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35"/>
  </p:notesMasterIdLst>
  <p:sldIdLst>
    <p:sldId id="256" r:id="rId2"/>
    <p:sldId id="257" r:id="rId3"/>
    <p:sldId id="258" r:id="rId4"/>
    <p:sldId id="259" r:id="rId5"/>
    <p:sldId id="301"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298"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2A6B93-D3B4-4521-A3B7-4CD4244CBCD6}">
  <a:tblStyle styleId="{8E2A6B93-D3B4-4521-A3B7-4CD4244CBC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A4E912C-3682-4931-9F4F-B68FE0DDE78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0333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991e02a9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8991e02a9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45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47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89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64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19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43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701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033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0447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8607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657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3ce2af5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3ce2af5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57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535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5195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6523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055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2080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7534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1711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4766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8880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753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3ce2af5b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3ce2af5b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254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3849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9504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5457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bf866f7da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bf866f7da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47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bf866f7da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bf866f7da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674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78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76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2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16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b63d1a9b3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b63d1a9b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753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1" y="0"/>
            <a:ext cx="1728788" cy="51435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407319" y="841772"/>
            <a:ext cx="6593681" cy="1790700"/>
          </a:xfrm>
        </p:spPr>
        <p:txBody>
          <a:bodyPr anchor="b">
            <a:normAutofit/>
          </a:bodyPr>
          <a:lstStyle>
            <a:lvl1pPr algn="l">
              <a:defRPr sz="36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407319" y="2701528"/>
            <a:ext cx="6593681" cy="1241822"/>
          </a:xfrm>
        </p:spPr>
        <p:txBody>
          <a:bodyPr>
            <a:normAutofit/>
          </a:bodyPr>
          <a:lstStyle>
            <a:lvl1pPr marL="0" indent="0" algn="l">
              <a:buNone/>
              <a:defRPr sz="1500" cap="all"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5308133" y="4057651"/>
            <a:ext cx="2057400" cy="273844"/>
          </a:xfrm>
        </p:spPr>
        <p:txBody>
          <a:bodyPr/>
          <a:lstStyle/>
          <a:p>
            <a:fld id="{48A87A34-81AB-432B-8DAE-1953F412C126}" type="datetimeFigureOut">
              <a:rPr lang="en-US" dirty="0"/>
              <a:t>6/30/2025</a:t>
            </a:fld>
            <a:endParaRPr lang="en-US" dirty="0"/>
          </a:p>
        </p:txBody>
      </p:sp>
      <p:sp>
        <p:nvSpPr>
          <p:cNvPr id="5" name="Footer Placeholder 4"/>
          <p:cNvSpPr>
            <a:spLocks noGrp="1"/>
          </p:cNvSpPr>
          <p:nvPr>
            <p:ph type="ftr" sz="quarter" idx="11"/>
          </p:nvPr>
        </p:nvSpPr>
        <p:spPr>
          <a:xfrm>
            <a:off x="1407318" y="4057651"/>
            <a:ext cx="3843665" cy="273844"/>
          </a:xfrm>
        </p:spPr>
        <p:txBody>
          <a:bodyPr/>
          <a:lstStyle/>
          <a:p>
            <a:endParaRPr lang="en-US" dirty="0"/>
          </a:p>
        </p:txBody>
      </p:sp>
      <p:sp>
        <p:nvSpPr>
          <p:cNvPr id="6" name="Slide Number Placeholder 5"/>
          <p:cNvSpPr>
            <a:spLocks noGrp="1"/>
          </p:cNvSpPr>
          <p:nvPr>
            <p:ph type="sldNum" sz="quarter" idx="12"/>
          </p:nvPr>
        </p:nvSpPr>
        <p:spPr>
          <a:xfrm>
            <a:off x="7422684" y="4057650"/>
            <a:ext cx="578317" cy="273844"/>
          </a:xfrm>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40816635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3228499"/>
            <a:ext cx="7434266" cy="614516"/>
          </a:xfrm>
        </p:spPr>
        <p:txBody>
          <a:bodyPr anchor="b">
            <a:normAutofit/>
          </a:bodyPr>
          <a:lstStyle>
            <a:lvl1pPr>
              <a:defRPr sz="24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856058" y="454819"/>
            <a:ext cx="7434266" cy="2474834"/>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a:buNone/>
            </a:pPr>
            <a:r>
              <a:rPr lang="es-MX"/>
              <a:t>Haz clic en el icono para agregar una imagen</a:t>
            </a:r>
            <a:endParaRPr lang="en-US" dirty="0"/>
          </a:p>
        </p:txBody>
      </p:sp>
      <p:sp>
        <p:nvSpPr>
          <p:cNvPr id="4" name="Text Placeholder 3"/>
          <p:cNvSpPr>
            <a:spLocks noGrp="1"/>
          </p:cNvSpPr>
          <p:nvPr>
            <p:ph type="body" sz="half" idx="2"/>
          </p:nvPr>
        </p:nvSpPr>
        <p:spPr>
          <a:xfrm>
            <a:off x="856024" y="3843015"/>
            <a:ext cx="7433144" cy="511854"/>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9932418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93" y="457200"/>
            <a:ext cx="7429466" cy="2571750"/>
          </a:xfrm>
        </p:spPr>
        <p:txBody>
          <a:bodyPr anchor="ctr">
            <a:normAutofit/>
          </a:bodyPr>
          <a:lstStyle>
            <a:lvl1pPr>
              <a:defRPr sz="27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856058" y="3314700"/>
            <a:ext cx="7428344" cy="1028699"/>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406208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061322"/>
          </a:xfrm>
        </p:spPr>
        <p:txBody>
          <a:bodyPr anchor="ctr">
            <a:normAutofit/>
          </a:bodyPr>
          <a:lstStyle>
            <a:lvl1pPr>
              <a:defRPr sz="27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4" name="Text Placeholder 3"/>
          <p:cNvSpPr>
            <a:spLocks noGrp="1"/>
          </p:cNvSpPr>
          <p:nvPr>
            <p:ph type="body" sz="half" idx="2"/>
          </p:nvPr>
        </p:nvSpPr>
        <p:spPr>
          <a:xfrm>
            <a:off x="856058" y="3232439"/>
            <a:ext cx="7429502" cy="1117122"/>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677634" y="54929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61" name="TextBox 60"/>
          <p:cNvSpPr txBox="1"/>
          <p:nvPr/>
        </p:nvSpPr>
        <p:spPr>
          <a:xfrm>
            <a:off x="7903028" y="207372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6067063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58" y="1600531"/>
            <a:ext cx="7429501" cy="1883876"/>
          </a:xfrm>
        </p:spPr>
        <p:txBody>
          <a:bodyPr anchor="b">
            <a:normAutofit/>
          </a:bodyPr>
          <a:lstStyle>
            <a:lvl1pPr>
              <a:defRPr sz="27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856023" y="3493241"/>
            <a:ext cx="7428379" cy="855483"/>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0251438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56060" y="457200"/>
            <a:ext cx="7429499" cy="1428750"/>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856058" y="2005847"/>
            <a:ext cx="2397674" cy="51435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8" name="Text Placeholder 3"/>
          <p:cNvSpPr>
            <a:spLocks noGrp="1"/>
          </p:cNvSpPr>
          <p:nvPr>
            <p:ph type="body" sz="half" idx="15"/>
          </p:nvPr>
        </p:nvSpPr>
        <p:spPr>
          <a:xfrm>
            <a:off x="845939" y="2520197"/>
            <a:ext cx="2406551" cy="182320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9" name="Text Placeholder 4"/>
          <p:cNvSpPr>
            <a:spLocks noGrp="1"/>
          </p:cNvSpPr>
          <p:nvPr>
            <p:ph type="body" sz="quarter" idx="3"/>
          </p:nvPr>
        </p:nvSpPr>
        <p:spPr>
          <a:xfrm>
            <a:off x="3386075" y="2008226"/>
            <a:ext cx="2388289" cy="51435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3378160" y="2522576"/>
            <a:ext cx="2396873" cy="182320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11" name="Text Placeholder 4"/>
          <p:cNvSpPr>
            <a:spLocks noGrp="1"/>
          </p:cNvSpPr>
          <p:nvPr>
            <p:ph type="body" sz="quarter" idx="13"/>
          </p:nvPr>
        </p:nvSpPr>
        <p:spPr>
          <a:xfrm>
            <a:off x="5889332" y="2005847"/>
            <a:ext cx="2396226" cy="51435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5889332" y="2520197"/>
            <a:ext cx="2396226" cy="182320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8129463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56059" y="457200"/>
            <a:ext cx="7429499" cy="142875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856060" y="3303447"/>
            <a:ext cx="2396430" cy="432197"/>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856060" y="2000249"/>
            <a:ext cx="2396430" cy="1143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s-MX"/>
              <a:t>Haz clic en el icono para agregar una imagen</a:t>
            </a:r>
            <a:endParaRPr lang="en-US" dirty="0"/>
          </a:p>
        </p:txBody>
      </p:sp>
      <p:sp>
        <p:nvSpPr>
          <p:cNvPr id="21" name="Text Placeholder 3"/>
          <p:cNvSpPr>
            <a:spLocks noGrp="1"/>
          </p:cNvSpPr>
          <p:nvPr>
            <p:ph type="body" sz="half" idx="18"/>
          </p:nvPr>
        </p:nvSpPr>
        <p:spPr>
          <a:xfrm>
            <a:off x="856060" y="3735644"/>
            <a:ext cx="2396430" cy="61338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22" name="Text Placeholder 4"/>
          <p:cNvSpPr>
            <a:spLocks noGrp="1"/>
          </p:cNvSpPr>
          <p:nvPr>
            <p:ph type="body" sz="quarter" idx="3"/>
          </p:nvPr>
        </p:nvSpPr>
        <p:spPr>
          <a:xfrm>
            <a:off x="3366790" y="3303447"/>
            <a:ext cx="2400300" cy="432197"/>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3366790" y="2000249"/>
            <a:ext cx="2399205" cy="1143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s-MX"/>
              <a:t>Haz clic en el icono para agregar una imagen</a:t>
            </a:r>
            <a:endParaRPr lang="en-US" dirty="0"/>
          </a:p>
        </p:txBody>
      </p:sp>
      <p:sp>
        <p:nvSpPr>
          <p:cNvPr id="24" name="Text Placeholder 3"/>
          <p:cNvSpPr>
            <a:spLocks noGrp="1"/>
          </p:cNvSpPr>
          <p:nvPr>
            <p:ph type="body" sz="half" idx="19"/>
          </p:nvPr>
        </p:nvSpPr>
        <p:spPr>
          <a:xfrm>
            <a:off x="3365695" y="3735643"/>
            <a:ext cx="2400300" cy="60775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25" name="Text Placeholder 4"/>
          <p:cNvSpPr>
            <a:spLocks noGrp="1"/>
          </p:cNvSpPr>
          <p:nvPr>
            <p:ph type="body" sz="quarter" idx="13"/>
          </p:nvPr>
        </p:nvSpPr>
        <p:spPr>
          <a:xfrm>
            <a:off x="5889426" y="3303446"/>
            <a:ext cx="2393056" cy="432197"/>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5889332" y="2000249"/>
            <a:ext cx="2396227" cy="1143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s-MX"/>
              <a:t>Haz clic en el icono para agregar una imagen</a:t>
            </a:r>
            <a:endParaRPr lang="en-US" dirty="0"/>
          </a:p>
        </p:txBody>
      </p:sp>
      <p:sp>
        <p:nvSpPr>
          <p:cNvPr id="27" name="Text Placeholder 3"/>
          <p:cNvSpPr>
            <a:spLocks noGrp="1"/>
          </p:cNvSpPr>
          <p:nvPr>
            <p:ph type="body" sz="half" idx="20"/>
          </p:nvPr>
        </p:nvSpPr>
        <p:spPr>
          <a:xfrm>
            <a:off x="5889332" y="3735641"/>
            <a:ext cx="2396226" cy="60775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4656263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07938693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457200"/>
            <a:ext cx="1503758" cy="3886201"/>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56057" y="457200"/>
            <a:ext cx="5811443" cy="3886201"/>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5841606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0"/>
        <p:cNvGrpSpPr/>
        <p:nvPr/>
      </p:nvGrpSpPr>
      <p:grpSpPr>
        <a:xfrm>
          <a:off x="0" y="0"/>
          <a:ext cx="0" cy="0"/>
          <a:chOff x="0" y="0"/>
          <a:chExt cx="0" cy="0"/>
        </a:xfrm>
      </p:grpSpPr>
      <p:sp>
        <p:nvSpPr>
          <p:cNvPr id="98" name="Google Shape;98;p13"/>
          <p:cNvSpPr txBox="1">
            <a:spLocks noGrp="1"/>
          </p:cNvSpPr>
          <p:nvPr>
            <p:ph type="title" hasCustomPrompt="1"/>
          </p:nvPr>
        </p:nvSpPr>
        <p:spPr>
          <a:xfrm>
            <a:off x="1137299" y="1752075"/>
            <a:ext cx="822300" cy="528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9" name="Google Shape;99;p13"/>
          <p:cNvSpPr txBox="1">
            <a:spLocks noGrp="1"/>
          </p:cNvSpPr>
          <p:nvPr>
            <p:ph type="title" idx="2" hasCustomPrompt="1"/>
          </p:nvPr>
        </p:nvSpPr>
        <p:spPr>
          <a:xfrm>
            <a:off x="1137301" y="3503473"/>
            <a:ext cx="822300" cy="528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0" name="Google Shape;100;p13"/>
          <p:cNvSpPr txBox="1">
            <a:spLocks noGrp="1"/>
          </p:cNvSpPr>
          <p:nvPr>
            <p:ph type="title" idx="3" hasCustomPrompt="1"/>
          </p:nvPr>
        </p:nvSpPr>
        <p:spPr>
          <a:xfrm>
            <a:off x="1137308" y="2627780"/>
            <a:ext cx="822300" cy="528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txBox="1">
            <a:spLocks noGrp="1"/>
          </p:cNvSpPr>
          <p:nvPr>
            <p:ph type="title" idx="4" hasCustomPrompt="1"/>
          </p:nvPr>
        </p:nvSpPr>
        <p:spPr>
          <a:xfrm>
            <a:off x="7188883" y="1752150"/>
            <a:ext cx="822300" cy="528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2" name="Google Shape;102;p13"/>
          <p:cNvSpPr txBox="1">
            <a:spLocks noGrp="1"/>
          </p:cNvSpPr>
          <p:nvPr>
            <p:ph type="subTitle" idx="1"/>
          </p:nvPr>
        </p:nvSpPr>
        <p:spPr>
          <a:xfrm>
            <a:off x="2111995" y="1800150"/>
            <a:ext cx="2310000" cy="432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Font typeface="Orbitron"/>
              <a:buNone/>
              <a:defRPr sz="2000" b="1">
                <a:solidFill>
                  <a:schemeClr val="accent6"/>
                </a:solidFill>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103" name="Google Shape;103;p13"/>
          <p:cNvSpPr txBox="1">
            <a:spLocks noGrp="1"/>
          </p:cNvSpPr>
          <p:nvPr>
            <p:ph type="subTitle" idx="5"/>
          </p:nvPr>
        </p:nvSpPr>
        <p:spPr>
          <a:xfrm>
            <a:off x="2112021" y="3550875"/>
            <a:ext cx="2310000" cy="432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Font typeface="Orbitron"/>
              <a:buNone/>
              <a:defRPr sz="2000" b="1">
                <a:solidFill>
                  <a:schemeClr val="accent6"/>
                </a:solidFill>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104" name="Google Shape;104;p13"/>
          <p:cNvSpPr txBox="1">
            <a:spLocks noGrp="1"/>
          </p:cNvSpPr>
          <p:nvPr>
            <p:ph type="subTitle" idx="6"/>
          </p:nvPr>
        </p:nvSpPr>
        <p:spPr>
          <a:xfrm>
            <a:off x="2111995" y="2673946"/>
            <a:ext cx="2310000" cy="432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Font typeface="Orbitron"/>
              <a:buNone/>
              <a:defRPr sz="2000" b="1">
                <a:solidFill>
                  <a:schemeClr val="accent6"/>
                </a:solidFill>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105" name="Google Shape;105;p13"/>
          <p:cNvSpPr txBox="1">
            <a:spLocks noGrp="1"/>
          </p:cNvSpPr>
          <p:nvPr>
            <p:ph type="subTitle" idx="7"/>
          </p:nvPr>
        </p:nvSpPr>
        <p:spPr>
          <a:xfrm>
            <a:off x="4726483" y="1800150"/>
            <a:ext cx="2310000" cy="432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200"/>
              <a:buFont typeface="Orbitron"/>
              <a:buNone/>
              <a:defRPr sz="2000" b="1">
                <a:solidFill>
                  <a:schemeClr val="accent6"/>
                </a:solidFill>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106" name="Google Shape;106;p13"/>
          <p:cNvSpPr txBox="1">
            <a:spLocks noGrp="1"/>
          </p:cNvSpPr>
          <p:nvPr>
            <p:ph type="title" idx="8" hasCustomPrompt="1"/>
          </p:nvPr>
        </p:nvSpPr>
        <p:spPr>
          <a:xfrm>
            <a:off x="7188874" y="3503473"/>
            <a:ext cx="822300" cy="528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7" name="Google Shape;107;p13"/>
          <p:cNvSpPr txBox="1">
            <a:spLocks noGrp="1"/>
          </p:cNvSpPr>
          <p:nvPr>
            <p:ph type="title" idx="9" hasCustomPrompt="1"/>
          </p:nvPr>
        </p:nvSpPr>
        <p:spPr>
          <a:xfrm>
            <a:off x="7188882" y="2627780"/>
            <a:ext cx="822300" cy="528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8" name="Google Shape;108;p13"/>
          <p:cNvSpPr txBox="1">
            <a:spLocks noGrp="1"/>
          </p:cNvSpPr>
          <p:nvPr>
            <p:ph type="subTitle" idx="13"/>
          </p:nvPr>
        </p:nvSpPr>
        <p:spPr>
          <a:xfrm>
            <a:off x="4726471" y="3550875"/>
            <a:ext cx="2310000" cy="432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200"/>
              <a:buFont typeface="Orbitron"/>
              <a:buNone/>
              <a:defRPr sz="2000" b="1">
                <a:solidFill>
                  <a:schemeClr val="accent6"/>
                </a:solidFill>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109" name="Google Shape;109;p13"/>
          <p:cNvSpPr txBox="1">
            <a:spLocks noGrp="1"/>
          </p:cNvSpPr>
          <p:nvPr>
            <p:ph type="subTitle" idx="14"/>
          </p:nvPr>
        </p:nvSpPr>
        <p:spPr>
          <a:xfrm>
            <a:off x="4726445" y="2673946"/>
            <a:ext cx="2310000" cy="432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200"/>
              <a:buFont typeface="Orbitron"/>
              <a:buNone/>
              <a:defRPr sz="2000" b="1">
                <a:solidFill>
                  <a:schemeClr val="accent6"/>
                </a:solidFill>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110" name="Google Shape;110;p13"/>
          <p:cNvSpPr txBox="1">
            <a:spLocks noGrp="1"/>
          </p:cNvSpPr>
          <p:nvPr>
            <p:ph type="title" idx="15"/>
          </p:nvPr>
        </p:nvSpPr>
        <p:spPr>
          <a:xfrm>
            <a:off x="961775" y="615700"/>
            <a:ext cx="7220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9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5963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sp>
        <p:nvSpPr>
          <p:cNvPr id="69" name="Google Shape;69;p7"/>
          <p:cNvSpPr txBox="1">
            <a:spLocks noGrp="1"/>
          </p:cNvSpPr>
          <p:nvPr>
            <p:ph type="body" idx="1"/>
          </p:nvPr>
        </p:nvSpPr>
        <p:spPr>
          <a:xfrm>
            <a:off x="909175" y="2062075"/>
            <a:ext cx="4017000" cy="2306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6"/>
              </a:buClr>
              <a:buSzPts val="1200"/>
              <a:buAutoNum type="arabicPeriod"/>
              <a:defRPr sz="1200"/>
            </a:lvl1pPr>
            <a:lvl2pPr marL="914400" lvl="1" indent="-304800">
              <a:spcBef>
                <a:spcPts val="0"/>
              </a:spcBef>
              <a:spcAft>
                <a:spcPts val="0"/>
              </a:spcAft>
              <a:buSzPts val="1200"/>
              <a:buAutoNum type="alphaLcPeriod"/>
              <a:defRPr/>
            </a:lvl2pPr>
            <a:lvl3pPr marL="1371600" lvl="2" indent="-304800">
              <a:spcBef>
                <a:spcPts val="0"/>
              </a:spcBef>
              <a:spcAft>
                <a:spcPts val="0"/>
              </a:spcAft>
              <a:buSzPts val="1200"/>
              <a:buAutoNum type="romanLcPeriod"/>
              <a:defRPr/>
            </a:lvl3pPr>
            <a:lvl4pPr marL="1828800" lvl="3" indent="-304800">
              <a:spcBef>
                <a:spcPts val="0"/>
              </a:spcBef>
              <a:spcAft>
                <a:spcPts val="0"/>
              </a:spcAft>
              <a:buSzPts val="1200"/>
              <a:buAutoNum type="arabicPeriod"/>
              <a:defRPr/>
            </a:lvl4pPr>
            <a:lvl5pPr marL="2286000" lvl="4" indent="-304800">
              <a:spcBef>
                <a:spcPts val="0"/>
              </a:spcBef>
              <a:spcAft>
                <a:spcPts val="0"/>
              </a:spcAft>
              <a:buSzPts val="1200"/>
              <a:buAutoNum type="alphaLcPeriod"/>
              <a:defRPr/>
            </a:lvl5pPr>
            <a:lvl6pPr marL="2743200" lvl="5" indent="-304800">
              <a:spcBef>
                <a:spcPts val="0"/>
              </a:spcBef>
              <a:spcAft>
                <a:spcPts val="0"/>
              </a:spcAft>
              <a:buSzPts val="1200"/>
              <a:buAutoNum type="romanLcPeriod"/>
              <a:defRPr/>
            </a:lvl6pPr>
            <a:lvl7pPr marL="3200400" lvl="6" indent="-304800">
              <a:spcBef>
                <a:spcPts val="0"/>
              </a:spcBef>
              <a:spcAft>
                <a:spcPts val="0"/>
              </a:spcAft>
              <a:buSzPts val="1200"/>
              <a:buAutoNum type="arabicPeriod"/>
              <a:defRPr/>
            </a:lvl7pPr>
            <a:lvl8pPr marL="3657600" lvl="7" indent="-304800">
              <a:spcBef>
                <a:spcPts val="0"/>
              </a:spcBef>
              <a:spcAft>
                <a:spcPts val="0"/>
              </a:spcAft>
              <a:buSzPts val="1200"/>
              <a:buAutoNum type="alphaLcPeriod"/>
              <a:defRPr/>
            </a:lvl8pPr>
            <a:lvl9pPr marL="4114800" lvl="8" indent="-304800">
              <a:spcBef>
                <a:spcPts val="0"/>
              </a:spcBef>
              <a:spcAft>
                <a:spcPts val="0"/>
              </a:spcAft>
              <a:buSzPts val="1200"/>
              <a:buAutoNum type="romanLcPeriod"/>
              <a:defRPr/>
            </a:lvl9pPr>
          </a:lstStyle>
          <a:p>
            <a:endParaRPr/>
          </a:p>
        </p:txBody>
      </p:sp>
      <p:sp>
        <p:nvSpPr>
          <p:cNvPr id="70" name="Google Shape;70;p7"/>
          <p:cNvSpPr txBox="1">
            <a:spLocks noGrp="1"/>
          </p:cNvSpPr>
          <p:nvPr>
            <p:ph type="title"/>
          </p:nvPr>
        </p:nvSpPr>
        <p:spPr>
          <a:xfrm>
            <a:off x="961775" y="615700"/>
            <a:ext cx="3964500" cy="1446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9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7"/>
          <p:cNvSpPr>
            <a:spLocks noGrp="1"/>
          </p:cNvSpPr>
          <p:nvPr>
            <p:ph type="pic" idx="2"/>
          </p:nvPr>
        </p:nvSpPr>
        <p:spPr>
          <a:xfrm flipH="1">
            <a:off x="5258125" y="790800"/>
            <a:ext cx="2965200" cy="3578100"/>
          </a:xfrm>
          <a:prstGeom prst="roundRect">
            <a:avLst>
              <a:gd name="adj" fmla="val 16667"/>
            </a:avLst>
          </a:prstGeom>
          <a:noFill/>
          <a:ln w="9525" cap="flat" cmpd="sng">
            <a:solidFill>
              <a:schemeClr val="accent6"/>
            </a:solidFill>
            <a:prstDash val="solid"/>
            <a:round/>
            <a:headEnd type="none" w="sm" len="sm"/>
            <a:tailEnd type="none" w="sm" len="sm"/>
          </a:ln>
        </p:spPr>
      </p:sp>
    </p:spTree>
    <p:extLst>
      <p:ext uri="{BB962C8B-B14F-4D97-AF65-F5344CB8AC3E}">
        <p14:creationId xmlns:p14="http://schemas.microsoft.com/office/powerpoint/2010/main" val="20713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58582811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9"/>
        <p:cNvGrpSpPr/>
        <p:nvPr/>
      </p:nvGrpSpPr>
      <p:grpSpPr>
        <a:xfrm>
          <a:off x="0" y="0"/>
          <a:ext cx="0" cy="0"/>
          <a:chOff x="0" y="0"/>
          <a:chExt cx="0" cy="0"/>
        </a:xfrm>
      </p:grpSpPr>
      <p:sp>
        <p:nvSpPr>
          <p:cNvPr id="207" name="Google Shape;207;p23"/>
          <p:cNvSpPr txBox="1">
            <a:spLocks noGrp="1"/>
          </p:cNvSpPr>
          <p:nvPr>
            <p:ph type="subTitle" idx="1"/>
          </p:nvPr>
        </p:nvSpPr>
        <p:spPr>
          <a:xfrm>
            <a:off x="797500" y="2880950"/>
            <a:ext cx="2472900" cy="14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08" name="Google Shape;208;p23"/>
          <p:cNvSpPr txBox="1">
            <a:spLocks noGrp="1"/>
          </p:cNvSpPr>
          <p:nvPr>
            <p:ph type="subTitle" idx="2"/>
          </p:nvPr>
        </p:nvSpPr>
        <p:spPr>
          <a:xfrm>
            <a:off x="797500" y="2197525"/>
            <a:ext cx="2472900" cy="70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
              <a:buFont typeface="Orbitron"/>
              <a:buNone/>
              <a:defRPr sz="1600" b="1">
                <a:solidFill>
                  <a:schemeClr val="accent6"/>
                </a:solidFill>
                <a:latin typeface="Audiowide"/>
                <a:ea typeface="Audiowide"/>
                <a:cs typeface="Audiowide"/>
                <a:sym typeface="Audiowide"/>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209" name="Google Shape;209;p23"/>
          <p:cNvSpPr txBox="1">
            <a:spLocks noGrp="1"/>
          </p:cNvSpPr>
          <p:nvPr>
            <p:ph type="subTitle" idx="3"/>
          </p:nvPr>
        </p:nvSpPr>
        <p:spPr>
          <a:xfrm>
            <a:off x="3335625" y="2880950"/>
            <a:ext cx="2472900" cy="14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0" name="Google Shape;210;p23"/>
          <p:cNvSpPr txBox="1">
            <a:spLocks noGrp="1"/>
          </p:cNvSpPr>
          <p:nvPr>
            <p:ph type="subTitle" idx="4"/>
          </p:nvPr>
        </p:nvSpPr>
        <p:spPr>
          <a:xfrm>
            <a:off x="3335626" y="2197525"/>
            <a:ext cx="2472900" cy="70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
              <a:buFont typeface="Orbitron"/>
              <a:buNone/>
              <a:defRPr sz="1600" b="1">
                <a:solidFill>
                  <a:schemeClr val="accent6"/>
                </a:solidFill>
                <a:latin typeface="Audiowide"/>
                <a:ea typeface="Audiowide"/>
                <a:cs typeface="Audiowide"/>
                <a:sym typeface="Audiowide"/>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211" name="Google Shape;211;p23"/>
          <p:cNvSpPr txBox="1">
            <a:spLocks noGrp="1"/>
          </p:cNvSpPr>
          <p:nvPr>
            <p:ph type="subTitle" idx="5"/>
          </p:nvPr>
        </p:nvSpPr>
        <p:spPr>
          <a:xfrm>
            <a:off x="5873650" y="2880950"/>
            <a:ext cx="2472900" cy="14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212" name="Google Shape;212;p23"/>
          <p:cNvSpPr txBox="1">
            <a:spLocks noGrp="1"/>
          </p:cNvSpPr>
          <p:nvPr>
            <p:ph type="subTitle" idx="6"/>
          </p:nvPr>
        </p:nvSpPr>
        <p:spPr>
          <a:xfrm>
            <a:off x="5873652" y="2197525"/>
            <a:ext cx="2472900" cy="70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
              <a:buFont typeface="Orbitron"/>
              <a:buNone/>
              <a:defRPr sz="1600" b="1">
                <a:solidFill>
                  <a:schemeClr val="accent6"/>
                </a:solidFill>
                <a:latin typeface="Audiowide"/>
                <a:ea typeface="Audiowide"/>
                <a:cs typeface="Audiowide"/>
                <a:sym typeface="Audiowide"/>
              </a:defRPr>
            </a:lvl1pPr>
            <a:lvl2pPr lvl="1"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2pPr>
            <a:lvl3pPr lvl="2"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3pPr>
            <a:lvl4pPr lvl="3"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4pPr>
            <a:lvl5pPr lvl="4"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5pPr>
            <a:lvl6pPr lvl="5"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6pPr>
            <a:lvl7pPr lvl="6"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7pPr>
            <a:lvl8pPr lvl="7"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8pPr>
            <a:lvl9pPr lvl="8" algn="ctr" rtl="0">
              <a:spcBef>
                <a:spcPts val="0"/>
              </a:spcBef>
              <a:spcAft>
                <a:spcPts val="0"/>
              </a:spcAft>
              <a:buClr>
                <a:schemeClr val="lt1"/>
              </a:buClr>
              <a:buSzPts val="1200"/>
              <a:buFont typeface="Orbitron"/>
              <a:buNone/>
              <a:defRPr b="1">
                <a:solidFill>
                  <a:schemeClr val="lt1"/>
                </a:solidFill>
                <a:latin typeface="Orbitron"/>
                <a:ea typeface="Orbitron"/>
                <a:cs typeface="Orbitron"/>
                <a:sym typeface="Orbitron"/>
              </a:defRPr>
            </a:lvl9pPr>
          </a:lstStyle>
          <a:p>
            <a:endParaRPr/>
          </a:p>
        </p:txBody>
      </p:sp>
      <p:sp>
        <p:nvSpPr>
          <p:cNvPr id="213" name="Google Shape;213;p23"/>
          <p:cNvSpPr txBox="1">
            <a:spLocks noGrp="1"/>
          </p:cNvSpPr>
          <p:nvPr>
            <p:ph type="title"/>
          </p:nvPr>
        </p:nvSpPr>
        <p:spPr>
          <a:xfrm>
            <a:off x="961775" y="615700"/>
            <a:ext cx="7220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9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6507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26" name="Google Shape;26;p3"/>
          <p:cNvSpPr txBox="1">
            <a:spLocks noGrp="1"/>
          </p:cNvSpPr>
          <p:nvPr>
            <p:ph type="title"/>
          </p:nvPr>
        </p:nvSpPr>
        <p:spPr>
          <a:xfrm>
            <a:off x="1687440" y="2197675"/>
            <a:ext cx="5769300" cy="1497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a:off x="1687425" y="3789625"/>
            <a:ext cx="5769300" cy="444600"/>
          </a:xfrm>
          <a:prstGeom prst="rect">
            <a:avLst/>
          </a:pr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chemeClr val="accent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8" name="Google Shape;28;p3"/>
          <p:cNvSpPr txBox="1">
            <a:spLocks noGrp="1"/>
          </p:cNvSpPr>
          <p:nvPr>
            <p:ph type="title" idx="2" hasCustomPrompt="1"/>
          </p:nvPr>
        </p:nvSpPr>
        <p:spPr>
          <a:xfrm>
            <a:off x="3696275" y="948625"/>
            <a:ext cx="1751400" cy="1063200"/>
          </a:xfrm>
          <a:prstGeom prst="rect">
            <a:avLst/>
          </a:pr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0"/>
              <a:buNone/>
              <a:defRPr sz="6000">
                <a:solidFill>
                  <a:schemeClr val="accent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73539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1064420"/>
            <a:ext cx="7429500" cy="2139553"/>
          </a:xfrm>
        </p:spPr>
        <p:txBody>
          <a:bodyPr anchor="b">
            <a:normAutofit/>
          </a:bodyPr>
          <a:lstStyle>
            <a:lvl1pPr>
              <a:defRPr sz="27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56058" y="3318272"/>
            <a:ext cx="7429500" cy="1031082"/>
          </a:xfrm>
        </p:spPr>
        <p:txBody>
          <a:bodyPr>
            <a:normAutofit/>
          </a:bodyPr>
          <a:lstStyle>
            <a:lvl1pPr marL="0" indent="0">
              <a:buNone/>
              <a:defRPr sz="1350" cap="all" baseline="0">
                <a:solidFill>
                  <a:schemeClr val="tx1">
                    <a:tint val="75000"/>
                  </a:schemeClr>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6/30/2025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92026329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56058" y="1687114"/>
            <a:ext cx="3658792" cy="265628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1" y="1687114"/>
            <a:ext cx="3656408" cy="265628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8771759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464345"/>
            <a:ext cx="7429500" cy="1108471"/>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027515" y="1687115"/>
            <a:ext cx="3487337" cy="617934"/>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Content Placeholder 3"/>
          <p:cNvSpPr>
            <a:spLocks noGrp="1"/>
          </p:cNvSpPr>
          <p:nvPr>
            <p:ph sz="half" idx="2"/>
          </p:nvPr>
        </p:nvSpPr>
        <p:spPr>
          <a:xfrm>
            <a:off x="856058" y="2305048"/>
            <a:ext cx="3658793" cy="203835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800606" y="1687114"/>
            <a:ext cx="3484952" cy="617934"/>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305048"/>
            <a:ext cx="3656408" cy="203835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83475402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0825894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3295389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0029" y="457201"/>
            <a:ext cx="2892028" cy="1229913"/>
          </a:xfrm>
        </p:spPr>
        <p:txBody>
          <a:bodyPr anchor="b"/>
          <a:lstStyle>
            <a:lvl1pPr>
              <a:defRPr sz="24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67150" y="444499"/>
            <a:ext cx="4418407" cy="3898901"/>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60029" y="1687114"/>
            <a:ext cx="2892028" cy="26562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53582535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0"/>
            <a:ext cx="4450881" cy="1229915"/>
          </a:xfrm>
        </p:spPr>
        <p:txBody>
          <a:bodyPr anchor="b"/>
          <a:lstStyle>
            <a:lvl1pPr>
              <a:defRPr sz="24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535541" y="457201"/>
            <a:ext cx="2750018" cy="38861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56058" y="1687114"/>
            <a:ext cx="4450883" cy="26562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4059100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3">
            <a:alphaModFix amt="30000"/>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0716" y="0"/>
            <a:ext cx="9040416" cy="51435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463888"/>
            <a:ext cx="7429499" cy="1108928"/>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1687115"/>
            <a:ext cx="7429499" cy="265628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5592691" y="4412457"/>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48A87A34-81AB-432B-8DAE-1953F412C126}" type="datetimeFigureOut">
              <a:rPr lang="en-US" dirty="0"/>
              <a:pPr/>
              <a:t>6/30/2025</a:t>
            </a:fld>
            <a:endParaRPr lang="en-US" dirty="0"/>
          </a:p>
        </p:txBody>
      </p:sp>
      <p:sp>
        <p:nvSpPr>
          <p:cNvPr id="5" name="Footer Placeholder 4"/>
          <p:cNvSpPr>
            <a:spLocks noGrp="1"/>
          </p:cNvSpPr>
          <p:nvPr>
            <p:ph type="ftr" sz="quarter" idx="3"/>
          </p:nvPr>
        </p:nvSpPr>
        <p:spPr>
          <a:xfrm>
            <a:off x="856059" y="4412457"/>
            <a:ext cx="4679482" cy="273844"/>
          </a:xfrm>
          <a:prstGeom prst="rect">
            <a:avLst/>
          </a:prstGeom>
        </p:spPr>
        <p:txBody>
          <a:bodyPr vert="horz" lIns="91440" tIns="45720" rIns="91440" bIns="45720" rtlCol="0" anchor="ctr"/>
          <a:lstStyle>
            <a:lvl1pPr algn="l">
              <a:defRPr sz="788"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4412456"/>
            <a:ext cx="578317"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6D22F896-40B5-4ADD-8801-0D06FADFA095}" type="slidenum">
              <a:rPr lang="en-US" dirty="0"/>
              <a:pPr/>
              <a:t>‹Nº›</a:t>
            </a:fld>
            <a:endParaRPr lang="en-US" dirty="0"/>
          </a:p>
        </p:txBody>
      </p:sp>
    </p:spTree>
    <p:extLst>
      <p:ext uri="{BB962C8B-B14F-4D97-AF65-F5344CB8AC3E}">
        <p14:creationId xmlns:p14="http://schemas.microsoft.com/office/powerpoint/2010/main" val="3823032578"/>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hf sldNum="0" hdr="0" ftr="0" dt="0"/>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SzPct val="125000"/>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SzPct val="125000"/>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SzPct val="125000"/>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5.pn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5.pn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3.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5.png"/><Relationship Id="rId9"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pn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g"/><Relationship Id="rId4" Type="http://schemas.openxmlformats.org/officeDocument/2006/relationships/image" Target="../media/image5.png"/><Relationship Id="rId9" Type="http://schemas.openxmlformats.org/officeDocument/2006/relationships/image" Target="../media/image68.jpg"/></Relationships>
</file>

<file path=ppt/slides/_rels/slide1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3.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5.png"/><Relationship Id="rId9" Type="http://schemas.openxmlformats.org/officeDocument/2006/relationships/image" Target="../media/image76.jpeg"/></Relationships>
</file>

<file path=ppt/slides/_rels/slide1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3.pn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5.png"/><Relationship Id="rId9" Type="http://schemas.openxmlformats.org/officeDocument/2006/relationships/image" Target="../media/image84.jpe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pn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5.png"/><Relationship Id="rId9" Type="http://schemas.openxmlformats.org/officeDocument/2006/relationships/image" Target="../media/image92.jpeg"/></Relationships>
</file>

<file path=ppt/slides/_rels/slide1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png"/><Relationship Id="rId4" Type="http://schemas.openxmlformats.org/officeDocument/2006/relationships/image" Target="../media/image5.png"/><Relationship Id="rId9" Type="http://schemas.openxmlformats.org/officeDocument/2006/relationships/image" Target="../media/image10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5.png"/><Relationship Id="rId9"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0" Type="http://schemas.openxmlformats.org/officeDocument/2006/relationships/image" Target="../media/image116.jpeg"/><Relationship Id="rId4" Type="http://schemas.openxmlformats.org/officeDocument/2006/relationships/image" Target="../media/image5.png"/><Relationship Id="rId9" Type="http://schemas.openxmlformats.org/officeDocument/2006/relationships/image" Target="../media/image115.jpe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jpeg"/><Relationship Id="rId3" Type="http://schemas.openxmlformats.org/officeDocument/2006/relationships/image" Target="../media/image3.png"/><Relationship Id="rId7" Type="http://schemas.openxmlformats.org/officeDocument/2006/relationships/image" Target="../media/image120.png"/><Relationship Id="rId12" Type="http://schemas.openxmlformats.org/officeDocument/2006/relationships/image" Target="../media/image125.jpe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jpeg"/><Relationship Id="rId10" Type="http://schemas.openxmlformats.org/officeDocument/2006/relationships/image" Target="../media/image123.png"/><Relationship Id="rId4" Type="http://schemas.openxmlformats.org/officeDocument/2006/relationships/image" Target="../media/image5.png"/><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3.png"/><Relationship Id="rId7" Type="http://schemas.openxmlformats.org/officeDocument/2006/relationships/image" Target="../media/image129.jpeg"/><Relationship Id="rId12"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png"/><Relationship Id="rId10" Type="http://schemas.openxmlformats.org/officeDocument/2006/relationships/image" Target="../media/image132.jpeg"/><Relationship Id="rId4" Type="http://schemas.openxmlformats.org/officeDocument/2006/relationships/image" Target="../media/image5.png"/><Relationship Id="rId9" Type="http://schemas.openxmlformats.org/officeDocument/2006/relationships/image" Target="../media/image131.png"/><Relationship Id="rId14"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3.png"/><Relationship Id="rId7" Type="http://schemas.openxmlformats.org/officeDocument/2006/relationships/image" Target="../media/image141.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5.png"/><Relationship Id="rId9" Type="http://schemas.openxmlformats.org/officeDocument/2006/relationships/image" Target="../media/image143.jpeg"/></Relationships>
</file>

<file path=ppt/slides/_rels/slide2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3.png"/><Relationship Id="rId7" Type="http://schemas.openxmlformats.org/officeDocument/2006/relationships/image" Target="../media/image147.jpe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5.png"/><Relationship Id="rId9" Type="http://schemas.openxmlformats.org/officeDocument/2006/relationships/image" Target="../media/image149.png"/></Relationships>
</file>

<file path=ppt/slides/_rels/slide27.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jpeg"/><Relationship Id="rId3" Type="http://schemas.openxmlformats.org/officeDocument/2006/relationships/image" Target="../media/image3.png"/><Relationship Id="rId7" Type="http://schemas.openxmlformats.org/officeDocument/2006/relationships/image" Target="../media/image152.png"/><Relationship Id="rId12" Type="http://schemas.openxmlformats.org/officeDocument/2006/relationships/image" Target="../media/image157.jpe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5.png"/><Relationship Id="rId9" Type="http://schemas.openxmlformats.org/officeDocument/2006/relationships/image" Target="../media/image154.jpeg"/></Relationships>
</file>

<file path=ppt/slides/_rels/slide28.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3.png"/><Relationship Id="rId7" Type="http://schemas.openxmlformats.org/officeDocument/2006/relationships/image" Target="../media/image161.jpe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5.png"/><Relationship Id="rId9" Type="http://schemas.openxmlformats.org/officeDocument/2006/relationships/image" Target="../media/image163.jpeg"/></Relationships>
</file>

<file path=ppt/slides/_rels/slide29.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3.png"/><Relationship Id="rId7" Type="http://schemas.openxmlformats.org/officeDocument/2006/relationships/image" Target="../media/image168.jpeg"/><Relationship Id="rId12" Type="http://schemas.openxmlformats.org/officeDocument/2006/relationships/image" Target="../media/image173.jpe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167.png"/><Relationship Id="rId11" Type="http://schemas.openxmlformats.org/officeDocument/2006/relationships/image" Target="../media/image172.jpeg"/><Relationship Id="rId5" Type="http://schemas.openxmlformats.org/officeDocument/2006/relationships/image" Target="../media/image166.png"/><Relationship Id="rId10" Type="http://schemas.openxmlformats.org/officeDocument/2006/relationships/image" Target="../media/image171.jpeg"/><Relationship Id="rId4" Type="http://schemas.openxmlformats.org/officeDocument/2006/relationships/image" Target="../media/image5.png"/><Relationship Id="rId9" Type="http://schemas.openxmlformats.org/officeDocument/2006/relationships/image" Target="../media/image17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3.png"/><Relationship Id="rId7" Type="http://schemas.openxmlformats.org/officeDocument/2006/relationships/image" Target="../media/image176.jpe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3.pn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5.png"/><Relationship Id="rId9" Type="http://schemas.openxmlformats.org/officeDocument/2006/relationships/image" Target="../media/image182.jpg"/><Relationship Id="rId14" Type="http://schemas.openxmlformats.org/officeDocument/2006/relationships/image" Target="../media/image187.jpeg"/></Relationships>
</file>

<file path=ppt/slides/_rels/slide32.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3.png"/><Relationship Id="rId7" Type="http://schemas.openxmlformats.org/officeDocument/2006/relationships/image" Target="../media/image190.jpe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5.png"/><Relationship Id="rId9" Type="http://schemas.openxmlformats.org/officeDocument/2006/relationships/image" Target="../media/image19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33"/>
          <p:cNvSpPr txBox="1">
            <a:spLocks noGrp="1"/>
          </p:cNvSpPr>
          <p:nvPr>
            <p:ph type="ctrTitle"/>
          </p:nvPr>
        </p:nvSpPr>
        <p:spPr>
          <a:xfrm>
            <a:off x="2006339" y="1534843"/>
            <a:ext cx="5945700" cy="12384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4400" dirty="0">
                <a:solidFill>
                  <a:schemeClr val="bg1"/>
                </a:solidFill>
                <a:latin typeface="Bahnschrift Condensed" panose="020B0502040204020203" pitchFamily="34" charset="0"/>
              </a:rPr>
              <a:t>RENDICIÓN DE </a:t>
            </a:r>
            <a:br>
              <a:rPr lang="es-EC" sz="4400" dirty="0">
                <a:solidFill>
                  <a:schemeClr val="accent6"/>
                </a:solidFill>
                <a:latin typeface="Bahnschrift Condensed" panose="020B0502040204020203" pitchFamily="34" charset="0"/>
              </a:rPr>
            </a:br>
            <a:r>
              <a:rPr lang="es-EC" sz="4400" dirty="0">
                <a:solidFill>
                  <a:schemeClr val="dk1"/>
                </a:solidFill>
                <a:latin typeface="Bahnschrift Condensed" panose="020B0502040204020203" pitchFamily="34" charset="0"/>
              </a:rPr>
              <a:t>CUENTAS 2024</a:t>
            </a:r>
            <a:endParaRPr sz="4400" dirty="0">
              <a:solidFill>
                <a:schemeClr val="dk1"/>
              </a:solidFill>
              <a:latin typeface="Bahnschrift Condensed" panose="020B0502040204020203" pitchFamily="34" charset="0"/>
            </a:endParaRPr>
          </a:p>
        </p:txBody>
      </p:sp>
      <p:sp>
        <p:nvSpPr>
          <p:cNvPr id="303" name="Google Shape;303;p33"/>
          <p:cNvSpPr txBox="1">
            <a:spLocks noGrp="1"/>
          </p:cNvSpPr>
          <p:nvPr>
            <p:ph type="subTitle" idx="1"/>
          </p:nvPr>
        </p:nvSpPr>
        <p:spPr>
          <a:xfrm>
            <a:off x="1682348" y="3494271"/>
            <a:ext cx="6593681" cy="12418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sz="2400" dirty="0">
                <a:latin typeface="Bahnschrift Condensed" panose="020B0502040204020203" pitchFamily="34" charset="0"/>
              </a:rPr>
              <a:t>Todos somos Anconcito…</a:t>
            </a:r>
            <a:endParaRPr sz="2400" dirty="0">
              <a:latin typeface="Bahnschrift Condensed" panose="020B0502040204020203" pitchFamily="34" charset="0"/>
            </a:endParaRPr>
          </a:p>
        </p:txBody>
      </p:sp>
      <p:pic>
        <p:nvPicPr>
          <p:cNvPr id="3" name="Imagen 2">
            <a:extLst>
              <a:ext uri="{FF2B5EF4-FFF2-40B4-BE49-F238E27FC236}">
                <a16:creationId xmlns:a16="http://schemas.microsoft.com/office/drawing/2014/main" id="{4505A422-4FB3-4F61-9A9E-25E6D894BEC5}"/>
              </a:ext>
            </a:extLst>
          </p:cNvPr>
          <p:cNvPicPr>
            <a:picLocks noChangeAspect="1"/>
          </p:cNvPicPr>
          <p:nvPr/>
        </p:nvPicPr>
        <p:blipFill>
          <a:blip r:embed="rId3"/>
          <a:stretch>
            <a:fillRect/>
          </a:stretch>
        </p:blipFill>
        <p:spPr>
          <a:xfrm>
            <a:off x="3378968" y="-15589"/>
            <a:ext cx="2386013" cy="1431608"/>
          </a:xfrm>
          <a:prstGeom prst="rect">
            <a:avLst/>
          </a:prstGeom>
          <a:effectLst>
            <a:glow rad="139700">
              <a:schemeClr val="accent5">
                <a:satMod val="175000"/>
                <a:alpha val="40000"/>
              </a:schemeClr>
            </a:glow>
          </a:effectLst>
        </p:spPr>
      </p:pic>
      <p:pic>
        <p:nvPicPr>
          <p:cNvPr id="8" name="Imagen 7">
            <a:extLst>
              <a:ext uri="{FF2B5EF4-FFF2-40B4-BE49-F238E27FC236}">
                <a16:creationId xmlns:a16="http://schemas.microsoft.com/office/drawing/2014/main" id="{C7BBBC8E-F43F-415B-8407-AB11DB74467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t="25055" r="1320" b="26445"/>
          <a:stretch/>
        </p:blipFill>
        <p:spPr>
          <a:xfrm>
            <a:off x="1337285" y="1884845"/>
            <a:ext cx="5800376" cy="2014468"/>
          </a:xfrm>
          <a:prstGeom prst="rect">
            <a:avLst/>
          </a:prstGeom>
          <a:effectLst>
            <a:glow rad="139700">
              <a:schemeClr val="accent5">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661627" y="1448455"/>
            <a:ext cx="3478859" cy="1544404"/>
          </a:xfrm>
          <a:prstGeom prst="rect">
            <a:avLst/>
          </a:prstGeom>
        </p:spPr>
        <p:txBody>
          <a:bodyPr spcFirstLastPara="1" wrap="square" lIns="91425" tIns="91425" rIns="91425" bIns="91425" anchor="t" anchorCtr="0">
            <a:noAutofit/>
          </a:bodyPr>
          <a:lstStyle/>
          <a:p>
            <a:r>
              <a:rPr lang="es-EC" sz="1800" dirty="0">
                <a:solidFill>
                  <a:schemeClr val="bg1"/>
                </a:solidFill>
              </a:rPr>
              <a:t>Recorrido por el barrio las lomas con el gerente de aguapen </a:t>
            </a:r>
            <a:r>
              <a:rPr lang="es-EC" sz="1800" dirty="0" err="1">
                <a:solidFill>
                  <a:schemeClr val="bg1"/>
                </a:solidFill>
              </a:rPr>
              <a:t>ing</a:t>
            </a:r>
            <a:r>
              <a:rPr lang="es-EC" sz="1800" dirty="0">
                <a:solidFill>
                  <a:schemeClr val="bg1"/>
                </a:solidFill>
              </a:rPr>
              <a:t> Xavier Zúñiga para verifica problema del agua y alcantarillado.  </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778034" y="500102"/>
            <a:ext cx="3478859" cy="1544404"/>
          </a:xfrm>
          <a:prstGeom prst="rect">
            <a:avLst/>
          </a:prstGeom>
        </p:spPr>
        <p:txBody>
          <a:bodyPr spcFirstLastPara="1" wrap="square" lIns="91425" tIns="91425" rIns="91425" bIns="91425" anchor="t" anchorCtr="0">
            <a:noAutofit/>
          </a:bodyPr>
          <a:lstStyle/>
          <a:p>
            <a:r>
              <a:rPr lang="es-EC" sz="1800" dirty="0">
                <a:solidFill>
                  <a:schemeClr val="bg1"/>
                </a:solidFill>
              </a:rPr>
              <a:t>Recorrido por el barrio las lomas con el gerente de aguapen </a:t>
            </a:r>
            <a:r>
              <a:rPr lang="es-EC" sz="1800" dirty="0" err="1">
                <a:solidFill>
                  <a:schemeClr val="bg1"/>
                </a:solidFill>
              </a:rPr>
              <a:t>ing</a:t>
            </a:r>
            <a:r>
              <a:rPr lang="es-EC" sz="1800" dirty="0">
                <a:solidFill>
                  <a:schemeClr val="bg1"/>
                </a:solidFill>
              </a:rPr>
              <a:t> Xavier Zúñiga para verifica problema del agua y alcantarillado.  </a:t>
            </a:r>
          </a:p>
        </p:txBody>
      </p:sp>
      <p:pic>
        <p:nvPicPr>
          <p:cNvPr id="22" name="Imagen 21"/>
          <p:cNvPicPr/>
          <p:nvPr/>
        </p:nvPicPr>
        <p:blipFill>
          <a:blip r:embed="rId5" cstate="print">
            <a:extLst>
              <a:ext uri="{28A0092B-C50C-407E-A947-70E740481C1C}">
                <a14:useLocalDpi xmlns:a14="http://schemas.microsoft.com/office/drawing/2010/main" val="0"/>
              </a:ext>
            </a:extLst>
          </a:blip>
          <a:stretch>
            <a:fillRect/>
          </a:stretch>
        </p:blipFill>
        <p:spPr>
          <a:xfrm>
            <a:off x="769098" y="3010769"/>
            <a:ext cx="1664260" cy="1323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p:cNvPicPr/>
          <p:nvPr/>
        </p:nvPicPr>
        <p:blipFill>
          <a:blip r:embed="rId6" cstate="print">
            <a:extLst>
              <a:ext uri="{28A0092B-C50C-407E-A947-70E740481C1C}">
                <a14:useLocalDpi xmlns:a14="http://schemas.microsoft.com/office/drawing/2010/main" val="0"/>
              </a:ext>
            </a:extLst>
          </a:blip>
          <a:stretch>
            <a:fillRect/>
          </a:stretch>
        </p:blipFill>
        <p:spPr>
          <a:xfrm>
            <a:off x="2540827" y="2992859"/>
            <a:ext cx="1599659" cy="1341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a:blip r:embed="rId7" cstate="print">
            <a:extLst>
              <a:ext uri="{28A0092B-C50C-407E-A947-70E740481C1C}">
                <a14:useLocalDpi xmlns:a14="http://schemas.microsoft.com/office/drawing/2010/main" val="0"/>
              </a:ext>
            </a:extLst>
          </a:blip>
          <a:stretch>
            <a:fillRect/>
          </a:stretch>
        </p:blipFill>
        <p:spPr>
          <a:xfrm>
            <a:off x="4249921" y="2471570"/>
            <a:ext cx="1491228" cy="1262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a:blip r:embed="rId8" cstate="print">
            <a:extLst>
              <a:ext uri="{28A0092B-C50C-407E-A947-70E740481C1C}">
                <a14:useLocalDpi xmlns:a14="http://schemas.microsoft.com/office/drawing/2010/main" val="0"/>
              </a:ext>
            </a:extLst>
          </a:blip>
          <a:stretch>
            <a:fillRect/>
          </a:stretch>
        </p:blipFill>
        <p:spPr>
          <a:xfrm>
            <a:off x="5819918" y="2467480"/>
            <a:ext cx="1395093" cy="1277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p:cNvPicPr/>
          <p:nvPr/>
        </p:nvPicPr>
        <p:blipFill>
          <a:blip r:embed="rId9" cstate="print">
            <a:extLst>
              <a:ext uri="{28A0092B-C50C-407E-A947-70E740481C1C}">
                <a14:useLocalDpi xmlns:a14="http://schemas.microsoft.com/office/drawing/2010/main" val="0"/>
              </a:ext>
            </a:extLst>
          </a:blip>
          <a:stretch>
            <a:fillRect/>
          </a:stretch>
        </p:blipFill>
        <p:spPr>
          <a:xfrm>
            <a:off x="7255925" y="2453480"/>
            <a:ext cx="1148336" cy="1291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p:cNvPicPr/>
          <p:nvPr/>
        </p:nvPicPr>
        <p:blipFill>
          <a:blip r:embed="rId10" cstate="print">
            <a:extLst>
              <a:ext uri="{28A0092B-C50C-407E-A947-70E740481C1C}">
                <a14:useLocalDpi xmlns:a14="http://schemas.microsoft.com/office/drawing/2010/main" val="0"/>
              </a:ext>
            </a:extLst>
          </a:blip>
          <a:stretch>
            <a:fillRect/>
          </a:stretch>
        </p:blipFill>
        <p:spPr>
          <a:xfrm>
            <a:off x="4912312" y="3734400"/>
            <a:ext cx="1485900" cy="111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789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29190" y="681506"/>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81425" y="605703"/>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400902" y="1148643"/>
            <a:ext cx="4279096" cy="1715985"/>
          </a:xfrm>
          <a:prstGeom prst="rect">
            <a:avLst/>
          </a:prstGeom>
        </p:spPr>
        <p:txBody>
          <a:bodyPr spcFirstLastPara="1" wrap="square" lIns="91425" tIns="91425" rIns="91425" bIns="91425" anchor="t" anchorCtr="0">
            <a:noAutofit/>
          </a:bodyPr>
          <a:lstStyle/>
          <a:p>
            <a:r>
              <a:rPr lang="es-EC" sz="1800" dirty="0">
                <a:solidFill>
                  <a:schemeClr val="bg1"/>
                </a:solidFill>
              </a:rPr>
              <a:t>Brigada de fumigación coordinación con municipio de salinas departamento control sanitario presidentes barriales y comunidad. </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394215" y="717671"/>
            <a:ext cx="4116039" cy="2044220"/>
          </a:xfrm>
          <a:prstGeom prst="rect">
            <a:avLst/>
          </a:prstGeom>
        </p:spPr>
        <p:txBody>
          <a:bodyPr spcFirstLastPara="1" wrap="square" lIns="91425" tIns="91425" rIns="91425" bIns="91425" anchor="t" anchorCtr="0">
            <a:noAutofit/>
          </a:bodyPr>
          <a:lstStyle/>
          <a:p>
            <a:r>
              <a:rPr lang="es-EC" sz="1600" dirty="0">
                <a:solidFill>
                  <a:schemeClr val="bg1"/>
                </a:solidFill>
              </a:rPr>
              <a:t>Trabajo en coordinación de ministerio de salud mesa intersectorial parroquial Anconcito en radicar la desnutrición infantil (ferias ¨SALUD INTEGRAL CON INFORMACION OPORTUNA.</a:t>
            </a:r>
          </a:p>
        </p:txBody>
      </p:sp>
      <p:pic>
        <p:nvPicPr>
          <p:cNvPr id="26" name="Imagen 25"/>
          <p:cNvPicPr/>
          <p:nvPr/>
        </p:nvPicPr>
        <p:blipFill>
          <a:blip r:embed="rId5" cstate="print">
            <a:extLst>
              <a:ext uri="{28A0092B-C50C-407E-A947-70E740481C1C}">
                <a14:useLocalDpi xmlns:a14="http://schemas.microsoft.com/office/drawing/2010/main" val="0"/>
              </a:ext>
            </a:extLst>
          </a:blip>
          <a:stretch>
            <a:fillRect/>
          </a:stretch>
        </p:blipFill>
        <p:spPr>
          <a:xfrm>
            <a:off x="724605" y="2621820"/>
            <a:ext cx="1523786" cy="1046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6" cstate="print">
            <a:extLst>
              <a:ext uri="{28A0092B-C50C-407E-A947-70E740481C1C}">
                <a14:useLocalDpi xmlns:a14="http://schemas.microsoft.com/office/drawing/2010/main" val="0"/>
              </a:ext>
            </a:extLst>
          </a:blip>
          <a:stretch>
            <a:fillRect/>
          </a:stretch>
        </p:blipFill>
        <p:spPr>
          <a:xfrm>
            <a:off x="2296383" y="2632095"/>
            <a:ext cx="1258477" cy="1046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7" cstate="print">
            <a:extLst>
              <a:ext uri="{28A0092B-C50C-407E-A947-70E740481C1C}">
                <a14:useLocalDpi xmlns:a14="http://schemas.microsoft.com/office/drawing/2010/main" val="0"/>
              </a:ext>
            </a:extLst>
          </a:blip>
          <a:stretch>
            <a:fillRect/>
          </a:stretch>
        </p:blipFill>
        <p:spPr>
          <a:xfrm>
            <a:off x="1378931" y="3640567"/>
            <a:ext cx="1376523" cy="953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8" cstate="print">
            <a:extLst>
              <a:ext uri="{28A0092B-C50C-407E-A947-70E740481C1C}">
                <a14:useLocalDpi xmlns:a14="http://schemas.microsoft.com/office/drawing/2010/main" val="0"/>
              </a:ext>
            </a:extLst>
          </a:blip>
          <a:stretch>
            <a:fillRect/>
          </a:stretch>
        </p:blipFill>
        <p:spPr>
          <a:xfrm>
            <a:off x="3594809" y="2643367"/>
            <a:ext cx="1089061" cy="1620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a:blip r:embed="rId9" cstate="print">
            <a:extLst>
              <a:ext uri="{28A0092B-C50C-407E-A947-70E740481C1C}">
                <a14:useLocalDpi xmlns:a14="http://schemas.microsoft.com/office/drawing/2010/main" val="0"/>
              </a:ext>
            </a:extLst>
          </a:blip>
          <a:stretch>
            <a:fillRect/>
          </a:stretch>
        </p:blipFill>
        <p:spPr>
          <a:xfrm>
            <a:off x="4885194" y="2334205"/>
            <a:ext cx="163830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10" cstate="print">
            <a:extLst>
              <a:ext uri="{28A0092B-C50C-407E-A947-70E740481C1C}">
                <a14:useLocalDpi xmlns:a14="http://schemas.microsoft.com/office/drawing/2010/main" val="0"/>
              </a:ext>
            </a:extLst>
          </a:blip>
          <a:stretch>
            <a:fillRect/>
          </a:stretch>
        </p:blipFill>
        <p:spPr>
          <a:xfrm>
            <a:off x="6562280" y="2334205"/>
            <a:ext cx="1409700" cy="1109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a:blip r:embed="rId11" cstate="print">
            <a:extLst>
              <a:ext uri="{28A0092B-C50C-407E-A947-70E740481C1C}">
                <a14:useLocalDpi xmlns:a14="http://schemas.microsoft.com/office/drawing/2010/main" val="0"/>
              </a:ext>
            </a:extLst>
          </a:blip>
          <a:stretch>
            <a:fillRect/>
          </a:stretch>
        </p:blipFill>
        <p:spPr>
          <a:xfrm>
            <a:off x="8010766" y="2313657"/>
            <a:ext cx="991815" cy="124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a:blip r:embed="rId12" cstate="print">
            <a:extLst>
              <a:ext uri="{28A0092B-C50C-407E-A947-70E740481C1C}">
                <a14:useLocalDpi xmlns:a14="http://schemas.microsoft.com/office/drawing/2010/main" val="0"/>
              </a:ext>
            </a:extLst>
          </a:blip>
          <a:stretch>
            <a:fillRect/>
          </a:stretch>
        </p:blipFill>
        <p:spPr>
          <a:xfrm>
            <a:off x="4885195" y="3517515"/>
            <a:ext cx="1638300" cy="1076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13" cstate="print">
            <a:extLst>
              <a:ext uri="{28A0092B-C50C-407E-A947-70E740481C1C}">
                <a14:useLocalDpi xmlns:a14="http://schemas.microsoft.com/office/drawing/2010/main" val="0"/>
              </a:ext>
            </a:extLst>
          </a:blip>
          <a:stretch>
            <a:fillRect/>
          </a:stretch>
        </p:blipFill>
        <p:spPr>
          <a:xfrm>
            <a:off x="6562279" y="3514907"/>
            <a:ext cx="1588845" cy="992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4871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accent6"/>
                  </a:solidFill>
                  <a:latin typeface="Bahnschrift Condensed" panose="020B0502040204020203" pitchFamily="34" charset="0"/>
                </a:rPr>
                <a:t>RENDICIÓN DE CUENTAS 2024</a:t>
              </a:r>
              <a:endParaRPr lang="es-EC" sz="1200" dirty="0">
                <a:solidFill>
                  <a:schemeClr val="accent6"/>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430419"/>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59175" y="1344612"/>
            <a:ext cx="4606033" cy="1924758"/>
          </a:xfrm>
          <a:prstGeom prst="rect">
            <a:avLst/>
          </a:prstGeom>
        </p:spPr>
        <p:txBody>
          <a:bodyPr spcFirstLastPara="1" wrap="square" lIns="91425" tIns="91425" rIns="91425" bIns="91425" anchor="t" anchorCtr="0">
            <a:noAutofit/>
          </a:bodyPr>
          <a:lstStyle/>
          <a:p>
            <a:pPr algn="l"/>
            <a:r>
              <a:rPr lang="es-EC" sz="1600" dirty="0">
                <a:solidFill>
                  <a:schemeClr val="bg1"/>
                </a:solidFill>
              </a:rPr>
              <a:t>     Se realizó brigada medica con el municipio de salinas, MSP, Comisión de salud del </a:t>
            </a:r>
            <a:r>
              <a:rPr lang="es-EC" sz="1600" dirty="0" err="1">
                <a:solidFill>
                  <a:schemeClr val="bg1"/>
                </a:solidFill>
              </a:rPr>
              <a:t>Gad</a:t>
            </a:r>
            <a:r>
              <a:rPr lang="es-EC" sz="1600" dirty="0">
                <a:solidFill>
                  <a:schemeClr val="bg1"/>
                </a:solidFill>
              </a:rPr>
              <a:t> Parroquial Anconcito, teniente política, en los diversos barrios de nuestra localidad, además de minga de desechos y fumigación en prevención del dengue, donde se realizó entrega de toldos.</a:t>
            </a:r>
          </a:p>
        </p:txBody>
      </p:sp>
      <p:pic>
        <p:nvPicPr>
          <p:cNvPr id="26" name="Imagen 25"/>
          <p:cNvPicPr/>
          <p:nvPr/>
        </p:nvPicPr>
        <p:blipFill>
          <a:blip r:embed="rId5" cstate="print">
            <a:extLst>
              <a:ext uri="{28A0092B-C50C-407E-A947-70E740481C1C}">
                <a14:useLocalDpi xmlns:a14="http://schemas.microsoft.com/office/drawing/2010/main" val="0"/>
              </a:ext>
            </a:extLst>
          </a:blip>
          <a:stretch>
            <a:fillRect/>
          </a:stretch>
        </p:blipFill>
        <p:spPr>
          <a:xfrm>
            <a:off x="4846402" y="1105618"/>
            <a:ext cx="1674120" cy="1216343"/>
          </a:xfrm>
          <a:prstGeom prst="rect">
            <a:avLst/>
          </a:prstGeom>
        </p:spPr>
      </p:pic>
      <p:pic>
        <p:nvPicPr>
          <p:cNvPr id="37" name="Imagen 36"/>
          <p:cNvPicPr/>
          <p:nvPr/>
        </p:nvPicPr>
        <p:blipFill>
          <a:blip r:embed="rId6" cstate="print">
            <a:extLst>
              <a:ext uri="{28A0092B-C50C-407E-A947-70E740481C1C}">
                <a14:useLocalDpi xmlns:a14="http://schemas.microsoft.com/office/drawing/2010/main" val="0"/>
              </a:ext>
            </a:extLst>
          </a:blip>
          <a:stretch>
            <a:fillRect/>
          </a:stretch>
        </p:blipFill>
        <p:spPr>
          <a:xfrm>
            <a:off x="6590588" y="1101960"/>
            <a:ext cx="1517021" cy="1209727"/>
          </a:xfrm>
          <a:prstGeom prst="rect">
            <a:avLst/>
          </a:prstGeom>
        </p:spPr>
      </p:pic>
      <p:pic>
        <p:nvPicPr>
          <p:cNvPr id="38" name="Imagen 37"/>
          <p:cNvPicPr/>
          <p:nvPr/>
        </p:nvPicPr>
        <p:blipFill rotWithShape="1">
          <a:blip r:embed="rId7" cstate="print">
            <a:extLst>
              <a:ext uri="{28A0092B-C50C-407E-A947-70E740481C1C}">
                <a14:useLocalDpi xmlns:a14="http://schemas.microsoft.com/office/drawing/2010/main" val="0"/>
              </a:ext>
            </a:extLst>
          </a:blip>
          <a:srcRect l="460" t="25767"/>
          <a:stretch/>
        </p:blipFill>
        <p:spPr bwMode="auto">
          <a:xfrm>
            <a:off x="909175" y="3216250"/>
            <a:ext cx="2060575" cy="1152525"/>
          </a:xfrm>
          <a:prstGeom prst="rect">
            <a:avLst/>
          </a:prstGeom>
          <a:ln>
            <a:noFill/>
          </a:ln>
          <a:extLst>
            <a:ext uri="{53640926-AAD7-44D8-BBD7-CCE9431645EC}">
              <a14:shadowObscured xmlns:a14="http://schemas.microsoft.com/office/drawing/2010/main"/>
            </a:ext>
          </a:extLst>
        </p:spPr>
      </p:pic>
      <p:pic>
        <p:nvPicPr>
          <p:cNvPr id="39" name="Imagen 38"/>
          <p:cNvPicPr/>
          <p:nvPr/>
        </p:nvPicPr>
        <p:blipFill>
          <a:blip r:embed="rId8" cstate="print">
            <a:extLst>
              <a:ext uri="{28A0092B-C50C-407E-A947-70E740481C1C}">
                <a14:useLocalDpi xmlns:a14="http://schemas.microsoft.com/office/drawing/2010/main" val="0"/>
              </a:ext>
            </a:extLst>
          </a:blip>
          <a:stretch>
            <a:fillRect/>
          </a:stretch>
        </p:blipFill>
        <p:spPr>
          <a:xfrm>
            <a:off x="3036416" y="3198392"/>
            <a:ext cx="1762125" cy="1190625"/>
          </a:xfrm>
          <a:prstGeom prst="rect">
            <a:avLst/>
          </a:prstGeom>
        </p:spPr>
      </p:pic>
      <p:pic>
        <p:nvPicPr>
          <p:cNvPr id="40" name="Imagen 39"/>
          <p:cNvPicPr/>
          <p:nvPr/>
        </p:nvPicPr>
        <p:blipFill>
          <a:blip r:embed="rId9" cstate="print">
            <a:extLst>
              <a:ext uri="{28A0092B-C50C-407E-A947-70E740481C1C}">
                <a14:useLocalDpi xmlns:a14="http://schemas.microsoft.com/office/drawing/2010/main" val="0"/>
              </a:ext>
            </a:extLst>
          </a:blip>
          <a:stretch>
            <a:fillRect/>
          </a:stretch>
        </p:blipFill>
        <p:spPr>
          <a:xfrm>
            <a:off x="4872955" y="2344299"/>
            <a:ext cx="1657350" cy="1242695"/>
          </a:xfrm>
          <a:prstGeom prst="rect">
            <a:avLst/>
          </a:prstGeom>
        </p:spPr>
      </p:pic>
      <p:pic>
        <p:nvPicPr>
          <p:cNvPr id="41" name="Imagen 40"/>
          <p:cNvPicPr/>
          <p:nvPr/>
        </p:nvPicPr>
        <p:blipFill rotWithShape="1">
          <a:blip r:embed="rId7" cstate="print">
            <a:extLst>
              <a:ext uri="{28A0092B-C50C-407E-A947-70E740481C1C}">
                <a14:useLocalDpi xmlns:a14="http://schemas.microsoft.com/office/drawing/2010/main" val="0"/>
              </a:ext>
            </a:extLst>
          </a:blip>
          <a:srcRect l="460" t="25767"/>
          <a:stretch/>
        </p:blipFill>
        <p:spPr bwMode="auto">
          <a:xfrm>
            <a:off x="4852407" y="3609650"/>
            <a:ext cx="1815669" cy="1152525"/>
          </a:xfrm>
          <a:prstGeom prst="rect">
            <a:avLst/>
          </a:prstGeom>
          <a:ln>
            <a:noFill/>
          </a:ln>
          <a:extLst>
            <a:ext uri="{53640926-AAD7-44D8-BBD7-CCE9431645EC}">
              <a14:shadowObscured xmlns:a14="http://schemas.microsoft.com/office/drawing/2010/main"/>
            </a:ext>
          </a:extLst>
        </p:spPr>
      </p:pic>
      <p:pic>
        <p:nvPicPr>
          <p:cNvPr id="42" name="Imagen 41"/>
          <p:cNvPicPr/>
          <p:nvPr/>
        </p:nvPicPr>
        <p:blipFill>
          <a:blip r:embed="rId10" cstate="print">
            <a:extLst>
              <a:ext uri="{28A0092B-C50C-407E-A947-70E740481C1C}">
                <a14:useLocalDpi xmlns:a14="http://schemas.microsoft.com/office/drawing/2010/main" val="0"/>
              </a:ext>
            </a:extLst>
          </a:blip>
          <a:stretch>
            <a:fillRect/>
          </a:stretch>
        </p:blipFill>
        <p:spPr>
          <a:xfrm>
            <a:off x="6580314" y="2334024"/>
            <a:ext cx="1517021" cy="1242695"/>
          </a:xfrm>
          <a:prstGeom prst="rect">
            <a:avLst/>
          </a:prstGeom>
        </p:spPr>
      </p:pic>
      <p:pic>
        <p:nvPicPr>
          <p:cNvPr id="43" name="Imagen 42"/>
          <p:cNvPicPr/>
          <p:nvPr/>
        </p:nvPicPr>
        <p:blipFill>
          <a:blip r:embed="rId11" cstate="print">
            <a:extLst>
              <a:ext uri="{28A0092B-C50C-407E-A947-70E740481C1C}">
                <a14:useLocalDpi xmlns:a14="http://schemas.microsoft.com/office/drawing/2010/main" val="0"/>
              </a:ext>
            </a:extLst>
          </a:blip>
          <a:stretch>
            <a:fillRect/>
          </a:stretch>
        </p:blipFill>
        <p:spPr>
          <a:xfrm>
            <a:off x="6721942" y="3609650"/>
            <a:ext cx="1507658" cy="941802"/>
          </a:xfrm>
          <a:prstGeom prst="rect">
            <a:avLst/>
          </a:prstGeom>
        </p:spPr>
      </p:pic>
    </p:spTree>
    <p:extLst>
      <p:ext uri="{BB962C8B-B14F-4D97-AF65-F5344CB8AC3E}">
        <p14:creationId xmlns:p14="http://schemas.microsoft.com/office/powerpoint/2010/main" val="2415056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91759" y="1304619"/>
            <a:ext cx="4104435" cy="1644064"/>
          </a:xfrm>
          <a:prstGeom prst="rect">
            <a:avLst/>
          </a:prstGeom>
        </p:spPr>
        <p:txBody>
          <a:bodyPr spcFirstLastPara="1" wrap="square" lIns="91425" tIns="91425" rIns="91425" bIns="91425" anchor="t" anchorCtr="0">
            <a:noAutofit/>
          </a:bodyPr>
          <a:lstStyle/>
          <a:p>
            <a:pPr algn="just"/>
            <a:r>
              <a:rPr lang="es-EC" sz="1400" dirty="0">
                <a:solidFill>
                  <a:schemeClr val="bg1"/>
                </a:solidFill>
              </a:rPr>
              <a:t>     Se realizó visitas en los domicilios con reporte de dengue y personas con discapacidad con el personal del MSP, además de participar del evento por parte del ministerio de salud por el día de la lactancia. </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643794" y="783257"/>
            <a:ext cx="3769640" cy="1682019"/>
          </a:xfrm>
          <a:prstGeom prst="rect">
            <a:avLst/>
          </a:prstGeom>
        </p:spPr>
        <p:txBody>
          <a:bodyPr spcFirstLastPara="1" wrap="square" lIns="91425" tIns="91425" rIns="91425" bIns="91425" anchor="t" anchorCtr="0">
            <a:noAutofit/>
          </a:bodyPr>
          <a:lstStyle/>
          <a:p>
            <a:pPr algn="just"/>
            <a:r>
              <a:rPr lang="es-EC" sz="1400" dirty="0">
                <a:solidFill>
                  <a:schemeClr val="bg1"/>
                </a:solidFill>
              </a:rPr>
              <a:t>      Mantuvimos reuniones con el director del centro de salud teniente político para coordinar acciones en el bien de la comunidad, además de mantener un dialogo con el Dr. </a:t>
            </a:r>
            <a:r>
              <a:rPr lang="es-EC" sz="1400" dirty="0" err="1">
                <a:solidFill>
                  <a:schemeClr val="bg1"/>
                </a:solidFill>
              </a:rPr>
              <a:t>Petroche</a:t>
            </a:r>
            <a:r>
              <a:rPr lang="es-EC" sz="1400" dirty="0">
                <a:solidFill>
                  <a:schemeClr val="bg1"/>
                </a:solidFill>
              </a:rPr>
              <a:t> sobre calificación de personas con discapacidad.</a:t>
            </a:r>
          </a:p>
        </p:txBody>
      </p:sp>
      <p:pic>
        <p:nvPicPr>
          <p:cNvPr id="26" name="Imagen 25"/>
          <p:cNvPicPr/>
          <p:nvPr/>
        </p:nvPicPr>
        <p:blipFill>
          <a:blip r:embed="rId5" cstate="print">
            <a:extLst>
              <a:ext uri="{28A0092B-C50C-407E-A947-70E740481C1C}">
                <a14:useLocalDpi xmlns:a14="http://schemas.microsoft.com/office/drawing/2010/main" val="0"/>
              </a:ext>
            </a:extLst>
          </a:blip>
          <a:stretch>
            <a:fillRect/>
          </a:stretch>
        </p:blipFill>
        <p:spPr>
          <a:xfrm>
            <a:off x="744791" y="2692803"/>
            <a:ext cx="1065631" cy="915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6" cstate="print">
            <a:extLst>
              <a:ext uri="{28A0092B-C50C-407E-A947-70E740481C1C}">
                <a14:useLocalDpi xmlns:a14="http://schemas.microsoft.com/office/drawing/2010/main" val="0"/>
              </a:ext>
            </a:extLst>
          </a:blip>
          <a:stretch>
            <a:fillRect/>
          </a:stretch>
        </p:blipFill>
        <p:spPr>
          <a:xfrm>
            <a:off x="1843272" y="2686751"/>
            <a:ext cx="1146508" cy="921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7" cstate="print">
            <a:extLst>
              <a:ext uri="{28A0092B-C50C-407E-A947-70E740481C1C}">
                <a14:useLocalDpi xmlns:a14="http://schemas.microsoft.com/office/drawing/2010/main" val="0"/>
              </a:ext>
            </a:extLst>
          </a:blip>
          <a:stretch>
            <a:fillRect/>
          </a:stretch>
        </p:blipFill>
        <p:spPr>
          <a:xfrm>
            <a:off x="3042926" y="2662224"/>
            <a:ext cx="902351" cy="946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8" cstate="print">
            <a:extLst>
              <a:ext uri="{28A0092B-C50C-407E-A947-70E740481C1C}">
                <a14:useLocalDpi xmlns:a14="http://schemas.microsoft.com/office/drawing/2010/main" val="0"/>
              </a:ext>
            </a:extLst>
          </a:blip>
          <a:stretch>
            <a:fillRect/>
          </a:stretch>
        </p:blipFill>
        <p:spPr>
          <a:xfrm>
            <a:off x="3998423" y="2658401"/>
            <a:ext cx="736817" cy="949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a:blip r:embed="rId9" cstate="print">
            <a:extLst>
              <a:ext uri="{28A0092B-C50C-407E-A947-70E740481C1C}">
                <a14:useLocalDpi xmlns:a14="http://schemas.microsoft.com/office/drawing/2010/main" val="0"/>
              </a:ext>
            </a:extLst>
          </a:blip>
          <a:stretch>
            <a:fillRect/>
          </a:stretch>
        </p:blipFill>
        <p:spPr>
          <a:xfrm>
            <a:off x="919272" y="3649436"/>
            <a:ext cx="1139754" cy="885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10" cstate="print">
            <a:extLst>
              <a:ext uri="{28A0092B-C50C-407E-A947-70E740481C1C}">
                <a14:useLocalDpi xmlns:a14="http://schemas.microsoft.com/office/drawing/2010/main" val="0"/>
              </a:ext>
            </a:extLst>
          </a:blip>
          <a:stretch>
            <a:fillRect/>
          </a:stretch>
        </p:blipFill>
        <p:spPr>
          <a:xfrm>
            <a:off x="2118819" y="3649436"/>
            <a:ext cx="1170935" cy="871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a:blip r:embed="rId11" cstate="print">
            <a:extLst>
              <a:ext uri="{28A0092B-C50C-407E-A947-70E740481C1C}">
                <a14:useLocalDpi xmlns:a14="http://schemas.microsoft.com/office/drawing/2010/main" val="0"/>
              </a:ext>
            </a:extLst>
          </a:blip>
          <a:stretch>
            <a:fillRect/>
          </a:stretch>
        </p:blipFill>
        <p:spPr>
          <a:xfrm>
            <a:off x="3373454" y="3649436"/>
            <a:ext cx="1180982" cy="885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a:blip r:embed="rId12" cstate="print">
            <a:extLst>
              <a:ext uri="{28A0092B-C50C-407E-A947-70E740481C1C}">
                <a14:useLocalDpi xmlns:a14="http://schemas.microsoft.com/office/drawing/2010/main" val="0"/>
              </a:ext>
            </a:extLst>
          </a:blip>
          <a:stretch>
            <a:fillRect/>
          </a:stretch>
        </p:blipFill>
        <p:spPr>
          <a:xfrm>
            <a:off x="4945522" y="2678224"/>
            <a:ext cx="1588747" cy="1277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13" cstate="print">
            <a:extLst>
              <a:ext uri="{28A0092B-C50C-407E-A947-70E740481C1C}">
                <a14:useLocalDpi xmlns:a14="http://schemas.microsoft.com/office/drawing/2010/main" val="0"/>
              </a:ext>
            </a:extLst>
          </a:blip>
          <a:stretch>
            <a:fillRect/>
          </a:stretch>
        </p:blipFill>
        <p:spPr>
          <a:xfrm>
            <a:off x="6641142" y="2682294"/>
            <a:ext cx="1680830" cy="1273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3654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91759" y="1304619"/>
            <a:ext cx="4104435" cy="1644064"/>
          </a:xfrm>
          <a:prstGeom prst="rect">
            <a:avLst/>
          </a:prstGeom>
        </p:spPr>
        <p:txBody>
          <a:bodyPr spcFirstLastPara="1" wrap="square" lIns="91425" tIns="91425" rIns="91425" bIns="91425" anchor="t" anchorCtr="0">
            <a:noAutofit/>
          </a:bodyPr>
          <a:lstStyle/>
          <a:p>
            <a:pPr algn="just"/>
            <a:r>
              <a:rPr lang="es-EC" sz="1400" dirty="0">
                <a:solidFill>
                  <a:schemeClr val="bg1"/>
                </a:solidFill>
              </a:rPr>
              <a:t>      Acudimos con los usuarios de los proyectos con discapacidad y sin discapacidad al centro de salud para su atención y valoración, así como también la coordinación para atenciones  médicas para los usuarios adultos mayores de casa de vida. </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314164" y="772722"/>
            <a:ext cx="4304871" cy="1612705"/>
          </a:xfrm>
          <a:prstGeom prst="rect">
            <a:avLst/>
          </a:prstGeom>
        </p:spPr>
        <p:txBody>
          <a:bodyPr spcFirstLastPara="1" wrap="square" lIns="91425" tIns="91425" rIns="91425" bIns="91425" anchor="t" anchorCtr="0">
            <a:noAutofit/>
          </a:bodyPr>
          <a:lstStyle/>
          <a:p>
            <a:pPr algn="just"/>
            <a:r>
              <a:rPr lang="es-EC" sz="1400" dirty="0">
                <a:solidFill>
                  <a:schemeClr val="bg1"/>
                </a:solidFill>
              </a:rPr>
              <a:t>      Inauguración de la escuela libre de caries donde la escuela Luisa Martínez fue favorecida por MSP en el cuál participé como comité de salud local Anconcito, además de la campaña de prevención de cáncer uterino (</a:t>
            </a:r>
            <a:r>
              <a:rPr lang="es-EC" sz="1400" dirty="0" err="1">
                <a:solidFill>
                  <a:schemeClr val="bg1"/>
                </a:solidFill>
              </a:rPr>
              <a:t>Solca</a:t>
            </a:r>
            <a:r>
              <a:rPr lang="es-EC" sz="1400" dirty="0">
                <a:solidFill>
                  <a:schemeClr val="bg1"/>
                </a:solidFill>
              </a:rPr>
              <a:t>) con examen de </a:t>
            </a:r>
            <a:r>
              <a:rPr lang="es-EC" sz="1400" dirty="0" err="1">
                <a:solidFill>
                  <a:schemeClr val="bg1"/>
                </a:solidFill>
              </a:rPr>
              <a:t>papanicolao</a:t>
            </a:r>
            <a:r>
              <a:rPr lang="es-EC" sz="1400" dirty="0">
                <a:solidFill>
                  <a:schemeClr val="bg1"/>
                </a:solidFill>
              </a:rPr>
              <a:t>.</a:t>
            </a:r>
          </a:p>
        </p:txBody>
      </p:sp>
      <p:pic>
        <p:nvPicPr>
          <p:cNvPr id="27" name="Imagen 26"/>
          <p:cNvPicPr/>
          <p:nvPr/>
        </p:nvPicPr>
        <p:blipFill>
          <a:blip r:embed="rId5" cstate="print">
            <a:extLst>
              <a:ext uri="{28A0092B-C50C-407E-A947-70E740481C1C}">
                <a14:useLocalDpi xmlns:a14="http://schemas.microsoft.com/office/drawing/2010/main" val="0"/>
              </a:ext>
            </a:extLst>
          </a:blip>
          <a:stretch>
            <a:fillRect/>
          </a:stretch>
        </p:blipFill>
        <p:spPr>
          <a:xfrm>
            <a:off x="770356" y="2948683"/>
            <a:ext cx="1397491" cy="107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a:blip r:embed="rId6" cstate="print">
            <a:extLst>
              <a:ext uri="{28A0092B-C50C-407E-A947-70E740481C1C}">
                <a14:useLocalDpi xmlns:a14="http://schemas.microsoft.com/office/drawing/2010/main" val="0"/>
              </a:ext>
            </a:extLst>
          </a:blip>
          <a:stretch>
            <a:fillRect/>
          </a:stretch>
        </p:blipFill>
        <p:spPr>
          <a:xfrm>
            <a:off x="2198670" y="2948683"/>
            <a:ext cx="1294544" cy="107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p:cNvPicPr/>
          <p:nvPr/>
        </p:nvPicPr>
        <p:blipFill>
          <a:blip r:embed="rId7" cstate="print">
            <a:extLst>
              <a:ext uri="{28A0092B-C50C-407E-A947-70E740481C1C}">
                <a14:useLocalDpi xmlns:a14="http://schemas.microsoft.com/office/drawing/2010/main" val="0"/>
              </a:ext>
            </a:extLst>
          </a:blip>
          <a:stretch>
            <a:fillRect/>
          </a:stretch>
        </p:blipFill>
        <p:spPr>
          <a:xfrm>
            <a:off x="3555235" y="2946157"/>
            <a:ext cx="1106053" cy="107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p:cNvPicPr/>
          <p:nvPr/>
        </p:nvPicPr>
        <p:blipFill>
          <a:blip r:embed="rId8" cstate="print">
            <a:extLst>
              <a:ext uri="{28A0092B-C50C-407E-A947-70E740481C1C}">
                <a14:useLocalDpi xmlns:a14="http://schemas.microsoft.com/office/drawing/2010/main" val="0"/>
              </a:ext>
            </a:extLst>
          </a:blip>
          <a:stretch>
            <a:fillRect/>
          </a:stretch>
        </p:blipFill>
        <p:spPr>
          <a:xfrm>
            <a:off x="4806152" y="2383895"/>
            <a:ext cx="1481631" cy="104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Imagen 44"/>
          <p:cNvPicPr/>
          <p:nvPr/>
        </p:nvPicPr>
        <p:blipFill>
          <a:blip r:embed="rId9" cstate="print">
            <a:extLst>
              <a:ext uri="{28A0092B-C50C-407E-A947-70E740481C1C}">
                <a14:useLocalDpi xmlns:a14="http://schemas.microsoft.com/office/drawing/2010/main" val="0"/>
              </a:ext>
            </a:extLst>
          </a:blip>
          <a:stretch>
            <a:fillRect/>
          </a:stretch>
        </p:blipFill>
        <p:spPr>
          <a:xfrm>
            <a:off x="6466600" y="2383893"/>
            <a:ext cx="1362308" cy="1042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p:cNvPicPr/>
          <p:nvPr/>
        </p:nvPicPr>
        <p:blipFill>
          <a:blip r:embed="rId10" cstate="print">
            <a:extLst>
              <a:ext uri="{28A0092B-C50C-407E-A947-70E740481C1C}">
                <a14:useLocalDpi xmlns:a14="http://schemas.microsoft.com/office/drawing/2010/main" val="0"/>
              </a:ext>
            </a:extLst>
          </a:blip>
          <a:stretch>
            <a:fillRect/>
          </a:stretch>
        </p:blipFill>
        <p:spPr>
          <a:xfrm>
            <a:off x="5332288" y="3473309"/>
            <a:ext cx="1786474" cy="1087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18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7718" y="808628"/>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5476" y="716994"/>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166785" y="1249402"/>
            <a:ext cx="4104435" cy="1369532"/>
          </a:xfrm>
          <a:prstGeom prst="rect">
            <a:avLst/>
          </a:prstGeom>
        </p:spPr>
        <p:txBody>
          <a:bodyPr spcFirstLastPara="1" wrap="square" lIns="91425" tIns="91425" rIns="91425" bIns="91425" anchor="t" anchorCtr="0">
            <a:noAutofit/>
          </a:bodyPr>
          <a:lstStyle/>
          <a:p>
            <a:pPr algn="just"/>
            <a:r>
              <a:rPr lang="es-EC" dirty="0">
                <a:solidFill>
                  <a:schemeClr val="bg1"/>
                </a:solidFill>
              </a:rPr>
              <a:t>      Entrega de suplementos alimenticios crecimiento con libertad por parte de la fundación CREZCONUT, además se inauguro de un nuevo punto de </a:t>
            </a:r>
            <a:r>
              <a:rPr lang="es-EC" dirty="0" err="1">
                <a:solidFill>
                  <a:schemeClr val="bg1"/>
                </a:solidFill>
              </a:rPr>
              <a:t>fisio</a:t>
            </a:r>
            <a:r>
              <a:rPr lang="es-EC" dirty="0">
                <a:solidFill>
                  <a:schemeClr val="bg1"/>
                </a:solidFill>
              </a:rPr>
              <a:t>- club convenio con municipio de salinas y </a:t>
            </a:r>
            <a:r>
              <a:rPr lang="es-EC" dirty="0" err="1">
                <a:solidFill>
                  <a:schemeClr val="bg1"/>
                </a:solidFill>
              </a:rPr>
              <a:t>Gad</a:t>
            </a:r>
            <a:r>
              <a:rPr lang="es-EC" dirty="0">
                <a:solidFill>
                  <a:schemeClr val="bg1"/>
                </a:solidFill>
              </a:rPr>
              <a:t> parroquial.</a:t>
            </a:r>
          </a:p>
          <a:p>
            <a:pPr algn="just"/>
            <a:endParaRPr lang="es-EC" dirty="0">
              <a:solidFill>
                <a:schemeClr val="bg1"/>
              </a:solidFill>
            </a:endParaRP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122353" y="255391"/>
            <a:ext cx="4556299" cy="1872093"/>
          </a:xfrm>
          <a:prstGeom prst="rect">
            <a:avLst/>
          </a:prstGeom>
        </p:spPr>
        <p:txBody>
          <a:bodyPr spcFirstLastPara="1" wrap="square" lIns="91425" tIns="91425" rIns="91425" bIns="91425" anchor="t" anchorCtr="0">
            <a:noAutofit/>
          </a:bodyPr>
          <a:lstStyle/>
          <a:p>
            <a:pPr algn="just"/>
            <a:r>
              <a:rPr lang="es-EC" dirty="0">
                <a:solidFill>
                  <a:schemeClr val="bg1"/>
                </a:solidFill>
              </a:rPr>
              <a:t>    Participamos de la caminata por el día del no maltrato al adulto mayor con casa de vida 1 y 2 del municipio de salinas, así como también del taller de mujeres valiosas gracias a la iniciativa y cooperación de la directora de cooperación internacional master Michelle flores.</a:t>
            </a:r>
          </a:p>
        </p:txBody>
      </p:sp>
      <p:pic>
        <p:nvPicPr>
          <p:cNvPr id="24" name="Imagen 23"/>
          <p:cNvPicPr/>
          <p:nvPr/>
        </p:nvPicPr>
        <p:blipFill>
          <a:blip r:embed="rId5" cstate="print">
            <a:extLst>
              <a:ext uri="{28A0092B-C50C-407E-A947-70E740481C1C}">
                <a14:useLocalDpi xmlns:a14="http://schemas.microsoft.com/office/drawing/2010/main" val="0"/>
              </a:ext>
            </a:extLst>
          </a:blip>
          <a:stretch>
            <a:fillRect/>
          </a:stretch>
        </p:blipFill>
        <p:spPr>
          <a:xfrm>
            <a:off x="759345" y="2391070"/>
            <a:ext cx="1637971" cy="1044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p:cNvPicPr/>
          <p:nvPr/>
        </p:nvPicPr>
        <p:blipFill>
          <a:blip r:embed="rId6" cstate="print">
            <a:extLst>
              <a:ext uri="{28A0092B-C50C-407E-A947-70E740481C1C}">
                <a14:useLocalDpi xmlns:a14="http://schemas.microsoft.com/office/drawing/2010/main" val="0"/>
              </a:ext>
            </a:extLst>
          </a:blip>
          <a:stretch>
            <a:fillRect/>
          </a:stretch>
        </p:blipFill>
        <p:spPr>
          <a:xfrm>
            <a:off x="2491468" y="2380148"/>
            <a:ext cx="1810574" cy="1066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7" cstate="print">
            <a:extLst>
              <a:ext uri="{28A0092B-C50C-407E-A947-70E740481C1C}">
                <a14:useLocalDpi xmlns:a14="http://schemas.microsoft.com/office/drawing/2010/main" val="0"/>
              </a:ext>
            </a:extLst>
          </a:blip>
          <a:stretch>
            <a:fillRect/>
          </a:stretch>
        </p:blipFill>
        <p:spPr>
          <a:xfrm>
            <a:off x="744290" y="3502031"/>
            <a:ext cx="1703388" cy="1010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8" cstate="print">
            <a:extLst>
              <a:ext uri="{28A0092B-C50C-407E-A947-70E740481C1C}">
                <a14:useLocalDpi xmlns:a14="http://schemas.microsoft.com/office/drawing/2010/main" val="0"/>
              </a:ext>
            </a:extLst>
          </a:blip>
          <a:stretch>
            <a:fillRect/>
          </a:stretch>
        </p:blipFill>
        <p:spPr>
          <a:xfrm>
            <a:off x="2531370" y="3494087"/>
            <a:ext cx="1739850" cy="1018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9">
            <a:extLst>
              <a:ext uri="{28A0092B-C50C-407E-A947-70E740481C1C}">
                <a14:useLocalDpi xmlns:a14="http://schemas.microsoft.com/office/drawing/2010/main" val="0"/>
              </a:ext>
            </a:extLst>
          </a:blip>
          <a:stretch>
            <a:fillRect/>
          </a:stretch>
        </p:blipFill>
        <p:spPr>
          <a:xfrm>
            <a:off x="4597025" y="2305682"/>
            <a:ext cx="1864159" cy="1052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a:blip r:embed="rId10">
            <a:extLst>
              <a:ext uri="{28A0092B-C50C-407E-A947-70E740481C1C}">
                <a14:useLocalDpi xmlns:a14="http://schemas.microsoft.com/office/drawing/2010/main" val="0"/>
              </a:ext>
            </a:extLst>
          </a:blip>
          <a:stretch>
            <a:fillRect/>
          </a:stretch>
        </p:blipFill>
        <p:spPr>
          <a:xfrm>
            <a:off x="6595903" y="2302976"/>
            <a:ext cx="1690008" cy="1032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11" cstate="print">
            <a:extLst>
              <a:ext uri="{28A0092B-C50C-407E-A947-70E740481C1C}">
                <a14:useLocalDpi xmlns:a14="http://schemas.microsoft.com/office/drawing/2010/main" val="0"/>
              </a:ext>
            </a:extLst>
          </a:blip>
          <a:stretch>
            <a:fillRect/>
          </a:stretch>
        </p:blipFill>
        <p:spPr>
          <a:xfrm>
            <a:off x="4557969" y="3446134"/>
            <a:ext cx="1964977" cy="107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a:blip r:embed="rId12" cstate="print">
            <a:extLst>
              <a:ext uri="{28A0092B-C50C-407E-A947-70E740481C1C}">
                <a14:useLocalDpi xmlns:a14="http://schemas.microsoft.com/office/drawing/2010/main" val="0"/>
              </a:ext>
            </a:extLst>
          </a:blip>
          <a:stretch>
            <a:fillRect/>
          </a:stretch>
        </p:blipFill>
        <p:spPr>
          <a:xfrm>
            <a:off x="6617714" y="3433252"/>
            <a:ext cx="1690008" cy="1079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1533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59519" y="68075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9885" y="601523"/>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72090" y="1141541"/>
            <a:ext cx="4104435" cy="732195"/>
          </a:xfrm>
          <a:prstGeom prst="rect">
            <a:avLst/>
          </a:prstGeom>
        </p:spPr>
        <p:txBody>
          <a:bodyPr spcFirstLastPara="1" wrap="square" lIns="91425" tIns="91425" rIns="91425" bIns="91425" anchor="t" anchorCtr="0">
            <a:noAutofit/>
          </a:bodyPr>
          <a:lstStyle/>
          <a:p>
            <a:pPr algn="just"/>
            <a:r>
              <a:rPr lang="es-EC" dirty="0">
                <a:solidFill>
                  <a:schemeClr val="bg1"/>
                </a:solidFill>
              </a:rPr>
              <a:t>    Asistí a la Integración por el día del cuidador en la parroquia Chanduy, así como también se realizó una brigada medica organizada por Petroecuador.</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376525" y="111387"/>
            <a:ext cx="4150757" cy="1030154"/>
          </a:xfrm>
          <a:prstGeom prst="rect">
            <a:avLst/>
          </a:prstGeom>
        </p:spPr>
        <p:txBody>
          <a:bodyPr spcFirstLastPara="1" wrap="square" lIns="91425" tIns="91425" rIns="91425" bIns="91425" anchor="t" anchorCtr="0">
            <a:noAutofit/>
          </a:bodyPr>
          <a:lstStyle/>
          <a:p>
            <a:pPr algn="just"/>
            <a:r>
              <a:rPr lang="es-EC" dirty="0">
                <a:solidFill>
                  <a:schemeClr val="bg1"/>
                </a:solidFill>
              </a:rPr>
              <a:t>    Acompañamiento al usuario a su control con los médicos del centro de salud proyectos de adultos mayores del Gad parroquial, además de Brigada con los estudiantes de enfermería de la fundación JUVILO con aplicación de vitamina C.</a:t>
            </a:r>
          </a:p>
        </p:txBody>
      </p:sp>
      <p:pic>
        <p:nvPicPr>
          <p:cNvPr id="30" name="Imagen 29"/>
          <p:cNvPicPr/>
          <p:nvPr/>
        </p:nvPicPr>
        <p:blipFill>
          <a:blip r:embed="rId5" cstate="print">
            <a:extLst>
              <a:ext uri="{28A0092B-C50C-407E-A947-70E740481C1C}">
                <a14:useLocalDpi xmlns:a14="http://schemas.microsoft.com/office/drawing/2010/main" val="0"/>
              </a:ext>
            </a:extLst>
          </a:blip>
          <a:stretch>
            <a:fillRect/>
          </a:stretch>
        </p:blipFill>
        <p:spPr>
          <a:xfrm>
            <a:off x="2632981" y="3224317"/>
            <a:ext cx="1816100" cy="1317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p:cNvPicPr/>
          <p:nvPr/>
        </p:nvPicPr>
        <p:blipFill>
          <a:blip r:embed="rId6" cstate="print">
            <a:extLst>
              <a:ext uri="{28A0092B-C50C-407E-A947-70E740481C1C}">
                <a14:useLocalDpi xmlns:a14="http://schemas.microsoft.com/office/drawing/2010/main" val="0"/>
              </a:ext>
            </a:extLst>
          </a:blip>
          <a:stretch>
            <a:fillRect/>
          </a:stretch>
        </p:blipFill>
        <p:spPr>
          <a:xfrm>
            <a:off x="841472" y="2057100"/>
            <a:ext cx="1710755" cy="1167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p:cNvPicPr/>
          <p:nvPr/>
        </p:nvPicPr>
        <p:blipFill>
          <a:blip r:embed="rId7" cstate="print">
            <a:extLst>
              <a:ext uri="{28A0092B-C50C-407E-A947-70E740481C1C}">
                <a14:useLocalDpi xmlns:a14="http://schemas.microsoft.com/office/drawing/2010/main" val="0"/>
              </a:ext>
            </a:extLst>
          </a:blip>
          <a:stretch>
            <a:fillRect/>
          </a:stretch>
        </p:blipFill>
        <p:spPr>
          <a:xfrm>
            <a:off x="2605490" y="2057362"/>
            <a:ext cx="1805214" cy="1156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n 48"/>
          <p:cNvPicPr/>
          <p:nvPr/>
        </p:nvPicPr>
        <p:blipFill>
          <a:blip r:embed="rId8" cstate="print">
            <a:extLst>
              <a:ext uri="{28A0092B-C50C-407E-A947-70E740481C1C}">
                <a14:useLocalDpi xmlns:a14="http://schemas.microsoft.com/office/drawing/2010/main" val="0"/>
              </a:ext>
            </a:extLst>
          </a:blip>
          <a:stretch>
            <a:fillRect/>
          </a:stretch>
        </p:blipFill>
        <p:spPr>
          <a:xfrm>
            <a:off x="822544" y="3303616"/>
            <a:ext cx="1729684" cy="1238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Imagen 52"/>
          <p:cNvPicPr/>
          <p:nvPr/>
        </p:nvPicPr>
        <p:blipFill>
          <a:blip r:embed="rId9" cstate="print">
            <a:extLst>
              <a:ext uri="{28A0092B-C50C-407E-A947-70E740481C1C}">
                <a14:useLocalDpi xmlns:a14="http://schemas.microsoft.com/office/drawing/2010/main" val="0"/>
              </a:ext>
            </a:extLst>
          </a:blip>
          <a:stretch>
            <a:fillRect/>
          </a:stretch>
        </p:blipFill>
        <p:spPr>
          <a:xfrm>
            <a:off x="6668076" y="2045319"/>
            <a:ext cx="1662994" cy="1251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Imagen 53"/>
          <p:cNvPicPr/>
          <p:nvPr/>
        </p:nvPicPr>
        <p:blipFill>
          <a:blip r:embed="rId10" cstate="print">
            <a:extLst>
              <a:ext uri="{28A0092B-C50C-407E-A947-70E740481C1C}">
                <a14:useLocalDpi xmlns:a14="http://schemas.microsoft.com/office/drawing/2010/main" val="0"/>
              </a:ext>
            </a:extLst>
          </a:blip>
          <a:stretch>
            <a:fillRect/>
          </a:stretch>
        </p:blipFill>
        <p:spPr>
          <a:xfrm>
            <a:off x="4904811" y="2045320"/>
            <a:ext cx="1722169" cy="1251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Imagen 54"/>
          <p:cNvPicPr/>
          <p:nvPr/>
        </p:nvPicPr>
        <p:blipFill>
          <a:blip r:embed="rId11" cstate="print">
            <a:extLst>
              <a:ext uri="{28A0092B-C50C-407E-A947-70E740481C1C}">
                <a14:useLocalDpi xmlns:a14="http://schemas.microsoft.com/office/drawing/2010/main" val="0"/>
              </a:ext>
            </a:extLst>
          </a:blip>
          <a:stretch>
            <a:fillRect/>
          </a:stretch>
        </p:blipFill>
        <p:spPr>
          <a:xfrm>
            <a:off x="6471265" y="3417447"/>
            <a:ext cx="1839257" cy="1054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Imagen 55"/>
          <p:cNvPicPr/>
          <p:nvPr/>
        </p:nvPicPr>
        <p:blipFill>
          <a:blip r:embed="rId12" cstate="print">
            <a:extLst>
              <a:ext uri="{28A0092B-C50C-407E-A947-70E740481C1C}">
                <a14:useLocalDpi xmlns:a14="http://schemas.microsoft.com/office/drawing/2010/main" val="0"/>
              </a:ext>
            </a:extLst>
          </a:blip>
          <a:stretch>
            <a:fillRect/>
          </a:stretch>
        </p:blipFill>
        <p:spPr>
          <a:xfrm>
            <a:off x="4904811" y="3351140"/>
            <a:ext cx="1587002" cy="1190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9126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82796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747482"/>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91759" y="1242975"/>
            <a:ext cx="4104435" cy="1058437"/>
          </a:xfrm>
          <a:prstGeom prst="rect">
            <a:avLst/>
          </a:prstGeom>
        </p:spPr>
        <p:txBody>
          <a:bodyPr spcFirstLastPara="1" wrap="square" lIns="91425" tIns="91425" rIns="91425" bIns="91425" anchor="t" anchorCtr="0">
            <a:noAutofit/>
          </a:bodyPr>
          <a:lstStyle/>
          <a:p>
            <a:pPr algn="just"/>
            <a:r>
              <a:rPr lang="es-EC" dirty="0">
                <a:solidFill>
                  <a:schemeClr val="bg1"/>
                </a:solidFill>
              </a:rPr>
              <a:t>     Capacitación con médicos extranjeros de la fundación FIMRC aprender correctamente el RCP, además de asistir al acto de colocación de la primera piedra para la construcción del UPC de la parroquia Anconcito.</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287225" y="291620"/>
            <a:ext cx="4673895" cy="1559357"/>
          </a:xfrm>
          <a:prstGeom prst="rect">
            <a:avLst/>
          </a:prstGeom>
        </p:spPr>
        <p:txBody>
          <a:bodyPr spcFirstLastPara="1" wrap="square" lIns="91425" tIns="91425" rIns="91425" bIns="91425" anchor="t" anchorCtr="0">
            <a:noAutofit/>
          </a:bodyPr>
          <a:lstStyle/>
          <a:p>
            <a:pPr algn="just"/>
            <a:r>
              <a:rPr lang="es-EC" dirty="0">
                <a:solidFill>
                  <a:schemeClr val="bg1"/>
                </a:solidFill>
              </a:rPr>
              <a:t>    Participamos en los cumpleaños fiesta de aniversario de casa de vida de los adultos mayores del municipio de salinas, así como también el agasajo por el día del padre, de la madre y del Adulto Mayor de los proyectos en el Gad.</a:t>
            </a:r>
          </a:p>
        </p:txBody>
      </p:sp>
      <p:pic>
        <p:nvPicPr>
          <p:cNvPr id="26" name="Imagen 25"/>
          <p:cNvPicPr/>
          <p:nvPr/>
        </p:nvPicPr>
        <p:blipFill>
          <a:blip r:embed="rId5" cstate="print">
            <a:extLst>
              <a:ext uri="{28A0092B-C50C-407E-A947-70E740481C1C}">
                <a14:useLocalDpi xmlns:a14="http://schemas.microsoft.com/office/drawing/2010/main" val="0"/>
              </a:ext>
            </a:extLst>
          </a:blip>
          <a:stretch>
            <a:fillRect/>
          </a:stretch>
        </p:blipFill>
        <p:spPr>
          <a:xfrm>
            <a:off x="787900" y="2354875"/>
            <a:ext cx="1893655" cy="1078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rotWithShape="1">
          <a:blip r:embed="rId6">
            <a:extLst>
              <a:ext uri="{28A0092B-C50C-407E-A947-70E740481C1C}">
                <a14:useLocalDpi xmlns:a14="http://schemas.microsoft.com/office/drawing/2010/main" val="0"/>
              </a:ext>
            </a:extLst>
          </a:blip>
          <a:srcRect r="1940"/>
          <a:stretch/>
        </p:blipFill>
        <p:spPr>
          <a:xfrm>
            <a:off x="2758121" y="2352782"/>
            <a:ext cx="1844702" cy="1080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a:blip r:embed="rId7" cstate="print">
            <a:extLst>
              <a:ext uri="{28A0092B-C50C-407E-A947-70E740481C1C}">
                <a14:useLocalDpi xmlns:a14="http://schemas.microsoft.com/office/drawing/2010/main" val="0"/>
              </a:ext>
            </a:extLst>
          </a:blip>
          <a:stretch>
            <a:fillRect/>
          </a:stretch>
        </p:blipFill>
        <p:spPr>
          <a:xfrm>
            <a:off x="2758121" y="3470672"/>
            <a:ext cx="1844702" cy="1080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p:cNvPicPr/>
          <p:nvPr/>
        </p:nvPicPr>
        <p:blipFill>
          <a:blip r:embed="rId8" cstate="print">
            <a:extLst>
              <a:ext uri="{28A0092B-C50C-407E-A947-70E740481C1C}">
                <a14:useLocalDpi xmlns:a14="http://schemas.microsoft.com/office/drawing/2010/main" val="0"/>
              </a:ext>
            </a:extLst>
          </a:blip>
          <a:stretch>
            <a:fillRect/>
          </a:stretch>
        </p:blipFill>
        <p:spPr>
          <a:xfrm>
            <a:off x="787900" y="3463600"/>
            <a:ext cx="1893655" cy="1087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9" cstate="print">
            <a:extLst>
              <a:ext uri="{28A0092B-C50C-407E-A947-70E740481C1C}">
                <a14:useLocalDpi xmlns:a14="http://schemas.microsoft.com/office/drawing/2010/main" val="0"/>
              </a:ext>
            </a:extLst>
          </a:blip>
          <a:stretch>
            <a:fillRect/>
          </a:stretch>
        </p:blipFill>
        <p:spPr>
          <a:xfrm>
            <a:off x="4869950" y="2084598"/>
            <a:ext cx="1736043" cy="1148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10" cstate="print">
            <a:extLst>
              <a:ext uri="{28A0092B-C50C-407E-A947-70E740481C1C}">
                <a14:useLocalDpi xmlns:a14="http://schemas.microsoft.com/office/drawing/2010/main" val="0"/>
              </a:ext>
            </a:extLst>
          </a:blip>
          <a:stretch>
            <a:fillRect/>
          </a:stretch>
        </p:blipFill>
        <p:spPr>
          <a:xfrm>
            <a:off x="6668076" y="2086268"/>
            <a:ext cx="1664146" cy="1146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rotWithShape="1">
          <a:blip r:embed="rId11">
            <a:extLst>
              <a:ext uri="{28A0092B-C50C-407E-A947-70E740481C1C}">
                <a14:useLocalDpi xmlns:a14="http://schemas.microsoft.com/office/drawing/2010/main" val="0"/>
              </a:ext>
            </a:extLst>
          </a:blip>
          <a:srcRect r="4513" b="24985"/>
          <a:stretch/>
        </p:blipFill>
        <p:spPr>
          <a:xfrm>
            <a:off x="6678082" y="3292522"/>
            <a:ext cx="1654140" cy="1166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12" cstate="print">
            <a:extLst>
              <a:ext uri="{28A0092B-C50C-407E-A947-70E740481C1C}">
                <a14:useLocalDpi xmlns:a14="http://schemas.microsoft.com/office/drawing/2010/main" val="0"/>
              </a:ext>
            </a:extLst>
          </a:blip>
          <a:stretch>
            <a:fillRect/>
          </a:stretch>
        </p:blipFill>
        <p:spPr>
          <a:xfrm>
            <a:off x="5207072" y="3264230"/>
            <a:ext cx="1295400" cy="1287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0744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36354" y="647495"/>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9885" y="598749"/>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91759" y="1127541"/>
            <a:ext cx="4104435" cy="1058437"/>
          </a:xfrm>
          <a:prstGeom prst="rect">
            <a:avLst/>
          </a:prstGeom>
        </p:spPr>
        <p:txBody>
          <a:bodyPr spcFirstLastPara="1" wrap="square" lIns="91425" tIns="91425" rIns="91425" bIns="91425" anchor="t" anchorCtr="0">
            <a:noAutofit/>
          </a:bodyPr>
          <a:lstStyle/>
          <a:p>
            <a:pPr algn="just"/>
            <a:r>
              <a:rPr lang="es-EC" dirty="0">
                <a:solidFill>
                  <a:schemeClr val="bg1"/>
                </a:solidFill>
              </a:rPr>
              <a:t>       Se realizaron instalaciones de cámaras en los CDI, además de asistir a la invitación por parte del municipio de salinas, departamento de desarrollo comunitario a la graduación de los adultos mayores de casa de vida 1 y  2.</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418825" y="156886"/>
            <a:ext cx="4150757" cy="1641734"/>
          </a:xfrm>
          <a:prstGeom prst="rect">
            <a:avLst/>
          </a:prstGeom>
        </p:spPr>
        <p:txBody>
          <a:bodyPr spcFirstLastPara="1" wrap="square" lIns="91425" tIns="91425" rIns="91425" bIns="91425" anchor="t" anchorCtr="0">
            <a:noAutofit/>
          </a:bodyPr>
          <a:lstStyle/>
          <a:p>
            <a:pPr algn="just"/>
            <a:r>
              <a:rPr lang="es-EC" dirty="0">
                <a:solidFill>
                  <a:schemeClr val="bg1"/>
                </a:solidFill>
              </a:rPr>
              <a:t>    Asistí a la graduación del los niños y niñas de los CDI, así como también se realizó entrega de certificado a los vigilantes comunitarios con el MSP, además de asistir a taller con los adultos mayores.</a:t>
            </a:r>
          </a:p>
        </p:txBody>
      </p:sp>
      <p:pic>
        <p:nvPicPr>
          <p:cNvPr id="30" name="Imagen 29"/>
          <p:cNvPicPr/>
          <p:nvPr/>
        </p:nvPicPr>
        <p:blipFill>
          <a:blip r:embed="rId5" cstate="print">
            <a:extLst>
              <a:ext uri="{28A0092B-C50C-407E-A947-70E740481C1C}">
                <a14:useLocalDpi xmlns:a14="http://schemas.microsoft.com/office/drawing/2010/main" val="0"/>
              </a:ext>
            </a:extLst>
          </a:blip>
          <a:stretch>
            <a:fillRect/>
          </a:stretch>
        </p:blipFill>
        <p:spPr>
          <a:xfrm>
            <a:off x="849543" y="2239768"/>
            <a:ext cx="1568975" cy="1234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a:blip r:embed="rId6" cstate="print">
            <a:extLst>
              <a:ext uri="{28A0092B-C50C-407E-A947-70E740481C1C}">
                <a14:useLocalDpi xmlns:a14="http://schemas.microsoft.com/office/drawing/2010/main" val="0"/>
              </a:ext>
            </a:extLst>
          </a:blip>
          <a:stretch>
            <a:fillRect/>
          </a:stretch>
        </p:blipFill>
        <p:spPr>
          <a:xfrm>
            <a:off x="2507087" y="2234663"/>
            <a:ext cx="1520382" cy="1236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a:blip r:embed="rId7" cstate="print">
            <a:extLst>
              <a:ext uri="{28A0092B-C50C-407E-A947-70E740481C1C}">
                <a14:useLocalDpi xmlns:a14="http://schemas.microsoft.com/office/drawing/2010/main" val="0"/>
              </a:ext>
            </a:extLst>
          </a:blip>
          <a:stretch>
            <a:fillRect/>
          </a:stretch>
        </p:blipFill>
        <p:spPr>
          <a:xfrm>
            <a:off x="828996" y="3512450"/>
            <a:ext cx="1589522" cy="1049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a:blip r:embed="rId8" cstate="print">
            <a:extLst>
              <a:ext uri="{28A0092B-C50C-407E-A947-70E740481C1C}">
                <a14:useLocalDpi xmlns:a14="http://schemas.microsoft.com/office/drawing/2010/main" val="0"/>
              </a:ext>
            </a:extLst>
          </a:blip>
          <a:stretch>
            <a:fillRect/>
          </a:stretch>
        </p:blipFill>
        <p:spPr>
          <a:xfrm>
            <a:off x="2507088" y="3512451"/>
            <a:ext cx="1520382" cy="1049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9" cstate="print">
            <a:extLst>
              <a:ext uri="{28A0092B-C50C-407E-A947-70E740481C1C}">
                <a14:useLocalDpi xmlns:a14="http://schemas.microsoft.com/office/drawing/2010/main" val="0"/>
              </a:ext>
            </a:extLst>
          </a:blip>
          <a:stretch>
            <a:fillRect/>
          </a:stretch>
        </p:blipFill>
        <p:spPr>
          <a:xfrm>
            <a:off x="6470488" y="1871929"/>
            <a:ext cx="1866900" cy="1343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p:cNvPicPr/>
          <p:nvPr/>
        </p:nvPicPr>
        <p:blipFill>
          <a:blip r:embed="rId10" cstate="print">
            <a:extLst>
              <a:ext uri="{28A0092B-C50C-407E-A947-70E740481C1C}">
                <a14:useLocalDpi xmlns:a14="http://schemas.microsoft.com/office/drawing/2010/main" val="0"/>
              </a:ext>
            </a:extLst>
          </a:blip>
          <a:stretch>
            <a:fillRect/>
          </a:stretch>
        </p:blipFill>
        <p:spPr>
          <a:xfrm>
            <a:off x="4644120" y="3281409"/>
            <a:ext cx="1736866" cy="129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p:cNvPicPr/>
          <p:nvPr/>
        </p:nvPicPr>
        <p:blipFill>
          <a:blip r:embed="rId11" cstate="print">
            <a:extLst>
              <a:ext uri="{28A0092B-C50C-407E-A947-70E740481C1C}">
                <a14:useLocalDpi xmlns:a14="http://schemas.microsoft.com/office/drawing/2010/main" val="0"/>
              </a:ext>
            </a:extLst>
          </a:blip>
          <a:stretch>
            <a:fillRect/>
          </a:stretch>
        </p:blipFill>
        <p:spPr>
          <a:xfrm>
            <a:off x="6460213" y="3281409"/>
            <a:ext cx="1878083" cy="129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n 48"/>
          <p:cNvPicPr/>
          <p:nvPr/>
        </p:nvPicPr>
        <p:blipFill>
          <a:blip r:embed="rId12" cstate="print">
            <a:extLst>
              <a:ext uri="{28A0092B-C50C-407E-A947-70E740481C1C}">
                <a14:useLocalDpi xmlns:a14="http://schemas.microsoft.com/office/drawing/2010/main" val="0"/>
              </a:ext>
            </a:extLst>
          </a:blip>
          <a:stretch>
            <a:fillRect/>
          </a:stretch>
        </p:blipFill>
        <p:spPr>
          <a:xfrm>
            <a:off x="4633846" y="1865074"/>
            <a:ext cx="1790320" cy="1349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1993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81485" y="996399"/>
            <a:ext cx="4104435" cy="1135209"/>
          </a:xfrm>
          <a:prstGeom prst="rect">
            <a:avLst/>
          </a:prstGeom>
        </p:spPr>
        <p:txBody>
          <a:bodyPr spcFirstLastPara="1" wrap="square" lIns="91425" tIns="91425" rIns="91425" bIns="91425" anchor="t" anchorCtr="0">
            <a:noAutofit/>
          </a:bodyPr>
          <a:lstStyle/>
          <a:p>
            <a:pPr algn="just"/>
            <a:r>
              <a:rPr lang="es-EC" sz="1100" dirty="0">
                <a:solidFill>
                  <a:schemeClr val="bg1"/>
                </a:solidFill>
              </a:rPr>
              <a:t>     Participamos de la Mesa de información sugerencias de los problemas en los centros de salud, además de ser partícipe de la entrega de kits de alimentos vitamínicos a niños menores de 5 años con desnutrición, así como también recibimos la Visita de los voluntariados extranjeros de la fundación FMRC.</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364524" y="553605"/>
            <a:ext cx="4150757" cy="1409907"/>
          </a:xfrm>
          <a:prstGeom prst="rect">
            <a:avLst/>
          </a:prstGeom>
        </p:spPr>
        <p:txBody>
          <a:bodyPr spcFirstLastPara="1" wrap="square" lIns="91425" tIns="91425" rIns="91425" bIns="91425" anchor="t" anchorCtr="0">
            <a:noAutofit/>
          </a:bodyPr>
          <a:lstStyle/>
          <a:p>
            <a:pPr algn="just"/>
            <a:r>
              <a:rPr lang="es-EC" sz="1100" dirty="0">
                <a:solidFill>
                  <a:schemeClr val="bg1"/>
                </a:solidFill>
              </a:rPr>
              <a:t>     Asistí a la invitación por parte de la tenienta política Eliana </a:t>
            </a:r>
            <a:r>
              <a:rPr lang="es-EC" sz="1100" dirty="0" err="1">
                <a:solidFill>
                  <a:schemeClr val="bg1"/>
                </a:solidFill>
              </a:rPr>
              <a:t>Chóez</a:t>
            </a:r>
            <a:r>
              <a:rPr lang="es-EC" sz="1100" dirty="0">
                <a:solidFill>
                  <a:schemeClr val="bg1"/>
                </a:solidFill>
              </a:rPr>
              <a:t> al taller de medidas administrativa de protección (MAPIS), así como también al taller de capacitación para mecanismo comunitario de protección defensoría por Plan Internacional, además de la inspección para la infraestructura de nuestras cinco unidades de los CDI.</a:t>
            </a:r>
          </a:p>
          <a:p>
            <a:pPr algn="just"/>
            <a:endParaRPr lang="es-EC" sz="1100" dirty="0">
              <a:solidFill>
                <a:schemeClr val="bg1"/>
              </a:solidFill>
            </a:endParaRPr>
          </a:p>
        </p:txBody>
      </p:sp>
      <p:pic>
        <p:nvPicPr>
          <p:cNvPr id="26" name="Imagen 25"/>
          <p:cNvPicPr/>
          <p:nvPr/>
        </p:nvPicPr>
        <p:blipFill rotWithShape="1">
          <a:blip r:embed="rId5" cstate="print">
            <a:extLst>
              <a:ext uri="{28A0092B-C50C-407E-A947-70E740481C1C}">
                <a14:useLocalDpi xmlns:a14="http://schemas.microsoft.com/office/drawing/2010/main" val="0"/>
              </a:ext>
            </a:extLst>
          </a:blip>
          <a:srcRect t="10330"/>
          <a:stretch/>
        </p:blipFill>
        <p:spPr>
          <a:xfrm>
            <a:off x="803239" y="3501891"/>
            <a:ext cx="1947041" cy="1051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a:blip r:embed="rId6">
            <a:extLst>
              <a:ext uri="{28A0092B-C50C-407E-A947-70E740481C1C}">
                <a14:useLocalDpi xmlns:a14="http://schemas.microsoft.com/office/drawing/2010/main" val="0"/>
              </a:ext>
            </a:extLst>
          </a:blip>
          <a:stretch>
            <a:fillRect/>
          </a:stretch>
        </p:blipFill>
        <p:spPr>
          <a:xfrm>
            <a:off x="1168667" y="2156217"/>
            <a:ext cx="1438266"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rotWithShape="1">
          <a:blip r:embed="rId7">
            <a:extLst>
              <a:ext uri="{28A0092B-C50C-407E-A947-70E740481C1C}">
                <a14:useLocalDpi xmlns:a14="http://schemas.microsoft.com/office/drawing/2010/main" val="0"/>
              </a:ext>
            </a:extLst>
          </a:blip>
          <a:srcRect t="8844"/>
          <a:stretch/>
        </p:blipFill>
        <p:spPr bwMode="auto">
          <a:xfrm>
            <a:off x="2806213" y="2141644"/>
            <a:ext cx="1181100"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9" name="Imagen 28"/>
          <p:cNvPicPr/>
          <p:nvPr/>
        </p:nvPicPr>
        <p:blipFill>
          <a:blip r:embed="rId8" cstate="print">
            <a:extLst>
              <a:ext uri="{28A0092B-C50C-407E-A947-70E740481C1C}">
                <a14:useLocalDpi xmlns:a14="http://schemas.microsoft.com/office/drawing/2010/main" val="0"/>
              </a:ext>
            </a:extLst>
          </a:blip>
          <a:stretch>
            <a:fillRect/>
          </a:stretch>
        </p:blipFill>
        <p:spPr>
          <a:xfrm>
            <a:off x="2806213" y="3482245"/>
            <a:ext cx="1775473" cy="1071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9" cstate="print">
            <a:extLst>
              <a:ext uri="{28A0092B-C50C-407E-A947-70E740481C1C}">
                <a14:useLocalDpi xmlns:a14="http://schemas.microsoft.com/office/drawing/2010/main" val="0"/>
              </a:ext>
            </a:extLst>
          </a:blip>
          <a:stretch>
            <a:fillRect/>
          </a:stretch>
        </p:blipFill>
        <p:spPr>
          <a:xfrm>
            <a:off x="4775189" y="2294802"/>
            <a:ext cx="1772938" cy="1118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10">
            <a:extLst>
              <a:ext uri="{28A0092B-C50C-407E-A947-70E740481C1C}">
                <a14:useLocalDpi xmlns:a14="http://schemas.microsoft.com/office/drawing/2010/main" val="0"/>
              </a:ext>
            </a:extLst>
          </a:blip>
          <a:stretch>
            <a:fillRect/>
          </a:stretch>
        </p:blipFill>
        <p:spPr>
          <a:xfrm>
            <a:off x="6626979" y="2294794"/>
            <a:ext cx="1726219" cy="1118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11" cstate="print">
            <a:extLst>
              <a:ext uri="{28A0092B-C50C-407E-A947-70E740481C1C}">
                <a14:useLocalDpi xmlns:a14="http://schemas.microsoft.com/office/drawing/2010/main" val="0"/>
              </a:ext>
            </a:extLst>
          </a:blip>
          <a:stretch>
            <a:fillRect/>
          </a:stretch>
        </p:blipFill>
        <p:spPr>
          <a:xfrm>
            <a:off x="5441316" y="3444339"/>
            <a:ext cx="1997174" cy="1109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88730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9" name="Google Shape;1607;p34">
            <a:extLst>
              <a:ext uri="{FF2B5EF4-FFF2-40B4-BE49-F238E27FC236}">
                <a16:creationId xmlns:a16="http://schemas.microsoft.com/office/drawing/2014/main" id="{813655CD-35FF-4263-AF6E-57219A0BC81F}"/>
              </a:ext>
            </a:extLst>
          </p:cNvPr>
          <p:cNvSpPr txBox="1">
            <a:spLocks/>
          </p:cNvSpPr>
          <p:nvPr/>
        </p:nvSpPr>
        <p:spPr>
          <a:xfrm>
            <a:off x="868849" y="1208804"/>
            <a:ext cx="4655418" cy="801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r>
              <a:rPr lang="es-EC" sz="3600" dirty="0"/>
              <a:t>Isabel</a:t>
            </a:r>
          </a:p>
          <a:p>
            <a:r>
              <a:rPr lang="es-EC" sz="3600" dirty="0"/>
              <a:t>Clemente Figueroa</a:t>
            </a:r>
          </a:p>
        </p:txBody>
      </p:sp>
      <p:sp>
        <p:nvSpPr>
          <p:cNvPr id="10" name="Google Shape;1608;p34">
            <a:extLst>
              <a:ext uri="{FF2B5EF4-FFF2-40B4-BE49-F238E27FC236}">
                <a16:creationId xmlns:a16="http://schemas.microsoft.com/office/drawing/2014/main" id="{F87DACA1-DBC2-4006-AB82-B1CD9D7CF464}"/>
              </a:ext>
            </a:extLst>
          </p:cNvPr>
          <p:cNvSpPr txBox="1">
            <a:spLocks/>
          </p:cNvSpPr>
          <p:nvPr/>
        </p:nvSpPr>
        <p:spPr>
          <a:xfrm>
            <a:off x="868849" y="2076722"/>
            <a:ext cx="4496431" cy="22945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6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9pPr>
          </a:lstStyle>
          <a:p>
            <a:pPr indent="-304800">
              <a:spcBef>
                <a:spcPts val="1000"/>
              </a:spcBef>
              <a:buSzPts val="1200"/>
              <a:buFont typeface="Manrope"/>
              <a:buChar char="●"/>
            </a:pPr>
            <a:r>
              <a:rPr lang="es-MX" sz="1400" b="1" dirty="0">
                <a:latin typeface="Century Gothic" panose="020B0502020202020204" pitchFamily="34" charset="0"/>
              </a:rPr>
              <a:t>COMISIONES DENTRO DEL GAD</a:t>
            </a:r>
            <a:r>
              <a:rPr lang="es-MX" sz="1400" dirty="0">
                <a:latin typeface="Century Gothic" panose="020B0502020202020204" pitchFamily="34" charset="0"/>
              </a:rPr>
              <a:t>: </a:t>
            </a:r>
          </a:p>
          <a:p>
            <a:pPr marL="152400" indent="0">
              <a:spcBef>
                <a:spcPts val="1000"/>
              </a:spcBef>
              <a:buSzPts val="1200"/>
            </a:pPr>
            <a:endParaRPr lang="es-MX" sz="1400" dirty="0">
              <a:latin typeface="Century Gothic" panose="020B0502020202020204" pitchFamily="34" charset="0"/>
            </a:endParaRPr>
          </a:p>
          <a:p>
            <a:pPr marL="0" indent="0"/>
            <a:r>
              <a:rPr lang="es-MX" sz="1400" b="1" u="sng" dirty="0">
                <a:effectLst>
                  <a:outerShdw blurRad="38100" dist="38100" dir="2700000" algn="tl">
                    <a:srgbClr val="000000">
                      <a:alpha val="43137"/>
                    </a:srgbClr>
                  </a:outerShdw>
                </a:effectLst>
                <a:latin typeface="Century Gothic" panose="020B0502020202020204" pitchFamily="34" charset="0"/>
              </a:rPr>
              <a:t>Presidente:</a:t>
            </a:r>
            <a:r>
              <a:rPr lang="es-MX" sz="1400" dirty="0">
                <a:latin typeface="Century Gothic" panose="020B0502020202020204" pitchFamily="34" charset="0"/>
              </a:rPr>
              <a:t>    Comisión Planificación Urbana</a:t>
            </a:r>
          </a:p>
          <a:p>
            <a:pPr marL="0" indent="0"/>
            <a:r>
              <a:rPr lang="es-MX" sz="1400" dirty="0">
                <a:latin typeface="Century Gothic" panose="020B0502020202020204" pitchFamily="34" charset="0"/>
              </a:rPr>
              <a:t>	     y Obras públicas</a:t>
            </a:r>
          </a:p>
          <a:p>
            <a:pPr marL="0" indent="0"/>
            <a:endParaRPr lang="es-MX" sz="1400" dirty="0">
              <a:latin typeface="Century Gothic" panose="020B0502020202020204" pitchFamily="34" charset="0"/>
            </a:endParaRPr>
          </a:p>
          <a:p>
            <a:pPr marL="0" indent="0"/>
            <a:r>
              <a:rPr lang="es-MX" sz="1400" b="1" u="sng" dirty="0">
                <a:effectLst>
                  <a:outerShdw blurRad="38100" dist="38100" dir="2700000" algn="tl">
                    <a:srgbClr val="000000">
                      <a:alpha val="43137"/>
                    </a:srgbClr>
                  </a:outerShdw>
                </a:effectLst>
                <a:latin typeface="Century Gothic" panose="020B0502020202020204" pitchFamily="34" charset="0"/>
              </a:rPr>
              <a:t>Presidente:</a:t>
            </a:r>
            <a:r>
              <a:rPr lang="es-MX" sz="1400" b="1" dirty="0">
                <a:effectLst>
                  <a:outerShdw blurRad="38100" dist="38100" dir="2700000" algn="tl">
                    <a:srgbClr val="000000">
                      <a:alpha val="43137"/>
                    </a:srgbClr>
                  </a:outerShdw>
                </a:effectLst>
                <a:latin typeface="Century Gothic" panose="020B0502020202020204" pitchFamily="34" charset="0"/>
              </a:rPr>
              <a:t>    </a:t>
            </a:r>
            <a:r>
              <a:rPr lang="es-MX" sz="1400" dirty="0">
                <a:latin typeface="Century Gothic" panose="020B0502020202020204" pitchFamily="34" charset="0"/>
              </a:rPr>
              <a:t>Comisión Protección Civil,</a:t>
            </a:r>
          </a:p>
          <a:p>
            <a:pPr marL="0" indent="0"/>
            <a:r>
              <a:rPr lang="es-MX" sz="1400" dirty="0">
                <a:latin typeface="Century Gothic" panose="020B0502020202020204" pitchFamily="34" charset="0"/>
              </a:rPr>
              <a:t>     	     Seguridad y Salud</a:t>
            </a:r>
          </a:p>
          <a:p>
            <a:pPr marL="0" indent="0"/>
            <a:endParaRPr lang="es-MX" sz="1400" dirty="0">
              <a:latin typeface="Century Gothic" panose="020B0502020202020204" pitchFamily="34" charset="0"/>
            </a:endParaRPr>
          </a:p>
          <a:p>
            <a:pPr marL="0" indent="0"/>
            <a:r>
              <a:rPr lang="es-MX" sz="1400" b="1" u="sng" dirty="0">
                <a:effectLst>
                  <a:outerShdw blurRad="38100" dist="38100" dir="2700000" algn="tl">
                    <a:srgbClr val="000000">
                      <a:alpha val="43137"/>
                    </a:srgbClr>
                  </a:outerShdw>
                </a:effectLst>
                <a:latin typeface="Century Gothic" panose="020B0502020202020204" pitchFamily="34" charset="0"/>
              </a:rPr>
              <a:t>Presidente:</a:t>
            </a:r>
            <a:r>
              <a:rPr lang="es-MX" sz="1400" b="1" dirty="0">
                <a:effectLst>
                  <a:outerShdw blurRad="38100" dist="38100" dir="2700000" algn="tl">
                    <a:srgbClr val="000000">
                      <a:alpha val="43137"/>
                    </a:srgbClr>
                  </a:outerShdw>
                </a:effectLst>
                <a:latin typeface="Century Gothic" panose="020B0502020202020204" pitchFamily="34" charset="0"/>
              </a:rPr>
              <a:t>    </a:t>
            </a:r>
            <a:r>
              <a:rPr lang="es-MX" sz="1400" dirty="0">
                <a:latin typeface="Century Gothic" panose="020B0502020202020204" pitchFamily="34" charset="0"/>
              </a:rPr>
              <a:t>Comisión De Cuidado, Control y 	     Mantenimiento de Espacios Públicos</a:t>
            </a:r>
          </a:p>
          <a:p>
            <a:pPr marL="152400" indent="0">
              <a:spcBef>
                <a:spcPts val="1000"/>
              </a:spcBef>
            </a:pPr>
            <a:endParaRPr lang="es-MX" sz="1400" dirty="0">
              <a:latin typeface="Century Gothic" panose="020B0502020202020204" pitchFamily="34" charset="0"/>
            </a:endParaRPr>
          </a:p>
        </p:txBody>
      </p:sp>
      <p:sp>
        <p:nvSpPr>
          <p:cNvPr id="12" name="Rectángulo 11">
            <a:extLst>
              <a:ext uri="{FF2B5EF4-FFF2-40B4-BE49-F238E27FC236}">
                <a16:creationId xmlns:a16="http://schemas.microsoft.com/office/drawing/2014/main" id="{3B787FEE-1DC7-4E83-9C82-6530016A20C1}"/>
              </a:ext>
            </a:extLst>
          </p:cNvPr>
          <p:cNvSpPr/>
          <p:nvPr/>
        </p:nvSpPr>
        <p:spPr>
          <a:xfrm>
            <a:off x="1271208" y="1867160"/>
            <a:ext cx="3664786" cy="276999"/>
          </a:xfrm>
          <a:prstGeom prst="rect">
            <a:avLst/>
          </a:prstGeom>
        </p:spPr>
        <p:txBody>
          <a:bodyPr wrap="none">
            <a:spAutoFit/>
          </a:bodyPr>
          <a:lstStyle/>
          <a:p>
            <a:pPr marL="0" indent="0"/>
            <a:r>
              <a:rPr lang="es-MX" sz="1200" b="1" dirty="0">
                <a:solidFill>
                  <a:schemeClr val="bg1"/>
                </a:solidFill>
                <a:latin typeface="Century Gothic" panose="020B0502020202020204" pitchFamily="34" charset="0"/>
              </a:rPr>
              <a:t>Vice-Presidente del GAD Parroquial Anconcito</a:t>
            </a:r>
          </a:p>
        </p:txBody>
      </p:sp>
      <p:grpSp>
        <p:nvGrpSpPr>
          <p:cNvPr id="8" name="Grupo 7">
            <a:extLst>
              <a:ext uri="{FF2B5EF4-FFF2-40B4-BE49-F238E27FC236}">
                <a16:creationId xmlns:a16="http://schemas.microsoft.com/office/drawing/2014/main" id="{3171350A-60AE-435D-B958-3146AD8B3565}"/>
              </a:ext>
            </a:extLst>
          </p:cNvPr>
          <p:cNvGrpSpPr/>
          <p:nvPr/>
        </p:nvGrpSpPr>
        <p:grpSpPr>
          <a:xfrm>
            <a:off x="3346208" y="-3074"/>
            <a:ext cx="2322849" cy="610700"/>
            <a:chOff x="3346208" y="11214"/>
            <a:chExt cx="2322849" cy="610700"/>
          </a:xfrm>
        </p:grpSpPr>
        <p:sp>
          <p:nvSpPr>
            <p:cNvPr id="16" name="Google Shape;1354;p37">
              <a:extLst>
                <a:ext uri="{FF2B5EF4-FFF2-40B4-BE49-F238E27FC236}">
                  <a16:creationId xmlns:a16="http://schemas.microsoft.com/office/drawing/2014/main" id="{53E3700B-1FFD-4A89-8F3F-D97D11E673A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rPr>
                <a:t>RENDICIÓN DE CUENTAS 2024</a:t>
              </a:r>
              <a:endParaRPr lang="es-EC" sz="1200" dirty="0">
                <a:solidFill>
                  <a:schemeClr val="bg1"/>
                </a:solidFill>
                <a:latin typeface="Barlow"/>
                <a:ea typeface="Barlow"/>
                <a:cs typeface="Barlow"/>
                <a:sym typeface="Barlow"/>
              </a:endParaRPr>
            </a:p>
          </p:txBody>
        </p:sp>
        <p:pic>
          <p:nvPicPr>
            <p:cNvPr id="17" name="Imagen 16">
              <a:extLst>
                <a:ext uri="{FF2B5EF4-FFF2-40B4-BE49-F238E27FC236}">
                  <a16:creationId xmlns:a16="http://schemas.microsoft.com/office/drawing/2014/main" id="{8F4BA934-45BA-4A64-9701-044B3D8E3EE9}"/>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pic>
        <p:nvPicPr>
          <p:cNvPr id="7" name="Imagen 6">
            <a:extLst>
              <a:ext uri="{FF2B5EF4-FFF2-40B4-BE49-F238E27FC236}">
                <a16:creationId xmlns:a16="http://schemas.microsoft.com/office/drawing/2014/main" id="{047A4797-9240-4264-8DB2-D2C5DF53D078}"/>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749192" y="4348134"/>
            <a:ext cx="2010576" cy="723784"/>
          </a:xfrm>
          <a:prstGeom prst="rect">
            <a:avLst/>
          </a:prstGeom>
        </p:spPr>
      </p:pic>
      <p:sp>
        <p:nvSpPr>
          <p:cNvPr id="21" name="Rectángulo 20">
            <a:extLst>
              <a:ext uri="{FF2B5EF4-FFF2-40B4-BE49-F238E27FC236}">
                <a16:creationId xmlns:a16="http://schemas.microsoft.com/office/drawing/2014/main" id="{5561EB09-B66B-490E-BCFC-64FDDB0AC662}"/>
              </a:ext>
            </a:extLst>
          </p:cNvPr>
          <p:cNvSpPr/>
          <p:nvPr/>
        </p:nvSpPr>
        <p:spPr>
          <a:xfrm>
            <a:off x="868849" y="4609846"/>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14" name="Imagen 13"/>
          <p:cNvPicPr/>
          <p:nvPr/>
        </p:nvPicPr>
        <p:blipFill rotWithShape="1">
          <a:blip r:embed="rId5"/>
          <a:srcRect l="37736" t="21648" r="27869" b="20623"/>
          <a:stretch/>
        </p:blipFill>
        <p:spPr bwMode="auto">
          <a:xfrm>
            <a:off x="5165610" y="929214"/>
            <a:ext cx="3043442" cy="3098255"/>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81485" y="996399"/>
            <a:ext cx="4104435" cy="1284464"/>
          </a:xfrm>
          <a:prstGeom prst="rect">
            <a:avLst/>
          </a:prstGeom>
        </p:spPr>
        <p:txBody>
          <a:bodyPr spcFirstLastPara="1" wrap="square" lIns="91425" tIns="91425" rIns="91425" bIns="91425" anchor="t" anchorCtr="0">
            <a:noAutofit/>
          </a:bodyPr>
          <a:lstStyle/>
          <a:p>
            <a:pPr algn="just"/>
            <a:r>
              <a:rPr lang="es-EC" sz="1100" dirty="0">
                <a:solidFill>
                  <a:schemeClr val="bg1"/>
                </a:solidFill>
              </a:rPr>
              <a:t>     Socialización con el ing. </a:t>
            </a:r>
            <a:r>
              <a:rPr lang="es-EC" sz="1100" dirty="0" err="1">
                <a:solidFill>
                  <a:schemeClr val="bg1"/>
                </a:solidFill>
              </a:rPr>
              <a:t>Alamir</a:t>
            </a:r>
            <a:r>
              <a:rPr lang="es-EC" sz="1100" dirty="0">
                <a:solidFill>
                  <a:schemeClr val="bg1"/>
                </a:solidFill>
              </a:rPr>
              <a:t> Álvarez en segunda y tercera fase de la autorización del PDOT por inicios de gestión 2023-2024, además de reunión con el COPAE donde se trata la bajada del puerto y las fragatas donde por lluvias causas daños con deslizamiento de tierra, así como también socialización del Presupuesto Participativo 2025.</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484762" y="500675"/>
            <a:ext cx="4150757" cy="1409907"/>
          </a:xfrm>
          <a:prstGeom prst="rect">
            <a:avLst/>
          </a:prstGeom>
        </p:spPr>
        <p:txBody>
          <a:bodyPr spcFirstLastPara="1" wrap="square" lIns="91425" tIns="91425" rIns="91425" bIns="91425" anchor="t" anchorCtr="0">
            <a:noAutofit/>
          </a:bodyPr>
          <a:lstStyle/>
          <a:p>
            <a:pPr algn="just"/>
            <a:r>
              <a:rPr lang="es-EC" sz="1050" dirty="0">
                <a:solidFill>
                  <a:schemeClr val="bg1"/>
                </a:solidFill>
              </a:rPr>
              <a:t>       Se participó en la Mesa técnicas con la comunidad de Anconcito para elaboración del POA 2025, así como también se realizó la verificación del proceso de la feria inclusiva para dar el inicio a las actividades en los CDI de una manera trasparente y confiable para el beneficio de los niños y niñas, además de Entrega de kits educativos a los niños y niñas de nuestra localidad en convenio con Plan Internacional y GAD.</a:t>
            </a:r>
          </a:p>
          <a:p>
            <a:pPr algn="just"/>
            <a:r>
              <a:rPr lang="es-EC" sz="1050" dirty="0">
                <a:solidFill>
                  <a:schemeClr val="bg1"/>
                </a:solidFill>
              </a:rPr>
              <a:t>.</a:t>
            </a:r>
          </a:p>
          <a:p>
            <a:pPr algn="just"/>
            <a:endParaRPr lang="es-EC" sz="1050" dirty="0">
              <a:solidFill>
                <a:schemeClr val="bg1"/>
              </a:solidFill>
            </a:endParaRPr>
          </a:p>
        </p:txBody>
      </p:sp>
      <p:pic>
        <p:nvPicPr>
          <p:cNvPr id="30" name="Imagen 29"/>
          <p:cNvPicPr/>
          <p:nvPr/>
        </p:nvPicPr>
        <p:blipFill rotWithShape="1">
          <a:blip r:embed="rId5">
            <a:extLst>
              <a:ext uri="{28A0092B-C50C-407E-A947-70E740481C1C}">
                <a14:useLocalDpi xmlns:a14="http://schemas.microsoft.com/office/drawing/2010/main" val="0"/>
              </a:ext>
            </a:extLst>
          </a:blip>
          <a:srcRect r="4997" b="7683"/>
          <a:stretch/>
        </p:blipFill>
        <p:spPr>
          <a:xfrm>
            <a:off x="798175" y="2334373"/>
            <a:ext cx="1764017" cy="1045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rotWithShape="1">
          <a:blip r:embed="rId6">
            <a:extLst>
              <a:ext uri="{28A0092B-C50C-407E-A947-70E740481C1C}">
                <a14:useLocalDpi xmlns:a14="http://schemas.microsoft.com/office/drawing/2010/main" val="0"/>
              </a:ext>
            </a:extLst>
          </a:blip>
          <a:srcRect l="-820" t="3081" r="1194" b="2091"/>
          <a:stretch/>
        </p:blipFill>
        <p:spPr>
          <a:xfrm>
            <a:off x="2562192" y="2334373"/>
            <a:ext cx="1823728" cy="1045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rotWithShape="1">
          <a:blip r:embed="rId7">
            <a:extLst>
              <a:ext uri="{28A0092B-C50C-407E-A947-70E740481C1C}">
                <a14:useLocalDpi xmlns:a14="http://schemas.microsoft.com/office/drawing/2010/main" val="0"/>
              </a:ext>
            </a:extLst>
          </a:blip>
          <a:srcRect t="20078" b="3407"/>
          <a:stretch/>
        </p:blipFill>
        <p:spPr>
          <a:xfrm>
            <a:off x="831781" y="3456833"/>
            <a:ext cx="1574800" cy="1069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rotWithShape="1">
          <a:blip r:embed="rId8">
            <a:extLst>
              <a:ext uri="{28A0092B-C50C-407E-A947-70E740481C1C}">
                <a14:useLocalDpi xmlns:a14="http://schemas.microsoft.com/office/drawing/2010/main" val="0"/>
              </a:ext>
            </a:extLst>
          </a:blip>
          <a:srcRect t="25244" r="1855" b="4558"/>
          <a:stretch/>
        </p:blipFill>
        <p:spPr>
          <a:xfrm>
            <a:off x="2480018" y="3456833"/>
            <a:ext cx="1907048" cy="1069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a:blip r:embed="rId9">
            <a:extLst>
              <a:ext uri="{28A0092B-C50C-407E-A947-70E740481C1C}">
                <a14:useLocalDpi xmlns:a14="http://schemas.microsoft.com/office/drawing/2010/main" val="0"/>
              </a:ext>
            </a:extLst>
          </a:blip>
          <a:stretch>
            <a:fillRect/>
          </a:stretch>
        </p:blipFill>
        <p:spPr>
          <a:xfrm>
            <a:off x="4663516" y="3525178"/>
            <a:ext cx="1644817" cy="100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10">
            <a:extLst>
              <a:ext uri="{28A0092B-C50C-407E-A947-70E740481C1C}">
                <a14:useLocalDpi xmlns:a14="http://schemas.microsoft.com/office/drawing/2010/main" val="0"/>
              </a:ext>
            </a:extLst>
          </a:blip>
          <a:stretch>
            <a:fillRect/>
          </a:stretch>
        </p:blipFill>
        <p:spPr>
          <a:xfrm>
            <a:off x="4807157" y="2327244"/>
            <a:ext cx="1430789" cy="1176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Imagen 44"/>
          <p:cNvPicPr/>
          <p:nvPr/>
        </p:nvPicPr>
        <p:blipFill rotWithShape="1">
          <a:blip r:embed="rId11">
            <a:extLst>
              <a:ext uri="{28A0092B-C50C-407E-A947-70E740481C1C}">
                <a14:useLocalDpi xmlns:a14="http://schemas.microsoft.com/office/drawing/2010/main" val="0"/>
              </a:ext>
            </a:extLst>
          </a:blip>
          <a:srcRect r="4221"/>
          <a:stretch/>
        </p:blipFill>
        <p:spPr>
          <a:xfrm>
            <a:off x="6347775" y="2327245"/>
            <a:ext cx="2006647" cy="1176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p:cNvPicPr/>
          <p:nvPr/>
        </p:nvPicPr>
        <p:blipFill rotWithShape="1">
          <a:blip r:embed="rId12">
            <a:extLst>
              <a:ext uri="{28A0092B-C50C-407E-A947-70E740481C1C}">
                <a14:useLocalDpi xmlns:a14="http://schemas.microsoft.com/office/drawing/2010/main" val="0"/>
              </a:ext>
            </a:extLst>
          </a:blip>
          <a:srcRect t="4638" r="3984"/>
          <a:stretch/>
        </p:blipFill>
        <p:spPr>
          <a:xfrm>
            <a:off x="6327227" y="3535452"/>
            <a:ext cx="2047119" cy="999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6138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81485" y="996399"/>
            <a:ext cx="4104435" cy="1212545"/>
          </a:xfrm>
          <a:prstGeom prst="rect">
            <a:avLst/>
          </a:prstGeom>
        </p:spPr>
        <p:txBody>
          <a:bodyPr spcFirstLastPara="1" wrap="square" lIns="91425" tIns="91425" rIns="91425" bIns="91425" anchor="t" anchorCtr="0">
            <a:noAutofit/>
          </a:bodyPr>
          <a:lstStyle/>
          <a:p>
            <a:pPr algn="just"/>
            <a:r>
              <a:rPr lang="es-EC" sz="1100" dirty="0">
                <a:solidFill>
                  <a:schemeClr val="bg1"/>
                </a:solidFill>
              </a:rPr>
              <a:t>     Se realizó la </a:t>
            </a:r>
            <a:r>
              <a:rPr lang="es-EC" sz="1100" dirty="0" err="1">
                <a:solidFill>
                  <a:schemeClr val="bg1"/>
                </a:solidFill>
              </a:rPr>
              <a:t>Inauguracion</a:t>
            </a:r>
            <a:r>
              <a:rPr lang="es-EC" sz="1100" dirty="0">
                <a:solidFill>
                  <a:schemeClr val="bg1"/>
                </a:solidFill>
              </a:rPr>
              <a:t> de los cursos vacacionales, además de la firma de convenio entre el Gad Parroquial y la fundación FUNMANY con el proyecto (mi niñez es diferente pero no imposible), y a la vez se le realizó las visitas a los/as niños/as beneficiarios de dicho proyecto.</a:t>
            </a:r>
          </a:p>
          <a:p>
            <a:pPr algn="just"/>
            <a:endParaRPr lang="es-EC" sz="1100" dirty="0">
              <a:solidFill>
                <a:schemeClr val="bg1"/>
              </a:solidFill>
            </a:endParaRP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195069" y="508273"/>
            <a:ext cx="4150757" cy="976252"/>
          </a:xfrm>
          <a:prstGeom prst="rect">
            <a:avLst/>
          </a:prstGeom>
        </p:spPr>
        <p:txBody>
          <a:bodyPr spcFirstLastPara="1" wrap="square" lIns="91425" tIns="91425" rIns="91425" bIns="91425" anchor="t" anchorCtr="0">
            <a:noAutofit/>
          </a:bodyPr>
          <a:lstStyle/>
          <a:p>
            <a:pPr algn="just"/>
            <a:r>
              <a:rPr lang="es-EC" sz="1050" dirty="0">
                <a:solidFill>
                  <a:schemeClr val="bg1"/>
                </a:solidFill>
              </a:rPr>
              <a:t>      Se realizó entrega de ayudas técnicas a los usuarios de los proyectos del Gad Parroquial en convenio con MIES, de la misma manera entrega de ayudas técnicas por parte del municipio de Salinas alcalde Dennis Córdova, así como también por parte del ministerio de salud y gobernación.</a:t>
            </a:r>
          </a:p>
          <a:p>
            <a:pPr algn="just"/>
            <a:endParaRPr lang="es-EC" sz="1050" dirty="0">
              <a:solidFill>
                <a:schemeClr val="bg1"/>
              </a:solidFill>
            </a:endParaRPr>
          </a:p>
          <a:p>
            <a:pPr algn="just"/>
            <a:endParaRPr lang="es-EC" sz="1050" dirty="0">
              <a:solidFill>
                <a:schemeClr val="bg1"/>
              </a:solidFill>
            </a:endParaRPr>
          </a:p>
        </p:txBody>
      </p:sp>
      <p:pic>
        <p:nvPicPr>
          <p:cNvPr id="26" name="Imagen 25"/>
          <p:cNvPicPr/>
          <p:nvPr/>
        </p:nvPicPr>
        <p:blipFill>
          <a:blip r:embed="rId5">
            <a:extLst>
              <a:ext uri="{28A0092B-C50C-407E-A947-70E740481C1C}">
                <a14:useLocalDpi xmlns:a14="http://schemas.microsoft.com/office/drawing/2010/main" val="0"/>
              </a:ext>
            </a:extLst>
          </a:blip>
          <a:stretch>
            <a:fillRect/>
          </a:stretch>
        </p:blipFill>
        <p:spPr>
          <a:xfrm>
            <a:off x="798175" y="2136539"/>
            <a:ext cx="1575156" cy="1051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a:blip r:embed="rId6">
            <a:extLst>
              <a:ext uri="{28A0092B-C50C-407E-A947-70E740481C1C}">
                <a14:useLocalDpi xmlns:a14="http://schemas.microsoft.com/office/drawing/2010/main" val="0"/>
              </a:ext>
            </a:extLst>
          </a:blip>
          <a:stretch>
            <a:fillRect/>
          </a:stretch>
        </p:blipFill>
        <p:spPr>
          <a:xfrm>
            <a:off x="2441054" y="2136540"/>
            <a:ext cx="1535043" cy="1051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rotWithShape="1">
          <a:blip r:embed="rId7">
            <a:extLst>
              <a:ext uri="{28A0092B-C50C-407E-A947-70E740481C1C}">
                <a14:useLocalDpi xmlns:a14="http://schemas.microsoft.com/office/drawing/2010/main" val="0"/>
              </a:ext>
            </a:extLst>
          </a:blip>
          <a:srcRect l="6854" r="8556"/>
          <a:stretch/>
        </p:blipFill>
        <p:spPr>
          <a:xfrm>
            <a:off x="787900" y="3260155"/>
            <a:ext cx="1753743" cy="125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p:cNvPicPr/>
          <p:nvPr/>
        </p:nvPicPr>
        <p:blipFill rotWithShape="1">
          <a:blip r:embed="rId8">
            <a:extLst>
              <a:ext uri="{28A0092B-C50C-407E-A947-70E740481C1C}">
                <a14:useLocalDpi xmlns:a14="http://schemas.microsoft.com/office/drawing/2010/main" val="0"/>
              </a:ext>
            </a:extLst>
          </a:blip>
          <a:srcRect t="7597" r="7772"/>
          <a:stretch/>
        </p:blipFill>
        <p:spPr>
          <a:xfrm>
            <a:off x="2604106" y="3270429"/>
            <a:ext cx="1485009" cy="1239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9" cstate="print">
            <a:extLst>
              <a:ext uri="{28A0092B-C50C-407E-A947-70E740481C1C}">
                <a14:useLocalDpi xmlns:a14="http://schemas.microsoft.com/office/drawing/2010/main" val="0"/>
              </a:ext>
            </a:extLst>
          </a:blip>
          <a:stretch>
            <a:fillRect/>
          </a:stretch>
        </p:blipFill>
        <p:spPr>
          <a:xfrm>
            <a:off x="4660092" y="1955820"/>
            <a:ext cx="1895475" cy="1152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10" cstate="print">
            <a:extLst>
              <a:ext uri="{28A0092B-C50C-407E-A947-70E740481C1C}">
                <a14:useLocalDpi xmlns:a14="http://schemas.microsoft.com/office/drawing/2010/main" val="0"/>
              </a:ext>
            </a:extLst>
          </a:blip>
          <a:stretch>
            <a:fillRect/>
          </a:stretch>
        </p:blipFill>
        <p:spPr>
          <a:xfrm>
            <a:off x="6750126" y="2299310"/>
            <a:ext cx="1428750" cy="155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11" cstate="print">
            <a:extLst>
              <a:ext uri="{28A0092B-C50C-407E-A947-70E740481C1C}">
                <a14:useLocalDpi xmlns:a14="http://schemas.microsoft.com/office/drawing/2010/main" val="0"/>
              </a:ext>
            </a:extLst>
          </a:blip>
          <a:stretch>
            <a:fillRect/>
          </a:stretch>
        </p:blipFill>
        <p:spPr>
          <a:xfrm>
            <a:off x="4655996" y="3193416"/>
            <a:ext cx="1899571" cy="1316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5289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81485" y="996399"/>
            <a:ext cx="4104435" cy="1489947"/>
          </a:xfrm>
          <a:prstGeom prst="rect">
            <a:avLst/>
          </a:prstGeom>
        </p:spPr>
        <p:txBody>
          <a:bodyPr spcFirstLastPara="1" wrap="square" lIns="91425" tIns="91425" rIns="91425" bIns="91425" anchor="t" anchorCtr="0">
            <a:noAutofit/>
          </a:bodyPr>
          <a:lstStyle/>
          <a:p>
            <a:pPr algn="just"/>
            <a:r>
              <a:rPr lang="es-EC" sz="1100" dirty="0">
                <a:solidFill>
                  <a:schemeClr val="bg1"/>
                </a:solidFill>
              </a:rPr>
              <a:t>        Se realizó la entrega de certificado del curso de jabones a mujeres Emprendedoras de nuestra querida parroquia Anconcito en convenio con plan internacional y </a:t>
            </a:r>
            <a:r>
              <a:rPr lang="es-EC" sz="1100" dirty="0" err="1">
                <a:solidFill>
                  <a:schemeClr val="bg1"/>
                </a:solidFill>
              </a:rPr>
              <a:t>Gad</a:t>
            </a:r>
            <a:r>
              <a:rPr lang="es-EC" sz="1100" dirty="0">
                <a:solidFill>
                  <a:schemeClr val="bg1"/>
                </a:solidFill>
              </a:rPr>
              <a:t> parroquial, así como también se realizó Taller de repostería para personas con discapacidad de los proyectos en convenio con MIES, además del Agasajo por el día del niño para los niños/as de los CDI, y se les entregó indumentarias.</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455985" y="431203"/>
            <a:ext cx="4150757" cy="1286774"/>
          </a:xfrm>
          <a:prstGeom prst="rect">
            <a:avLst/>
          </a:prstGeom>
        </p:spPr>
        <p:txBody>
          <a:bodyPr spcFirstLastPara="1" wrap="square" lIns="91425" tIns="91425" rIns="91425" bIns="91425" anchor="t" anchorCtr="0">
            <a:noAutofit/>
          </a:bodyPr>
          <a:lstStyle/>
          <a:p>
            <a:pPr algn="just"/>
            <a:r>
              <a:rPr lang="es-EC" sz="1050" dirty="0">
                <a:solidFill>
                  <a:schemeClr val="bg1"/>
                </a:solidFill>
              </a:rPr>
              <a:t>      Se realizó agasajo por parte del alcalde de salinas por el día del niño, además se asistió a la entrega de cubierta metálica tipo coliseo a la unidad educativa Virginia Reyes González por parte del alcalde de salinas, así como también en cuanto al proyecto Aprende a entonar la flauta se realizó la entrega a la unidad educativa Virginia Reyes González, César Rohon Sandoval, Luisa Martínez.  	</a:t>
            </a:r>
          </a:p>
          <a:p>
            <a:pPr algn="just"/>
            <a:endParaRPr lang="es-EC" sz="1050" dirty="0">
              <a:solidFill>
                <a:schemeClr val="bg1"/>
              </a:solidFill>
            </a:endParaRPr>
          </a:p>
        </p:txBody>
      </p:sp>
      <p:pic>
        <p:nvPicPr>
          <p:cNvPr id="30" name="Imagen 29"/>
          <p:cNvPicPr/>
          <p:nvPr/>
        </p:nvPicPr>
        <p:blipFill>
          <a:blip r:embed="rId5" cstate="print">
            <a:extLst>
              <a:ext uri="{28A0092B-C50C-407E-A947-70E740481C1C}">
                <a14:useLocalDpi xmlns:a14="http://schemas.microsoft.com/office/drawing/2010/main" val="0"/>
              </a:ext>
            </a:extLst>
          </a:blip>
          <a:stretch>
            <a:fillRect/>
          </a:stretch>
        </p:blipFill>
        <p:spPr>
          <a:xfrm>
            <a:off x="520890" y="2542556"/>
            <a:ext cx="1496124" cy="1117590"/>
          </a:xfrm>
          <a:prstGeom prst="rect">
            <a:avLst/>
          </a:prstGeom>
        </p:spPr>
      </p:pic>
      <p:pic>
        <p:nvPicPr>
          <p:cNvPr id="40" name="Imagen 39"/>
          <p:cNvPicPr/>
          <p:nvPr/>
        </p:nvPicPr>
        <p:blipFill>
          <a:blip r:embed="rId6">
            <a:extLst>
              <a:ext uri="{28A0092B-C50C-407E-A947-70E740481C1C}">
                <a14:useLocalDpi xmlns:a14="http://schemas.microsoft.com/office/drawing/2010/main" val="0"/>
              </a:ext>
            </a:extLst>
          </a:blip>
          <a:stretch>
            <a:fillRect/>
          </a:stretch>
        </p:blipFill>
        <p:spPr>
          <a:xfrm>
            <a:off x="2011071" y="2542556"/>
            <a:ext cx="1537531" cy="1115695"/>
          </a:xfrm>
          <a:prstGeom prst="rect">
            <a:avLst/>
          </a:prstGeom>
        </p:spPr>
      </p:pic>
      <p:pic>
        <p:nvPicPr>
          <p:cNvPr id="41" name="Imagen 40"/>
          <p:cNvPicPr/>
          <p:nvPr/>
        </p:nvPicPr>
        <p:blipFill>
          <a:blip r:embed="rId7">
            <a:extLst>
              <a:ext uri="{28A0092B-C50C-407E-A947-70E740481C1C}">
                <a14:useLocalDpi xmlns:a14="http://schemas.microsoft.com/office/drawing/2010/main" val="0"/>
              </a:ext>
            </a:extLst>
          </a:blip>
          <a:stretch>
            <a:fillRect/>
          </a:stretch>
        </p:blipFill>
        <p:spPr>
          <a:xfrm>
            <a:off x="3544704" y="2542556"/>
            <a:ext cx="1232899" cy="1115695"/>
          </a:xfrm>
          <a:prstGeom prst="rect">
            <a:avLst/>
          </a:prstGeom>
        </p:spPr>
      </p:pic>
      <p:pic>
        <p:nvPicPr>
          <p:cNvPr id="42" name="Imagen 41"/>
          <p:cNvPicPr/>
          <p:nvPr/>
        </p:nvPicPr>
        <p:blipFill rotWithShape="1">
          <a:blip r:embed="rId8">
            <a:extLst>
              <a:ext uri="{28A0092B-C50C-407E-A947-70E740481C1C}">
                <a14:useLocalDpi xmlns:a14="http://schemas.microsoft.com/office/drawing/2010/main" val="0"/>
              </a:ext>
            </a:extLst>
          </a:blip>
          <a:srcRect r="3105"/>
          <a:stretch/>
        </p:blipFill>
        <p:spPr>
          <a:xfrm>
            <a:off x="572260" y="3658251"/>
            <a:ext cx="1910073" cy="1021329"/>
          </a:xfrm>
          <a:prstGeom prst="rect">
            <a:avLst/>
          </a:prstGeom>
        </p:spPr>
      </p:pic>
      <p:pic>
        <p:nvPicPr>
          <p:cNvPr id="43" name="Imagen 42"/>
          <p:cNvPicPr/>
          <p:nvPr/>
        </p:nvPicPr>
        <p:blipFill>
          <a:blip r:embed="rId9">
            <a:extLst>
              <a:ext uri="{28A0092B-C50C-407E-A947-70E740481C1C}">
                <a14:useLocalDpi xmlns:a14="http://schemas.microsoft.com/office/drawing/2010/main" val="0"/>
              </a:ext>
            </a:extLst>
          </a:blip>
          <a:stretch>
            <a:fillRect/>
          </a:stretch>
        </p:blipFill>
        <p:spPr>
          <a:xfrm>
            <a:off x="2482333" y="3658251"/>
            <a:ext cx="2057815" cy="1021329"/>
          </a:xfrm>
          <a:prstGeom prst="rect">
            <a:avLst/>
          </a:prstGeom>
        </p:spPr>
      </p:pic>
      <p:pic>
        <p:nvPicPr>
          <p:cNvPr id="44" name="Imagen 43"/>
          <p:cNvPicPr/>
          <p:nvPr/>
        </p:nvPicPr>
        <p:blipFill rotWithShape="1">
          <a:blip r:embed="rId10">
            <a:extLst>
              <a:ext uri="{28A0092B-C50C-407E-A947-70E740481C1C}">
                <a14:useLocalDpi xmlns:a14="http://schemas.microsoft.com/office/drawing/2010/main" val="0"/>
              </a:ext>
            </a:extLst>
          </a:blip>
          <a:srcRect t="7005" b="5716"/>
          <a:stretch/>
        </p:blipFill>
        <p:spPr>
          <a:xfrm>
            <a:off x="5085337" y="3043467"/>
            <a:ext cx="1736704" cy="1089062"/>
          </a:xfrm>
          <a:prstGeom prst="rect">
            <a:avLst/>
          </a:prstGeom>
        </p:spPr>
      </p:pic>
      <p:pic>
        <p:nvPicPr>
          <p:cNvPr id="45" name="Imagen 44"/>
          <p:cNvPicPr/>
          <p:nvPr/>
        </p:nvPicPr>
        <p:blipFill>
          <a:blip r:embed="rId11" cstate="print">
            <a:extLst>
              <a:ext uri="{28A0092B-C50C-407E-A947-70E740481C1C}">
                <a14:useLocalDpi xmlns:a14="http://schemas.microsoft.com/office/drawing/2010/main" val="0"/>
              </a:ext>
            </a:extLst>
          </a:blip>
          <a:stretch>
            <a:fillRect/>
          </a:stretch>
        </p:blipFill>
        <p:spPr>
          <a:xfrm>
            <a:off x="5085337" y="1794760"/>
            <a:ext cx="1736704" cy="1178300"/>
          </a:xfrm>
          <a:prstGeom prst="rect">
            <a:avLst/>
          </a:prstGeom>
        </p:spPr>
      </p:pic>
      <p:pic>
        <p:nvPicPr>
          <p:cNvPr id="47" name="Imagen 46"/>
          <p:cNvPicPr/>
          <p:nvPr/>
        </p:nvPicPr>
        <p:blipFill>
          <a:blip r:embed="rId12" cstate="print">
            <a:extLst>
              <a:ext uri="{28A0092B-C50C-407E-A947-70E740481C1C}">
                <a14:useLocalDpi xmlns:a14="http://schemas.microsoft.com/office/drawing/2010/main" val="0"/>
              </a:ext>
            </a:extLst>
          </a:blip>
          <a:stretch>
            <a:fillRect/>
          </a:stretch>
        </p:blipFill>
        <p:spPr>
          <a:xfrm>
            <a:off x="6903861" y="1810375"/>
            <a:ext cx="1469575" cy="1162686"/>
          </a:xfrm>
          <a:prstGeom prst="rect">
            <a:avLst/>
          </a:prstGeom>
        </p:spPr>
      </p:pic>
      <p:pic>
        <p:nvPicPr>
          <p:cNvPr id="48" name="Imagen 47"/>
          <p:cNvPicPr/>
          <p:nvPr/>
        </p:nvPicPr>
        <p:blipFill>
          <a:blip r:embed="rId13" cstate="print">
            <a:extLst>
              <a:ext uri="{28A0092B-C50C-407E-A947-70E740481C1C}">
                <a14:useLocalDpi xmlns:a14="http://schemas.microsoft.com/office/drawing/2010/main" val="0"/>
              </a:ext>
            </a:extLst>
          </a:blip>
          <a:stretch>
            <a:fillRect/>
          </a:stretch>
        </p:blipFill>
        <p:spPr>
          <a:xfrm>
            <a:off x="6903861" y="3033192"/>
            <a:ext cx="1500919" cy="1120979"/>
          </a:xfrm>
          <a:prstGeom prst="rect">
            <a:avLst/>
          </a:prstGeom>
        </p:spPr>
      </p:pic>
    </p:spTree>
    <p:extLst>
      <p:ext uri="{BB962C8B-B14F-4D97-AF65-F5344CB8AC3E}">
        <p14:creationId xmlns:p14="http://schemas.microsoft.com/office/powerpoint/2010/main" val="26943394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440693"/>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81485" y="996399"/>
            <a:ext cx="4104435" cy="1212545"/>
          </a:xfrm>
          <a:prstGeom prst="rect">
            <a:avLst/>
          </a:prstGeom>
        </p:spPr>
        <p:txBody>
          <a:bodyPr spcFirstLastPara="1" wrap="square" lIns="91425" tIns="91425" rIns="91425" bIns="91425" anchor="t" anchorCtr="0">
            <a:noAutofit/>
          </a:bodyPr>
          <a:lstStyle/>
          <a:p>
            <a:pPr algn="just"/>
            <a:r>
              <a:rPr lang="es-EC" sz="1100" dirty="0">
                <a:solidFill>
                  <a:schemeClr val="bg1"/>
                </a:solidFill>
              </a:rPr>
              <a:t>     Asistencia al Agasajo por parte del Gad Parroquial a los padres y madres de Anconcito, así como también reunión con los delegados de los </a:t>
            </a:r>
            <a:r>
              <a:rPr lang="es-EC" sz="1100" dirty="0" err="1">
                <a:solidFill>
                  <a:schemeClr val="bg1"/>
                </a:solidFill>
              </a:rPr>
              <a:t>Gad’s</a:t>
            </a:r>
            <a:r>
              <a:rPr lang="es-EC" sz="1100" dirty="0">
                <a:solidFill>
                  <a:schemeClr val="bg1"/>
                </a:solidFill>
              </a:rPr>
              <a:t> Parroquiales de la Provincia, además por el Mes de arte y Cultura se apoyó en los eventos que se realiza en el Gad con las unidades educativas de nuestra localidad de Anconcito.</a:t>
            </a:r>
          </a:p>
          <a:p>
            <a:pPr algn="just"/>
            <a:endParaRPr lang="es-EC" sz="1100" dirty="0">
              <a:solidFill>
                <a:schemeClr val="bg1"/>
              </a:solidFill>
            </a:endParaRP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228152" y="689469"/>
            <a:ext cx="4150757" cy="1253218"/>
          </a:xfrm>
          <a:prstGeom prst="rect">
            <a:avLst/>
          </a:prstGeom>
        </p:spPr>
        <p:txBody>
          <a:bodyPr spcFirstLastPara="1" wrap="square" lIns="91425" tIns="91425" rIns="91425" bIns="91425" anchor="t" anchorCtr="0">
            <a:noAutofit/>
          </a:bodyPr>
          <a:lstStyle/>
          <a:p>
            <a:pPr algn="just"/>
            <a:r>
              <a:rPr lang="es-EC" sz="1050" dirty="0">
                <a:solidFill>
                  <a:schemeClr val="bg1"/>
                </a:solidFill>
              </a:rPr>
              <a:t>      Se asistió a la feria de emprendimiento con los Gad Parroquiales de la provincia de Santa Elena, además de entrega de material de oficina para promotores del proyecto de adultos mayores con y sin discapacidad , así como también se realizó la firma de comodato entre el Gad parroquial y los que realizaron el taller de soldadura y Plan internacional.</a:t>
            </a:r>
          </a:p>
          <a:p>
            <a:pPr algn="just"/>
            <a:endParaRPr lang="es-EC" sz="1050" dirty="0">
              <a:solidFill>
                <a:schemeClr val="bg1"/>
              </a:solidFill>
            </a:endParaRPr>
          </a:p>
        </p:txBody>
      </p:sp>
      <p:pic>
        <p:nvPicPr>
          <p:cNvPr id="30" name="Imagen 29"/>
          <p:cNvPicPr/>
          <p:nvPr/>
        </p:nvPicPr>
        <p:blipFill rotWithShape="1">
          <a:blip r:embed="rId5">
            <a:extLst>
              <a:ext uri="{28A0092B-C50C-407E-A947-70E740481C1C}">
                <a14:useLocalDpi xmlns:a14="http://schemas.microsoft.com/office/drawing/2010/main" val="0"/>
              </a:ext>
            </a:extLst>
          </a:blip>
          <a:srcRect r="3957"/>
          <a:stretch/>
        </p:blipFill>
        <p:spPr>
          <a:xfrm>
            <a:off x="640406" y="2370070"/>
            <a:ext cx="1544334" cy="1198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rotWithShape="1">
          <a:blip r:embed="rId6">
            <a:extLst>
              <a:ext uri="{28A0092B-C50C-407E-A947-70E740481C1C}">
                <a14:useLocalDpi xmlns:a14="http://schemas.microsoft.com/office/drawing/2010/main" val="0"/>
              </a:ext>
            </a:extLst>
          </a:blip>
          <a:srcRect l="4106" t="1" b="5352"/>
          <a:stretch/>
        </p:blipFill>
        <p:spPr>
          <a:xfrm>
            <a:off x="2191646" y="2351400"/>
            <a:ext cx="1233083" cy="1217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7" cstate="print">
            <a:extLst>
              <a:ext uri="{28A0092B-C50C-407E-A947-70E740481C1C}">
                <a14:useLocalDpi xmlns:a14="http://schemas.microsoft.com/office/drawing/2010/main" val="0"/>
              </a:ext>
            </a:extLst>
          </a:blip>
          <a:stretch>
            <a:fillRect/>
          </a:stretch>
        </p:blipFill>
        <p:spPr>
          <a:xfrm>
            <a:off x="640405" y="3592298"/>
            <a:ext cx="1787543" cy="1045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rotWithShape="1">
          <a:blip r:embed="rId8" cstate="print">
            <a:extLst>
              <a:ext uri="{28A0092B-C50C-407E-A947-70E740481C1C}">
                <a14:useLocalDpi xmlns:a14="http://schemas.microsoft.com/office/drawing/2010/main" val="0"/>
              </a:ext>
            </a:extLst>
          </a:blip>
          <a:srcRect l="2301" t="27900" r="5760" b="6223"/>
          <a:stretch/>
        </p:blipFill>
        <p:spPr>
          <a:xfrm>
            <a:off x="3414453" y="2359795"/>
            <a:ext cx="951971" cy="1208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a:blip r:embed="rId9">
            <a:extLst>
              <a:ext uri="{28A0092B-C50C-407E-A947-70E740481C1C}">
                <a14:useLocalDpi xmlns:a14="http://schemas.microsoft.com/office/drawing/2010/main" val="0"/>
              </a:ext>
            </a:extLst>
          </a:blip>
          <a:stretch>
            <a:fillRect/>
          </a:stretch>
        </p:blipFill>
        <p:spPr>
          <a:xfrm>
            <a:off x="2464238" y="3592299"/>
            <a:ext cx="1763914" cy="1034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10" cstate="print">
            <a:extLst>
              <a:ext uri="{28A0092B-C50C-407E-A947-70E740481C1C}">
                <a14:useLocalDpi xmlns:a14="http://schemas.microsoft.com/office/drawing/2010/main" val="0"/>
              </a:ext>
            </a:extLst>
          </a:blip>
          <a:stretch>
            <a:fillRect/>
          </a:stretch>
        </p:blipFill>
        <p:spPr>
          <a:xfrm>
            <a:off x="4702463" y="2252978"/>
            <a:ext cx="1098274" cy="1189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Imagen 44"/>
          <p:cNvPicPr/>
          <p:nvPr/>
        </p:nvPicPr>
        <p:blipFill>
          <a:blip r:embed="rId11" cstate="print">
            <a:extLst>
              <a:ext uri="{28A0092B-C50C-407E-A947-70E740481C1C}">
                <a14:useLocalDpi xmlns:a14="http://schemas.microsoft.com/office/drawing/2010/main" val="0"/>
              </a:ext>
            </a:extLst>
          </a:blip>
          <a:stretch>
            <a:fillRect/>
          </a:stretch>
        </p:blipFill>
        <p:spPr>
          <a:xfrm>
            <a:off x="5854618" y="2232786"/>
            <a:ext cx="1140499" cy="120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p:cNvPicPr/>
          <p:nvPr/>
        </p:nvPicPr>
        <p:blipFill>
          <a:blip r:embed="rId12">
            <a:extLst>
              <a:ext uri="{28A0092B-C50C-407E-A947-70E740481C1C}">
                <a14:useLocalDpi xmlns:a14="http://schemas.microsoft.com/office/drawing/2010/main" val="0"/>
              </a:ext>
            </a:extLst>
          </a:blip>
          <a:stretch>
            <a:fillRect/>
          </a:stretch>
        </p:blipFill>
        <p:spPr>
          <a:xfrm>
            <a:off x="7012180" y="2223478"/>
            <a:ext cx="1315900" cy="1219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p:cNvPicPr/>
          <p:nvPr/>
        </p:nvPicPr>
        <p:blipFill>
          <a:blip r:embed="rId13">
            <a:extLst>
              <a:ext uri="{28A0092B-C50C-407E-A947-70E740481C1C}">
                <a14:useLocalDpi xmlns:a14="http://schemas.microsoft.com/office/drawing/2010/main" val="0"/>
              </a:ext>
            </a:extLst>
          </a:blip>
          <a:stretch>
            <a:fillRect/>
          </a:stretch>
        </p:blipFill>
        <p:spPr>
          <a:xfrm>
            <a:off x="4978804" y="3480779"/>
            <a:ext cx="1417909" cy="1024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n 48"/>
          <p:cNvPicPr/>
          <p:nvPr/>
        </p:nvPicPr>
        <p:blipFill>
          <a:blip r:embed="rId14">
            <a:extLst>
              <a:ext uri="{28A0092B-C50C-407E-A947-70E740481C1C}">
                <a14:useLocalDpi xmlns:a14="http://schemas.microsoft.com/office/drawing/2010/main" val="0"/>
              </a:ext>
            </a:extLst>
          </a:blip>
          <a:stretch>
            <a:fillRect/>
          </a:stretch>
        </p:blipFill>
        <p:spPr>
          <a:xfrm>
            <a:off x="6427460" y="3476696"/>
            <a:ext cx="1577267" cy="1028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128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440693"/>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1891325" y="1093795"/>
            <a:ext cx="4444929" cy="1212545"/>
          </a:xfrm>
          <a:prstGeom prst="rect">
            <a:avLst/>
          </a:prstGeom>
        </p:spPr>
        <p:txBody>
          <a:bodyPr spcFirstLastPara="1" wrap="square" lIns="91425" tIns="91425" rIns="91425" bIns="91425" anchor="t" anchorCtr="0">
            <a:noAutofit/>
          </a:bodyPr>
          <a:lstStyle/>
          <a:p>
            <a:pPr algn="just"/>
            <a:r>
              <a:rPr lang="es-EC" dirty="0">
                <a:solidFill>
                  <a:schemeClr val="bg1"/>
                </a:solidFill>
              </a:rPr>
              <a:t>    Se asistió a la Posesión de la niña presidenta por un día, evento realizado por el Gad Parroquial y Plan internacional, además se realizó la verificación de nuevas rutas de la cooperativa mar azul con el director de tránsitos Manuel Orella del municipio de salinas</a:t>
            </a:r>
          </a:p>
          <a:p>
            <a:pPr algn="just"/>
            <a:endParaRPr lang="es-EC" dirty="0">
              <a:solidFill>
                <a:schemeClr val="bg1"/>
              </a:solidFill>
            </a:endParaRPr>
          </a:p>
        </p:txBody>
      </p:sp>
      <p:pic>
        <p:nvPicPr>
          <p:cNvPr id="29" name="Imagen 28"/>
          <p:cNvPicPr/>
          <p:nvPr/>
        </p:nvPicPr>
        <p:blipFill>
          <a:blip r:embed="rId5">
            <a:extLst>
              <a:ext uri="{28A0092B-C50C-407E-A947-70E740481C1C}">
                <a14:useLocalDpi xmlns:a14="http://schemas.microsoft.com/office/drawing/2010/main" val="0"/>
              </a:ext>
            </a:extLst>
          </a:blip>
          <a:stretch>
            <a:fillRect/>
          </a:stretch>
        </p:blipFill>
        <p:spPr>
          <a:xfrm>
            <a:off x="1434229" y="2273796"/>
            <a:ext cx="2415540" cy="157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6" cstate="print">
            <a:extLst>
              <a:ext uri="{28A0092B-C50C-407E-A947-70E740481C1C}">
                <a14:useLocalDpi xmlns:a14="http://schemas.microsoft.com/office/drawing/2010/main" val="0"/>
              </a:ext>
            </a:extLst>
          </a:blip>
          <a:stretch>
            <a:fillRect/>
          </a:stretch>
        </p:blipFill>
        <p:spPr>
          <a:xfrm>
            <a:off x="4484762" y="2340824"/>
            <a:ext cx="2609215" cy="1419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6492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440693"/>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u="sng" dirty="0">
                <a:latin typeface="Century Gothic" panose="020B0502020202020204" pitchFamily="34" charset="0"/>
              </a:rPr>
              <a:t>GESTIONES REALIZADAS EN CONJUNTO.</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454365" y="1161769"/>
            <a:ext cx="2206642" cy="482556"/>
          </a:xfrm>
          <a:prstGeom prst="rect">
            <a:avLst/>
          </a:prstGeom>
        </p:spPr>
        <p:txBody>
          <a:bodyPr spcFirstLastPara="1" wrap="square" lIns="91425" tIns="91425" rIns="91425" bIns="91425" anchor="t" anchorCtr="0">
            <a:noAutofit/>
          </a:bodyPr>
          <a:lstStyle/>
          <a:p>
            <a:pPr algn="just"/>
            <a:r>
              <a:rPr lang="es-EC" b="1" dirty="0">
                <a:solidFill>
                  <a:schemeClr val="bg1"/>
                </a:solidFill>
              </a:rPr>
              <a:t>     Diálogo con el alcalde ING. Dennis Córdova</a:t>
            </a:r>
          </a:p>
        </p:txBody>
      </p:sp>
      <p:sp>
        <p:nvSpPr>
          <p:cNvPr id="20"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2589089" y="955419"/>
            <a:ext cx="2650732" cy="614570"/>
          </a:xfrm>
          <a:prstGeom prst="rect">
            <a:avLst/>
          </a:prstGeom>
        </p:spPr>
        <p:txBody>
          <a:bodyPr spcFirstLastPara="1" wrap="square" lIns="91425" tIns="91425" rIns="91425" bIns="91425" anchor="t" anchorCtr="0">
            <a:noAutofit/>
          </a:bodyPr>
          <a:lstStyle/>
          <a:p>
            <a:pPr algn="just"/>
            <a:r>
              <a:rPr lang="es-EC" sz="1400" dirty="0">
                <a:solidFill>
                  <a:schemeClr val="bg1"/>
                </a:solidFill>
              </a:rPr>
              <a:t>     Oficinas de AGUAPEN por seguimiento a oficio enviado por el GAD</a:t>
            </a:r>
          </a:p>
        </p:txBody>
      </p:sp>
      <p:sp>
        <p:nvSpPr>
          <p:cNvPr id="22" name="Google Shape;1397;p40">
            <a:extLst>
              <a:ext uri="{FF2B5EF4-FFF2-40B4-BE49-F238E27FC236}">
                <a16:creationId xmlns:a16="http://schemas.microsoft.com/office/drawing/2014/main" id="{46996338-4568-42DC-81C8-8BD850FBE972}"/>
              </a:ext>
            </a:extLst>
          </p:cNvPr>
          <p:cNvSpPr txBox="1">
            <a:spLocks noGrp="1"/>
          </p:cNvSpPr>
          <p:nvPr>
            <p:ph type="subTitle" idx="3"/>
          </p:nvPr>
        </p:nvSpPr>
        <p:spPr>
          <a:xfrm>
            <a:off x="5345338" y="743654"/>
            <a:ext cx="3344297" cy="685616"/>
          </a:xfrm>
          <a:prstGeom prst="rect">
            <a:avLst/>
          </a:prstGeom>
        </p:spPr>
        <p:txBody>
          <a:bodyPr spcFirstLastPara="1" wrap="square" lIns="91425" tIns="91425" rIns="91425" bIns="91425" anchor="t" anchorCtr="0">
            <a:noAutofit/>
          </a:bodyPr>
          <a:lstStyle/>
          <a:p>
            <a:pPr algn="just"/>
            <a:r>
              <a:rPr lang="es-EC" b="1" dirty="0">
                <a:solidFill>
                  <a:schemeClr val="bg1"/>
                </a:solidFill>
              </a:rPr>
              <a:t>     Búsqueda de ayuda para mejoramiento del Cementerio LAURELES DE LA PAZ de nuestra parroquia.</a:t>
            </a:r>
          </a:p>
        </p:txBody>
      </p:sp>
      <p:sp>
        <p:nvSpPr>
          <p:cNvPr id="24" name="Google Shape;1397;p40">
            <a:extLst>
              <a:ext uri="{FF2B5EF4-FFF2-40B4-BE49-F238E27FC236}">
                <a16:creationId xmlns:a16="http://schemas.microsoft.com/office/drawing/2014/main" id="{46996338-4568-42DC-81C8-8BD850FBE972}"/>
              </a:ext>
            </a:extLst>
          </p:cNvPr>
          <p:cNvSpPr txBox="1">
            <a:spLocks noGrp="1"/>
          </p:cNvSpPr>
          <p:nvPr>
            <p:ph type="subTitle" idx="4"/>
          </p:nvPr>
        </p:nvSpPr>
        <p:spPr>
          <a:xfrm>
            <a:off x="268277" y="2889967"/>
            <a:ext cx="2783999" cy="482556"/>
          </a:xfrm>
          <a:prstGeom prst="rect">
            <a:avLst/>
          </a:prstGeom>
        </p:spPr>
        <p:txBody>
          <a:bodyPr spcFirstLastPara="1" wrap="square" lIns="91425" tIns="91425" rIns="91425" bIns="91425" anchor="t" anchorCtr="0">
            <a:noAutofit/>
          </a:bodyPr>
          <a:lstStyle/>
          <a:p>
            <a:r>
              <a:rPr lang="es-EC" sz="1200" dirty="0">
                <a:solidFill>
                  <a:schemeClr val="bg1"/>
                </a:solidFill>
              </a:rPr>
              <a:t>        Feria de sabores y creatividad Anconcito activando</a:t>
            </a:r>
          </a:p>
        </p:txBody>
      </p:sp>
      <p:sp>
        <p:nvSpPr>
          <p:cNvPr id="38" name="Google Shape;1397;p40">
            <a:extLst>
              <a:ext uri="{FF2B5EF4-FFF2-40B4-BE49-F238E27FC236}">
                <a16:creationId xmlns:a16="http://schemas.microsoft.com/office/drawing/2014/main" id="{46996338-4568-42DC-81C8-8BD850FBE972}"/>
              </a:ext>
            </a:extLst>
          </p:cNvPr>
          <p:cNvSpPr txBox="1">
            <a:spLocks noGrp="1"/>
          </p:cNvSpPr>
          <p:nvPr>
            <p:ph type="subTitle" idx="5"/>
          </p:nvPr>
        </p:nvSpPr>
        <p:spPr>
          <a:xfrm>
            <a:off x="2632121" y="2947740"/>
            <a:ext cx="4435655" cy="666764"/>
          </a:xfrm>
          <a:prstGeom prst="rect">
            <a:avLst/>
          </a:prstGeom>
        </p:spPr>
        <p:txBody>
          <a:bodyPr spcFirstLastPara="1" wrap="square" lIns="91425" tIns="91425" rIns="91425" bIns="91425" anchor="t" anchorCtr="0">
            <a:noAutofit/>
          </a:bodyPr>
          <a:lstStyle/>
          <a:p>
            <a:r>
              <a:rPr lang="es-EC" b="1" dirty="0">
                <a:solidFill>
                  <a:schemeClr val="bg1"/>
                </a:solidFill>
              </a:rPr>
              <a:t>        Acompañamiento a los de la CENEL al domicilio de la familia Mite Tomalá a la poda de árbol que causa problema con los cables de alta tensión ocultando el alumbrado. </a:t>
            </a:r>
          </a:p>
        </p:txBody>
      </p:sp>
      <p:pic>
        <p:nvPicPr>
          <p:cNvPr id="19" name="Imagen 18"/>
          <p:cNvPicPr/>
          <p:nvPr/>
        </p:nvPicPr>
        <p:blipFill>
          <a:blip r:embed="rId5" cstate="print">
            <a:extLst>
              <a:ext uri="{28A0092B-C50C-407E-A947-70E740481C1C}">
                <a14:useLocalDpi xmlns:a14="http://schemas.microsoft.com/office/drawing/2010/main" val="0"/>
              </a:ext>
            </a:extLst>
          </a:blip>
          <a:stretch>
            <a:fillRect/>
          </a:stretch>
        </p:blipFill>
        <p:spPr>
          <a:xfrm>
            <a:off x="935036" y="1754328"/>
            <a:ext cx="1571625" cy="1178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p:cNvPicPr/>
          <p:nvPr/>
        </p:nvPicPr>
        <p:blipFill>
          <a:blip r:embed="rId6" cstate="print">
            <a:extLst>
              <a:ext uri="{28A0092B-C50C-407E-A947-70E740481C1C}">
                <a14:useLocalDpi xmlns:a14="http://schemas.microsoft.com/office/drawing/2010/main" val="0"/>
              </a:ext>
            </a:extLst>
          </a:blip>
          <a:stretch>
            <a:fillRect/>
          </a:stretch>
        </p:blipFill>
        <p:spPr>
          <a:xfrm>
            <a:off x="3339540" y="1862090"/>
            <a:ext cx="1654175" cy="1120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p:cNvPicPr/>
          <p:nvPr/>
        </p:nvPicPr>
        <p:blipFill>
          <a:blip r:embed="rId7" cstate="print">
            <a:extLst>
              <a:ext uri="{28A0092B-C50C-407E-A947-70E740481C1C}">
                <a14:useLocalDpi xmlns:a14="http://schemas.microsoft.com/office/drawing/2010/main" val="0"/>
              </a:ext>
            </a:extLst>
          </a:blip>
          <a:stretch>
            <a:fillRect/>
          </a:stretch>
        </p:blipFill>
        <p:spPr>
          <a:xfrm>
            <a:off x="7094879" y="1626846"/>
            <a:ext cx="1156970" cy="136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p:cNvPicPr/>
          <p:nvPr/>
        </p:nvPicPr>
        <p:blipFill rotWithShape="1">
          <a:blip r:embed="rId8">
            <a:extLst>
              <a:ext uri="{28A0092B-C50C-407E-A947-70E740481C1C}">
                <a14:useLocalDpi xmlns:a14="http://schemas.microsoft.com/office/drawing/2010/main" val="0"/>
              </a:ext>
            </a:extLst>
          </a:blip>
          <a:srcRect l="4187" b="6705"/>
          <a:stretch/>
        </p:blipFill>
        <p:spPr bwMode="auto">
          <a:xfrm>
            <a:off x="798174" y="3544589"/>
            <a:ext cx="2024991" cy="1120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0" name="Imagen 39"/>
          <p:cNvPicPr/>
          <p:nvPr/>
        </p:nvPicPr>
        <p:blipFill>
          <a:blip r:embed="rId9" cstate="print">
            <a:extLst>
              <a:ext uri="{28A0092B-C50C-407E-A947-70E740481C1C}">
                <a14:useLocalDpi xmlns:a14="http://schemas.microsoft.com/office/drawing/2010/main" val="0"/>
              </a:ext>
            </a:extLst>
          </a:blip>
          <a:stretch>
            <a:fillRect/>
          </a:stretch>
        </p:blipFill>
        <p:spPr>
          <a:xfrm>
            <a:off x="3383863" y="3768931"/>
            <a:ext cx="1565530" cy="1222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10" cstate="print">
            <a:extLst>
              <a:ext uri="{28A0092B-C50C-407E-A947-70E740481C1C}">
                <a14:useLocalDpi xmlns:a14="http://schemas.microsoft.com/office/drawing/2010/main" val="0"/>
              </a:ext>
            </a:extLst>
          </a:blip>
          <a:stretch>
            <a:fillRect/>
          </a:stretch>
        </p:blipFill>
        <p:spPr>
          <a:xfrm>
            <a:off x="5068860" y="3781315"/>
            <a:ext cx="1476095" cy="1210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82813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440693"/>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3661736"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ACTIVIDADES REALIZADAS COMO PRESIDENTA ENCARGADA.</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454365" y="1161768"/>
            <a:ext cx="3192961" cy="1067723"/>
          </a:xfrm>
          <a:prstGeom prst="rect">
            <a:avLst/>
          </a:prstGeom>
        </p:spPr>
        <p:txBody>
          <a:bodyPr spcFirstLastPara="1" wrap="square" lIns="91425" tIns="91425" rIns="91425" bIns="91425" anchor="t" anchorCtr="0">
            <a:noAutofit/>
          </a:bodyPr>
          <a:lstStyle/>
          <a:p>
            <a:pPr algn="just"/>
            <a:r>
              <a:rPr lang="es-EC" b="1" dirty="0">
                <a:solidFill>
                  <a:schemeClr val="bg1"/>
                </a:solidFill>
              </a:rPr>
              <a:t>    Diálogo con el alcalde Dennis Córdova dando seguimiento a oficios enviado por el Gad parroquial donde tuve un conversatorio con la directora de medio ambiente Anita. </a:t>
            </a:r>
          </a:p>
          <a:p>
            <a:pPr algn="just"/>
            <a:endParaRPr lang="es-EC" b="1" dirty="0">
              <a:solidFill>
                <a:schemeClr val="bg1"/>
              </a:solidFill>
            </a:endParaRPr>
          </a:p>
        </p:txBody>
      </p:sp>
      <p:sp>
        <p:nvSpPr>
          <p:cNvPr id="29"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3483531" y="1129433"/>
            <a:ext cx="2588497" cy="882789"/>
          </a:xfrm>
          <a:prstGeom prst="rect">
            <a:avLst/>
          </a:prstGeom>
        </p:spPr>
        <p:txBody>
          <a:bodyPr spcFirstLastPara="1" wrap="square" lIns="91425" tIns="91425" rIns="91425" bIns="91425" anchor="t" anchorCtr="0">
            <a:noAutofit/>
          </a:bodyPr>
          <a:lstStyle/>
          <a:p>
            <a:pPr algn="just"/>
            <a:r>
              <a:rPr lang="es-EC" sz="1400" dirty="0">
                <a:solidFill>
                  <a:schemeClr val="bg1"/>
                </a:solidFill>
              </a:rPr>
              <a:t>     Participé en la minga MI BARRIO LIMPIO por parte del municipio y ministerio de salud.</a:t>
            </a:r>
          </a:p>
          <a:p>
            <a:pPr algn="just"/>
            <a:endParaRPr lang="es-EC" sz="1400" dirty="0">
              <a:solidFill>
                <a:schemeClr val="bg1"/>
              </a:solidFill>
            </a:endParaRPr>
          </a:p>
        </p:txBody>
      </p:sp>
      <p:sp>
        <p:nvSpPr>
          <p:cNvPr id="39" name="Google Shape;1397;p40">
            <a:extLst>
              <a:ext uri="{FF2B5EF4-FFF2-40B4-BE49-F238E27FC236}">
                <a16:creationId xmlns:a16="http://schemas.microsoft.com/office/drawing/2014/main" id="{46996338-4568-42DC-81C8-8BD850FBE972}"/>
              </a:ext>
            </a:extLst>
          </p:cNvPr>
          <p:cNvSpPr txBox="1">
            <a:spLocks noGrp="1"/>
          </p:cNvSpPr>
          <p:nvPr>
            <p:ph type="subTitle" idx="3"/>
          </p:nvPr>
        </p:nvSpPr>
        <p:spPr>
          <a:xfrm>
            <a:off x="6024053" y="1161768"/>
            <a:ext cx="2588497" cy="882789"/>
          </a:xfrm>
          <a:prstGeom prst="rect">
            <a:avLst/>
          </a:prstGeom>
        </p:spPr>
        <p:txBody>
          <a:bodyPr spcFirstLastPara="1" wrap="square" lIns="91425" tIns="91425" rIns="91425" bIns="91425" anchor="t" anchorCtr="0">
            <a:noAutofit/>
          </a:bodyPr>
          <a:lstStyle/>
          <a:p>
            <a:pPr algn="just"/>
            <a:r>
              <a:rPr lang="es-EC" b="1" dirty="0">
                <a:solidFill>
                  <a:schemeClr val="bg1"/>
                </a:solidFill>
              </a:rPr>
              <a:t>     Acudí al reporte de la ciudadanía en cuanto a fuga de agua donde se reportó a aguapen, y se intervino en el lugar afectado.</a:t>
            </a:r>
          </a:p>
        </p:txBody>
      </p:sp>
      <p:pic>
        <p:nvPicPr>
          <p:cNvPr id="27" name="Imagen 26"/>
          <p:cNvPicPr/>
          <p:nvPr/>
        </p:nvPicPr>
        <p:blipFill rotWithShape="1">
          <a:blip r:embed="rId5">
            <a:extLst>
              <a:ext uri="{28A0092B-C50C-407E-A947-70E740481C1C}">
                <a14:useLocalDpi xmlns:a14="http://schemas.microsoft.com/office/drawing/2010/main" val="0"/>
              </a:ext>
            </a:extLst>
          </a:blip>
          <a:srcRect r="7628" b="4553"/>
          <a:stretch/>
        </p:blipFill>
        <p:spPr>
          <a:xfrm>
            <a:off x="1009852" y="2383762"/>
            <a:ext cx="1337353" cy="1767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rotWithShape="1">
          <a:blip r:embed="rId6">
            <a:extLst>
              <a:ext uri="{28A0092B-C50C-407E-A947-70E740481C1C}">
                <a14:useLocalDpi xmlns:a14="http://schemas.microsoft.com/office/drawing/2010/main" val="0"/>
              </a:ext>
            </a:extLst>
          </a:blip>
          <a:srcRect r="10415" b="9718"/>
          <a:stretch/>
        </p:blipFill>
        <p:spPr>
          <a:xfrm>
            <a:off x="2502379" y="2383761"/>
            <a:ext cx="1237287" cy="1767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rotWithShape="1">
          <a:blip r:embed="rId7" cstate="print">
            <a:extLst>
              <a:ext uri="{28A0092B-C50C-407E-A947-70E740481C1C}">
                <a14:useLocalDpi xmlns:a14="http://schemas.microsoft.com/office/drawing/2010/main" val="0"/>
              </a:ext>
            </a:extLst>
          </a:blip>
          <a:srcRect b="15542"/>
          <a:stretch/>
        </p:blipFill>
        <p:spPr>
          <a:xfrm>
            <a:off x="3977865" y="2445561"/>
            <a:ext cx="2094163" cy="1284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a:blip r:embed="rId8">
            <a:extLst>
              <a:ext uri="{28A0092B-C50C-407E-A947-70E740481C1C}">
                <a14:useLocalDpi xmlns:a14="http://schemas.microsoft.com/office/drawing/2010/main" val="0"/>
              </a:ext>
            </a:extLst>
          </a:blip>
          <a:stretch>
            <a:fillRect/>
          </a:stretch>
        </p:blipFill>
        <p:spPr>
          <a:xfrm>
            <a:off x="6310227" y="2278638"/>
            <a:ext cx="2016151"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rotWithShape="1">
          <a:blip r:embed="rId9">
            <a:extLst>
              <a:ext uri="{28A0092B-C50C-407E-A947-70E740481C1C}">
                <a14:useLocalDpi xmlns:a14="http://schemas.microsoft.com/office/drawing/2010/main" val="0"/>
              </a:ext>
            </a:extLst>
          </a:blip>
          <a:srcRect l="535" t="1" b="7349"/>
          <a:stretch/>
        </p:blipFill>
        <p:spPr>
          <a:xfrm>
            <a:off x="6310227" y="3444171"/>
            <a:ext cx="2016151" cy="1086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479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440693"/>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562550"/>
            <a:ext cx="3661736"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ACTIVIDADES REALIZADAS COMO PRESIDENTA ENCARGADA.</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322967" y="1092192"/>
            <a:ext cx="3192961" cy="1067723"/>
          </a:xfrm>
          <a:prstGeom prst="rect">
            <a:avLst/>
          </a:prstGeom>
        </p:spPr>
        <p:txBody>
          <a:bodyPr spcFirstLastPara="1" wrap="square" lIns="91425" tIns="91425" rIns="91425" bIns="91425" anchor="t" anchorCtr="0">
            <a:noAutofit/>
          </a:bodyPr>
          <a:lstStyle/>
          <a:p>
            <a:pPr algn="just"/>
            <a:r>
              <a:rPr lang="es-EC" dirty="0">
                <a:solidFill>
                  <a:schemeClr val="bg1"/>
                </a:solidFill>
              </a:rPr>
              <a:t>       Se realizo fumigación en los cincos CDI </a:t>
            </a:r>
          </a:p>
        </p:txBody>
      </p:sp>
      <p:sp>
        <p:nvSpPr>
          <p:cNvPr id="29"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3342934" y="1033009"/>
            <a:ext cx="2588497" cy="1011546"/>
          </a:xfrm>
          <a:prstGeom prst="rect">
            <a:avLst/>
          </a:prstGeom>
        </p:spPr>
        <p:txBody>
          <a:bodyPr spcFirstLastPara="1" wrap="square" lIns="91425" tIns="91425" rIns="91425" bIns="91425" anchor="t" anchorCtr="0">
            <a:noAutofit/>
          </a:bodyPr>
          <a:lstStyle/>
          <a:p>
            <a:pPr algn="just"/>
            <a:r>
              <a:rPr lang="es-EC" sz="1400" dirty="0">
                <a:solidFill>
                  <a:schemeClr val="bg1"/>
                </a:solidFill>
              </a:rPr>
              <a:t>     Retiro de poste en los monumentos de los camarones, gestión realizada por Gad Parroquial.</a:t>
            </a:r>
          </a:p>
        </p:txBody>
      </p:sp>
      <p:sp>
        <p:nvSpPr>
          <p:cNvPr id="39" name="Google Shape;1397;p40">
            <a:extLst>
              <a:ext uri="{FF2B5EF4-FFF2-40B4-BE49-F238E27FC236}">
                <a16:creationId xmlns:a16="http://schemas.microsoft.com/office/drawing/2014/main" id="{46996338-4568-42DC-81C8-8BD850FBE972}"/>
              </a:ext>
            </a:extLst>
          </p:cNvPr>
          <p:cNvSpPr txBox="1">
            <a:spLocks noGrp="1"/>
          </p:cNvSpPr>
          <p:nvPr>
            <p:ph type="subTitle" idx="3"/>
          </p:nvPr>
        </p:nvSpPr>
        <p:spPr>
          <a:xfrm>
            <a:off x="6090155" y="946167"/>
            <a:ext cx="2588497" cy="882789"/>
          </a:xfrm>
          <a:prstGeom prst="rect">
            <a:avLst/>
          </a:prstGeom>
        </p:spPr>
        <p:txBody>
          <a:bodyPr spcFirstLastPara="1" wrap="square" lIns="91425" tIns="91425" rIns="91425" bIns="91425" anchor="t" anchorCtr="0">
            <a:noAutofit/>
          </a:bodyPr>
          <a:lstStyle/>
          <a:p>
            <a:pPr algn="just"/>
            <a:r>
              <a:rPr lang="es-EC" b="1" dirty="0">
                <a:solidFill>
                  <a:schemeClr val="bg1"/>
                </a:solidFill>
              </a:rPr>
              <a:t>     Atención a la ciudadanía (Presidentes barriales, dirigentes de la escuelita de la prefectura).</a:t>
            </a:r>
          </a:p>
        </p:txBody>
      </p:sp>
      <p:pic>
        <p:nvPicPr>
          <p:cNvPr id="16" name="Imagen 15"/>
          <p:cNvPicPr/>
          <p:nvPr/>
        </p:nvPicPr>
        <p:blipFill>
          <a:blip r:embed="rId5">
            <a:extLst>
              <a:ext uri="{28A0092B-C50C-407E-A947-70E740481C1C}">
                <a14:useLocalDpi xmlns:a14="http://schemas.microsoft.com/office/drawing/2010/main" val="0"/>
              </a:ext>
            </a:extLst>
          </a:blip>
          <a:stretch>
            <a:fillRect/>
          </a:stretch>
        </p:blipFill>
        <p:spPr>
          <a:xfrm>
            <a:off x="900488" y="1474404"/>
            <a:ext cx="1195438" cy="1038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p:cNvPicPr/>
          <p:nvPr/>
        </p:nvPicPr>
        <p:blipFill>
          <a:blip r:embed="rId6">
            <a:extLst>
              <a:ext uri="{28A0092B-C50C-407E-A947-70E740481C1C}">
                <a14:useLocalDpi xmlns:a14="http://schemas.microsoft.com/office/drawing/2010/main" val="0"/>
              </a:ext>
            </a:extLst>
          </a:blip>
          <a:stretch>
            <a:fillRect/>
          </a:stretch>
        </p:blipFill>
        <p:spPr>
          <a:xfrm>
            <a:off x="2174133" y="1474404"/>
            <a:ext cx="1228725" cy="1038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p:cNvPicPr/>
          <p:nvPr/>
        </p:nvPicPr>
        <p:blipFill>
          <a:blip r:embed="rId7">
            <a:extLst>
              <a:ext uri="{28A0092B-C50C-407E-A947-70E740481C1C}">
                <a14:useLocalDpi xmlns:a14="http://schemas.microsoft.com/office/drawing/2010/main" val="0"/>
              </a:ext>
            </a:extLst>
          </a:blip>
          <a:stretch>
            <a:fillRect/>
          </a:stretch>
        </p:blipFill>
        <p:spPr>
          <a:xfrm>
            <a:off x="887749" y="2587339"/>
            <a:ext cx="1228725" cy="104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p:cNvPicPr/>
          <p:nvPr/>
        </p:nvPicPr>
        <p:blipFill rotWithShape="1">
          <a:blip r:embed="rId8">
            <a:extLst>
              <a:ext uri="{28A0092B-C50C-407E-A947-70E740481C1C}">
                <a14:useLocalDpi xmlns:a14="http://schemas.microsoft.com/office/drawing/2010/main" val="0"/>
              </a:ext>
            </a:extLst>
          </a:blip>
          <a:srcRect r="3807" b="11809"/>
          <a:stretch/>
        </p:blipFill>
        <p:spPr>
          <a:xfrm>
            <a:off x="2190714" y="2587339"/>
            <a:ext cx="1212143" cy="104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p:cNvPicPr/>
          <p:nvPr/>
        </p:nvPicPr>
        <p:blipFill>
          <a:blip r:embed="rId9" cstate="print">
            <a:extLst>
              <a:ext uri="{28A0092B-C50C-407E-A947-70E740481C1C}">
                <a14:useLocalDpi xmlns:a14="http://schemas.microsoft.com/office/drawing/2010/main" val="0"/>
              </a:ext>
            </a:extLst>
          </a:blip>
          <a:stretch>
            <a:fillRect/>
          </a:stretch>
        </p:blipFill>
        <p:spPr>
          <a:xfrm>
            <a:off x="1305351" y="3661123"/>
            <a:ext cx="1622784" cy="910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p:cNvPicPr/>
          <p:nvPr/>
        </p:nvPicPr>
        <p:blipFill rotWithShape="1">
          <a:blip r:embed="rId10">
            <a:extLst>
              <a:ext uri="{28A0092B-C50C-407E-A947-70E740481C1C}">
                <a14:useLocalDpi xmlns:a14="http://schemas.microsoft.com/office/drawing/2010/main" val="0"/>
              </a:ext>
            </a:extLst>
          </a:blip>
          <a:srcRect l="7161" t="7987" r="1238" b="5611"/>
          <a:stretch/>
        </p:blipFill>
        <p:spPr>
          <a:xfrm>
            <a:off x="3644980" y="2641175"/>
            <a:ext cx="1389080" cy="1582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p:cNvPicPr/>
          <p:nvPr/>
        </p:nvPicPr>
        <p:blipFill rotWithShape="1">
          <a:blip r:embed="rId11">
            <a:extLst>
              <a:ext uri="{28A0092B-C50C-407E-A947-70E740481C1C}">
                <a14:useLocalDpi xmlns:a14="http://schemas.microsoft.com/office/drawing/2010/main" val="0"/>
              </a:ext>
            </a:extLst>
          </a:blip>
          <a:srcRect r="6045" b="17114"/>
          <a:stretch/>
        </p:blipFill>
        <p:spPr>
          <a:xfrm>
            <a:off x="5081292" y="3463107"/>
            <a:ext cx="1393260" cy="1468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p:cNvPicPr/>
          <p:nvPr/>
        </p:nvPicPr>
        <p:blipFill>
          <a:blip r:embed="rId12" cstate="print">
            <a:extLst>
              <a:ext uri="{28A0092B-C50C-407E-A947-70E740481C1C}">
                <a14:useLocalDpi xmlns:a14="http://schemas.microsoft.com/office/drawing/2010/main" val="0"/>
              </a:ext>
            </a:extLst>
          </a:blip>
          <a:stretch>
            <a:fillRect/>
          </a:stretch>
        </p:blipFill>
        <p:spPr>
          <a:xfrm>
            <a:off x="6821960" y="1791045"/>
            <a:ext cx="1836143" cy="1201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p:cNvPicPr/>
          <p:nvPr/>
        </p:nvPicPr>
        <p:blipFill>
          <a:blip r:embed="rId13" cstate="print">
            <a:extLst>
              <a:ext uri="{28A0092B-C50C-407E-A947-70E740481C1C}">
                <a14:useLocalDpi xmlns:a14="http://schemas.microsoft.com/office/drawing/2010/main" val="0"/>
              </a:ext>
            </a:extLst>
          </a:blip>
          <a:stretch>
            <a:fillRect/>
          </a:stretch>
        </p:blipFill>
        <p:spPr>
          <a:xfrm>
            <a:off x="6818536" y="3064383"/>
            <a:ext cx="1860116" cy="1275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6343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6" y="562550"/>
            <a:ext cx="388052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de Cuidado, control y mantenimiento de los espacios físicos.</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72090" y="1064778"/>
            <a:ext cx="4104435" cy="1489947"/>
          </a:xfrm>
          <a:prstGeom prst="rect">
            <a:avLst/>
          </a:prstGeom>
        </p:spPr>
        <p:txBody>
          <a:bodyPr spcFirstLastPara="1" wrap="square" lIns="91425" tIns="91425" rIns="91425" bIns="91425" anchor="t" anchorCtr="0">
            <a:noAutofit/>
          </a:bodyPr>
          <a:lstStyle/>
          <a:p>
            <a:pPr algn="just"/>
            <a:r>
              <a:rPr lang="es-EC" sz="1100" dirty="0">
                <a:solidFill>
                  <a:schemeClr val="bg1"/>
                </a:solidFill>
              </a:rPr>
              <a:t>     Se realizó Acompañamiento al personal de la empresa eléctrica al arreglo de lampara en sectores de Anconcito, además de recorrido con el ing. Manuel Cochea en el parque 5 de junio para la verificación del sitio, y poder realizar los estudios para mejoramiento, también se realizó inspección para el mantenimiento correctivo de la plaza EL PESCADOR.</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483351" y="1065620"/>
            <a:ext cx="4150757" cy="1218122"/>
          </a:xfrm>
          <a:prstGeom prst="rect">
            <a:avLst/>
          </a:prstGeom>
        </p:spPr>
        <p:txBody>
          <a:bodyPr spcFirstLastPara="1" wrap="square" lIns="91425" tIns="91425" rIns="91425" bIns="91425" anchor="t" anchorCtr="0">
            <a:noAutofit/>
          </a:bodyPr>
          <a:lstStyle/>
          <a:p>
            <a:pPr algn="just"/>
            <a:r>
              <a:rPr lang="es-EC" sz="1100" dirty="0">
                <a:solidFill>
                  <a:schemeClr val="bg1"/>
                </a:solidFill>
              </a:rPr>
              <a:t>     Continuamos con los estudios técnicos para el mejoramiento del parque del 5 de junio en coordinación del municipio de salinas y Gad parroquial Anconcito, así como también la inspección en el parque las Peñas donde se realizó un mantenimiento y ubicación de juegos recreativo para los niños del sector.	</a:t>
            </a:r>
          </a:p>
          <a:p>
            <a:pPr algn="just"/>
            <a:endParaRPr lang="es-EC" sz="1100" dirty="0">
              <a:solidFill>
                <a:schemeClr val="bg1"/>
              </a:solidFill>
            </a:endParaRPr>
          </a:p>
        </p:txBody>
      </p:sp>
      <p:pic>
        <p:nvPicPr>
          <p:cNvPr id="28" name="Imagen 27"/>
          <p:cNvPicPr/>
          <p:nvPr/>
        </p:nvPicPr>
        <p:blipFill>
          <a:blip r:embed="rId5" cstate="print">
            <a:extLst>
              <a:ext uri="{28A0092B-C50C-407E-A947-70E740481C1C}">
                <a14:useLocalDpi xmlns:a14="http://schemas.microsoft.com/office/drawing/2010/main" val="0"/>
              </a:ext>
            </a:extLst>
          </a:blip>
          <a:stretch>
            <a:fillRect/>
          </a:stretch>
        </p:blipFill>
        <p:spPr>
          <a:xfrm>
            <a:off x="780110" y="2414427"/>
            <a:ext cx="1128401" cy="1078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p:cNvPicPr/>
          <p:nvPr/>
        </p:nvPicPr>
        <p:blipFill>
          <a:blip r:embed="rId6" cstate="print">
            <a:extLst>
              <a:ext uri="{28A0092B-C50C-407E-A947-70E740481C1C}">
                <a14:useLocalDpi xmlns:a14="http://schemas.microsoft.com/office/drawing/2010/main" val="0"/>
              </a:ext>
            </a:extLst>
          </a:blip>
          <a:stretch>
            <a:fillRect/>
          </a:stretch>
        </p:blipFill>
        <p:spPr>
          <a:xfrm>
            <a:off x="1949608" y="2414427"/>
            <a:ext cx="1112089" cy="1078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7" cstate="print">
            <a:extLst>
              <a:ext uri="{28A0092B-C50C-407E-A947-70E740481C1C}">
                <a14:useLocalDpi xmlns:a14="http://schemas.microsoft.com/office/drawing/2010/main" val="0"/>
              </a:ext>
            </a:extLst>
          </a:blip>
          <a:stretch>
            <a:fillRect/>
          </a:stretch>
        </p:blipFill>
        <p:spPr>
          <a:xfrm>
            <a:off x="3121024" y="2414427"/>
            <a:ext cx="1379058" cy="1078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8" cstate="print">
            <a:extLst>
              <a:ext uri="{28A0092B-C50C-407E-A947-70E740481C1C}">
                <a14:useLocalDpi xmlns:a14="http://schemas.microsoft.com/office/drawing/2010/main" val="0"/>
              </a:ext>
            </a:extLst>
          </a:blip>
          <a:stretch>
            <a:fillRect/>
          </a:stretch>
        </p:blipFill>
        <p:spPr>
          <a:xfrm>
            <a:off x="1052350" y="3524034"/>
            <a:ext cx="1509842" cy="100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9" cstate="print">
            <a:extLst>
              <a:ext uri="{28A0092B-C50C-407E-A947-70E740481C1C}">
                <a14:useLocalDpi xmlns:a14="http://schemas.microsoft.com/office/drawing/2010/main" val="0"/>
              </a:ext>
            </a:extLst>
          </a:blip>
          <a:stretch>
            <a:fillRect/>
          </a:stretch>
        </p:blipFill>
        <p:spPr>
          <a:xfrm>
            <a:off x="2603290" y="3524034"/>
            <a:ext cx="1598842" cy="100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n 48"/>
          <p:cNvPicPr/>
          <p:nvPr/>
        </p:nvPicPr>
        <p:blipFill>
          <a:blip r:embed="rId10" cstate="print">
            <a:extLst>
              <a:ext uri="{28A0092B-C50C-407E-A947-70E740481C1C}">
                <a14:useLocalDpi xmlns:a14="http://schemas.microsoft.com/office/drawing/2010/main" val="0"/>
              </a:ext>
            </a:extLst>
          </a:blip>
          <a:stretch>
            <a:fillRect/>
          </a:stretch>
        </p:blipFill>
        <p:spPr>
          <a:xfrm>
            <a:off x="4834715" y="2534974"/>
            <a:ext cx="1639940" cy="1445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Imagen 49"/>
          <p:cNvPicPr/>
          <p:nvPr/>
        </p:nvPicPr>
        <p:blipFill>
          <a:blip r:embed="rId11" cstate="print">
            <a:extLst>
              <a:ext uri="{28A0092B-C50C-407E-A947-70E740481C1C}">
                <a14:useLocalDpi xmlns:a14="http://schemas.microsoft.com/office/drawing/2010/main" val="0"/>
              </a:ext>
            </a:extLst>
          </a:blip>
          <a:stretch>
            <a:fillRect/>
          </a:stretch>
        </p:blipFill>
        <p:spPr>
          <a:xfrm>
            <a:off x="6558730" y="2576798"/>
            <a:ext cx="1735112" cy="1205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3153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6" y="562550"/>
            <a:ext cx="388052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de Cuidado, control y mantenimiento de los espacios físicos.</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72090" y="1064778"/>
            <a:ext cx="4207443" cy="948957"/>
          </a:xfrm>
          <a:prstGeom prst="rect">
            <a:avLst/>
          </a:prstGeom>
        </p:spPr>
        <p:txBody>
          <a:bodyPr spcFirstLastPara="1" wrap="square" lIns="91425" tIns="91425" rIns="91425" bIns="91425" anchor="t" anchorCtr="0">
            <a:noAutofit/>
          </a:bodyPr>
          <a:lstStyle/>
          <a:p>
            <a:pPr algn="just"/>
            <a:r>
              <a:rPr lang="es-EC" sz="1100" dirty="0">
                <a:solidFill>
                  <a:schemeClr val="bg1"/>
                </a:solidFill>
              </a:rPr>
              <a:t>     Se dio inicio al Mejoramiento en el complejo deportivo Gonzalo Chávez Uquillas, además de la Entrega del parque Las Peñas, así como también se inició la construcción del nuevo centro de desarrollo infantil (CDI) MICKEY MOUSE.</a:t>
            </a:r>
          </a:p>
        </p:txBody>
      </p:sp>
      <p:sp>
        <p:nvSpPr>
          <p:cNvPr id="25"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4527895" y="1060251"/>
            <a:ext cx="4150757" cy="1218122"/>
          </a:xfrm>
          <a:prstGeom prst="rect">
            <a:avLst/>
          </a:prstGeom>
        </p:spPr>
        <p:txBody>
          <a:bodyPr spcFirstLastPara="1" wrap="square" lIns="91425" tIns="91425" rIns="91425" bIns="91425" anchor="t" anchorCtr="0">
            <a:noAutofit/>
          </a:bodyPr>
          <a:lstStyle/>
          <a:p>
            <a:pPr algn="just"/>
            <a:r>
              <a:rPr lang="es-EC" sz="1050" dirty="0">
                <a:solidFill>
                  <a:schemeClr val="bg1"/>
                </a:solidFill>
              </a:rPr>
              <a:t>      Se realizó Minga de limpieza en la playa de el paseo la fragata, así como también en el cementerio Laureles de la Paz de Anconcito con la coordinación del municipio de salinas y Gad Parroquial y se dio mejora de ornato al mismo.</a:t>
            </a:r>
          </a:p>
          <a:p>
            <a:pPr algn="just"/>
            <a:endParaRPr lang="es-EC" sz="1050" dirty="0">
              <a:solidFill>
                <a:schemeClr val="bg1"/>
              </a:solidFill>
            </a:endParaRPr>
          </a:p>
        </p:txBody>
      </p:sp>
      <p:pic>
        <p:nvPicPr>
          <p:cNvPr id="30" name="Imagen 29"/>
          <p:cNvPicPr/>
          <p:nvPr/>
        </p:nvPicPr>
        <p:blipFill rotWithShape="1">
          <a:blip r:embed="rId5">
            <a:extLst>
              <a:ext uri="{28A0092B-C50C-407E-A947-70E740481C1C}">
                <a14:useLocalDpi xmlns:a14="http://schemas.microsoft.com/office/drawing/2010/main" val="0"/>
              </a:ext>
            </a:extLst>
          </a:blip>
          <a:srcRect l="1" r="3537" b="7572"/>
          <a:stretch/>
        </p:blipFill>
        <p:spPr>
          <a:xfrm>
            <a:off x="828315" y="2062671"/>
            <a:ext cx="1733878" cy="1184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rotWithShape="1">
          <a:blip r:embed="rId6">
            <a:extLst>
              <a:ext uri="{28A0092B-C50C-407E-A947-70E740481C1C}">
                <a14:useLocalDpi xmlns:a14="http://schemas.microsoft.com/office/drawing/2010/main" val="0"/>
              </a:ext>
            </a:extLst>
          </a:blip>
          <a:srcRect r="10291" b="12365"/>
          <a:stretch/>
        </p:blipFill>
        <p:spPr>
          <a:xfrm>
            <a:off x="2593016" y="2062669"/>
            <a:ext cx="1886518" cy="1180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7" cstate="print">
            <a:extLst>
              <a:ext uri="{28A0092B-C50C-407E-A947-70E740481C1C}">
                <a14:useLocalDpi xmlns:a14="http://schemas.microsoft.com/office/drawing/2010/main" val="0"/>
              </a:ext>
            </a:extLst>
          </a:blip>
          <a:stretch>
            <a:fillRect/>
          </a:stretch>
        </p:blipFill>
        <p:spPr>
          <a:xfrm>
            <a:off x="828315" y="3292047"/>
            <a:ext cx="1764701" cy="1218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Imagen 41"/>
          <p:cNvPicPr/>
          <p:nvPr/>
        </p:nvPicPr>
        <p:blipFill>
          <a:blip r:embed="rId8" cstate="print">
            <a:extLst>
              <a:ext uri="{28A0092B-C50C-407E-A947-70E740481C1C}">
                <a14:useLocalDpi xmlns:a14="http://schemas.microsoft.com/office/drawing/2010/main" val="0"/>
              </a:ext>
            </a:extLst>
          </a:blip>
          <a:stretch>
            <a:fillRect/>
          </a:stretch>
        </p:blipFill>
        <p:spPr>
          <a:xfrm>
            <a:off x="2625726" y="3292047"/>
            <a:ext cx="1853808" cy="1218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a:blip r:embed="rId9" cstate="print">
            <a:extLst>
              <a:ext uri="{28A0092B-C50C-407E-A947-70E740481C1C}">
                <a14:useLocalDpi xmlns:a14="http://schemas.microsoft.com/office/drawing/2010/main" val="0"/>
              </a:ext>
            </a:extLst>
          </a:blip>
          <a:stretch>
            <a:fillRect/>
          </a:stretch>
        </p:blipFill>
        <p:spPr>
          <a:xfrm>
            <a:off x="4905626" y="2062670"/>
            <a:ext cx="1872717" cy="1180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10" cstate="print">
            <a:extLst>
              <a:ext uri="{28A0092B-C50C-407E-A947-70E740481C1C}">
                <a14:useLocalDpi xmlns:a14="http://schemas.microsoft.com/office/drawing/2010/main" val="0"/>
              </a:ext>
            </a:extLst>
          </a:blip>
          <a:stretch>
            <a:fillRect/>
          </a:stretch>
        </p:blipFill>
        <p:spPr>
          <a:xfrm>
            <a:off x="4887262" y="3292047"/>
            <a:ext cx="1891082" cy="1261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Imagen 44"/>
          <p:cNvPicPr/>
          <p:nvPr/>
        </p:nvPicPr>
        <p:blipFill>
          <a:blip r:embed="rId11" cstate="print">
            <a:extLst>
              <a:ext uri="{28A0092B-C50C-407E-A947-70E740481C1C}">
                <a14:useLocalDpi xmlns:a14="http://schemas.microsoft.com/office/drawing/2010/main" val="0"/>
              </a:ext>
            </a:extLst>
          </a:blip>
          <a:stretch>
            <a:fillRect/>
          </a:stretch>
        </p:blipFill>
        <p:spPr>
          <a:xfrm>
            <a:off x="6861718" y="3292047"/>
            <a:ext cx="1638300" cy="1258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p:cNvPicPr/>
          <p:nvPr/>
        </p:nvPicPr>
        <p:blipFill>
          <a:blip r:embed="rId12" cstate="print">
            <a:extLst>
              <a:ext uri="{28A0092B-C50C-407E-A947-70E740481C1C}">
                <a14:useLocalDpi xmlns:a14="http://schemas.microsoft.com/office/drawing/2010/main" val="0"/>
              </a:ext>
            </a:extLst>
          </a:blip>
          <a:stretch>
            <a:fillRect/>
          </a:stretch>
        </p:blipFill>
        <p:spPr>
          <a:xfrm>
            <a:off x="6861718" y="2062669"/>
            <a:ext cx="1638300" cy="1164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7849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a:spLocks noGrp="1"/>
          </p:cNvSpPr>
          <p:nvPr>
            <p:ph type="title"/>
          </p:nvPr>
        </p:nvSpPr>
        <p:spPr>
          <a:xfrm>
            <a:off x="201834" y="1344362"/>
            <a:ext cx="7220400" cy="572700"/>
          </a:xfrm>
          <a:prstGeom prst="rect">
            <a:avLst/>
          </a:prstGeom>
        </p:spPr>
        <p:txBody>
          <a:bodyPr spcFirstLastPara="1" wrap="square" lIns="91425" tIns="91425" rIns="91425" bIns="91425" anchor="t" anchorCtr="0">
            <a:noAutofit/>
          </a:bodyPr>
          <a:lstStyle/>
          <a:p>
            <a:pPr lvl="0"/>
            <a:r>
              <a:rPr lang="es-EC" b="0" dirty="0">
                <a:solidFill>
                  <a:schemeClr val="bg1"/>
                </a:solidFill>
                <a:latin typeface="Bahnschrift Condensed" panose="020B0502040204020203" pitchFamily="34" charset="0"/>
              </a:rPr>
              <a:t>Objetivos como autoridad Electa¡</a:t>
            </a:r>
            <a:endParaRPr b="0" dirty="0">
              <a:solidFill>
                <a:schemeClr val="bg1"/>
              </a:solidFill>
              <a:latin typeface="Bahnschrift Condensed" panose="020B0502040204020203" pitchFamily="34" charset="0"/>
            </a:endParaRPr>
          </a:p>
        </p:txBody>
      </p:sp>
      <p:sp>
        <p:nvSpPr>
          <p:cNvPr id="329" name="Google Shape;329;p35"/>
          <p:cNvSpPr txBox="1">
            <a:spLocks noGrp="1"/>
          </p:cNvSpPr>
          <p:nvPr>
            <p:ph type="subTitle" idx="1"/>
          </p:nvPr>
        </p:nvSpPr>
        <p:spPr>
          <a:xfrm>
            <a:off x="1620176" y="1996573"/>
            <a:ext cx="5903645" cy="1746340"/>
          </a:xfrm>
          <a:prstGeom prst="rect">
            <a:avLst/>
          </a:prstGeom>
        </p:spPr>
        <p:txBody>
          <a:bodyPr spcFirstLastPara="1" wrap="square" lIns="91425" tIns="91425" rIns="91425" bIns="91425" anchor="b" anchorCtr="0">
            <a:noAutofit/>
          </a:bodyPr>
          <a:lstStyle/>
          <a:p>
            <a:pPr marL="0" lvl="0" indent="0" algn="just"/>
            <a:r>
              <a:rPr lang="es-MX" sz="1600" dirty="0">
                <a:solidFill>
                  <a:schemeClr val="bg1"/>
                </a:solidFill>
                <a:latin typeface="Bahnschrift Condensed" panose="020B0502040204020203" pitchFamily="34" charset="0"/>
                <a:ea typeface="Audiowide"/>
                <a:cs typeface="Audiowide"/>
                <a:sym typeface="Audiowide"/>
              </a:rPr>
              <a:t>La paz, la transparencia, la rendición de cuentas y el estado de derecho son elementos indispensables para alcanzar el desarrollo sostenible. Entre mis principales metas se encuentran el garantizar la igualdad de acceso a la información pública, la adopción de decisiones inclusivas, participativas y representativas, así como el establecimiento de instituciones eficaces, responsables a favor del crecimiento sustentable de nuestra parroquia Anconcito.</a:t>
            </a:r>
            <a:endParaRPr sz="1600" dirty="0">
              <a:solidFill>
                <a:schemeClr val="bg1"/>
              </a:solidFill>
              <a:latin typeface="Bahnschrift Condensed" panose="020B0502040204020203" pitchFamily="34" charset="0"/>
              <a:ea typeface="Audiowide"/>
              <a:cs typeface="Audiowide"/>
              <a:sym typeface="Audiowide"/>
            </a:endParaRPr>
          </a:p>
        </p:txBody>
      </p:sp>
      <p:grpSp>
        <p:nvGrpSpPr>
          <p:cNvPr id="37" name="Grupo 36">
            <a:extLst>
              <a:ext uri="{FF2B5EF4-FFF2-40B4-BE49-F238E27FC236}">
                <a16:creationId xmlns:a16="http://schemas.microsoft.com/office/drawing/2014/main" id="{2F2FA0AB-2741-4B60-ACD0-9B24616CBD76}"/>
              </a:ext>
            </a:extLst>
          </p:cNvPr>
          <p:cNvGrpSpPr/>
          <p:nvPr/>
        </p:nvGrpSpPr>
        <p:grpSpPr>
          <a:xfrm>
            <a:off x="938765" y="654151"/>
            <a:ext cx="2322849" cy="610700"/>
            <a:chOff x="3346208" y="11214"/>
            <a:chExt cx="2322849" cy="610700"/>
          </a:xfrm>
        </p:grpSpPr>
        <p:sp>
          <p:nvSpPr>
            <p:cNvPr id="38" name="Google Shape;1354;p37">
              <a:extLst>
                <a:ext uri="{FF2B5EF4-FFF2-40B4-BE49-F238E27FC236}">
                  <a16:creationId xmlns:a16="http://schemas.microsoft.com/office/drawing/2014/main" id="{D9AE5363-9F07-44FD-B142-50570166F187}"/>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rPr>
                <a:t>RENDICIÓN DE CUENTAS 2024</a:t>
              </a:r>
              <a:endParaRPr lang="es-EC" sz="1200" dirty="0">
                <a:solidFill>
                  <a:schemeClr val="bg1"/>
                </a:solidFill>
                <a:latin typeface="Barlow"/>
                <a:ea typeface="Barlow"/>
                <a:cs typeface="Barlow"/>
                <a:sym typeface="Barlow"/>
              </a:endParaRPr>
            </a:p>
          </p:txBody>
        </p:sp>
        <p:pic>
          <p:nvPicPr>
            <p:cNvPr id="39" name="Imagen 38">
              <a:extLst>
                <a:ext uri="{FF2B5EF4-FFF2-40B4-BE49-F238E27FC236}">
                  <a16:creationId xmlns:a16="http://schemas.microsoft.com/office/drawing/2014/main" id="{74DD3688-7BF3-4DE7-96C6-CE6AC8C81523}"/>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pic>
        <p:nvPicPr>
          <p:cNvPr id="40" name="Imagen 39">
            <a:extLst>
              <a:ext uri="{FF2B5EF4-FFF2-40B4-BE49-F238E27FC236}">
                <a16:creationId xmlns:a16="http://schemas.microsoft.com/office/drawing/2014/main" id="{01F709EB-FC91-4AA8-9AF4-A364931B2DB6}"/>
              </a:ext>
            </a:extLst>
          </p:cNvPr>
          <p:cNvPicPr>
            <a:picLocks noChangeAspect="1"/>
          </p:cNvPicPr>
          <p:nvPr/>
        </p:nvPicPr>
        <p:blipFill rotWithShape="1">
          <a:blip r:embed="rId4"/>
          <a:srcRect t="23502" b="25556"/>
          <a:stretch/>
        </p:blipFill>
        <p:spPr>
          <a:xfrm>
            <a:off x="3824895" y="3918696"/>
            <a:ext cx="2010576" cy="723784"/>
          </a:xfrm>
          <a:prstGeom prst="rect">
            <a:avLst/>
          </a:prstGeom>
          <a:effectLst>
            <a:glow rad="101600">
              <a:schemeClr val="accent5">
                <a:satMod val="175000"/>
                <a:alpha val="40000"/>
              </a:schemeClr>
            </a:glow>
          </a:effectLst>
        </p:spPr>
      </p:pic>
      <p:sp>
        <p:nvSpPr>
          <p:cNvPr id="41" name="Rectángulo 40">
            <a:extLst>
              <a:ext uri="{FF2B5EF4-FFF2-40B4-BE49-F238E27FC236}">
                <a16:creationId xmlns:a16="http://schemas.microsoft.com/office/drawing/2014/main" id="{17FA25C1-4C7E-4E34-AED9-BFE70433052D}"/>
              </a:ext>
            </a:extLst>
          </p:cNvPr>
          <p:cNvSpPr/>
          <p:nvPr/>
        </p:nvSpPr>
        <p:spPr>
          <a:xfrm>
            <a:off x="793668" y="4681284"/>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653304"/>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602428"/>
            <a:ext cx="388052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DELEGACIONES.</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130972" y="1064778"/>
            <a:ext cx="2512207" cy="1298278"/>
          </a:xfrm>
          <a:prstGeom prst="rect">
            <a:avLst/>
          </a:prstGeom>
        </p:spPr>
        <p:txBody>
          <a:bodyPr spcFirstLastPara="1" wrap="square" lIns="91425" tIns="91425" rIns="91425" bIns="91425" anchor="t" anchorCtr="0">
            <a:noAutofit/>
          </a:bodyPr>
          <a:lstStyle/>
          <a:p>
            <a:pPr algn="just"/>
            <a:r>
              <a:rPr lang="es-EC" sz="1100" b="1" dirty="0">
                <a:solidFill>
                  <a:schemeClr val="bg1"/>
                </a:solidFill>
              </a:rPr>
              <a:t>     Delegada a reunión de trabajo dirigida por la técnica CRECE SIN DESNUTRICION CRRONICA INFANTIL(STECSDI) coordinación distrital 2402 salinas y Conogopare.</a:t>
            </a:r>
          </a:p>
        </p:txBody>
      </p:sp>
      <p:sp>
        <p:nvSpPr>
          <p:cNvPr id="27"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2518622" y="1064778"/>
            <a:ext cx="2258861" cy="1298278"/>
          </a:xfrm>
          <a:prstGeom prst="rect">
            <a:avLst/>
          </a:prstGeom>
        </p:spPr>
        <p:txBody>
          <a:bodyPr spcFirstLastPara="1" wrap="square" lIns="91425" tIns="91425" rIns="91425" bIns="91425" anchor="t" anchorCtr="0">
            <a:noAutofit/>
          </a:bodyPr>
          <a:lstStyle/>
          <a:p>
            <a:pPr algn="just"/>
            <a:r>
              <a:rPr lang="es-EC" sz="1100" dirty="0">
                <a:solidFill>
                  <a:schemeClr val="bg1"/>
                </a:solidFill>
              </a:rPr>
              <a:t>        Delegada para la segunda sesión SISAN Santa Elena en la parroquia Atahualpa.</a:t>
            </a:r>
          </a:p>
        </p:txBody>
      </p:sp>
      <p:sp>
        <p:nvSpPr>
          <p:cNvPr id="29" name="Google Shape;1397;p40">
            <a:extLst>
              <a:ext uri="{FF2B5EF4-FFF2-40B4-BE49-F238E27FC236}">
                <a16:creationId xmlns:a16="http://schemas.microsoft.com/office/drawing/2014/main" id="{46996338-4568-42DC-81C8-8BD850FBE972}"/>
              </a:ext>
            </a:extLst>
          </p:cNvPr>
          <p:cNvSpPr txBox="1">
            <a:spLocks noGrp="1"/>
          </p:cNvSpPr>
          <p:nvPr>
            <p:ph type="subTitle" idx="3"/>
          </p:nvPr>
        </p:nvSpPr>
        <p:spPr>
          <a:xfrm>
            <a:off x="4669018" y="1058630"/>
            <a:ext cx="2206950" cy="1298278"/>
          </a:xfrm>
          <a:prstGeom prst="rect">
            <a:avLst/>
          </a:prstGeom>
        </p:spPr>
        <p:txBody>
          <a:bodyPr spcFirstLastPara="1" wrap="square" lIns="91425" tIns="91425" rIns="91425" bIns="91425" anchor="t" anchorCtr="0">
            <a:noAutofit/>
          </a:bodyPr>
          <a:lstStyle/>
          <a:p>
            <a:pPr algn="just"/>
            <a:r>
              <a:rPr lang="es-EC" sz="1100" b="1" dirty="0">
                <a:solidFill>
                  <a:schemeClr val="bg1"/>
                </a:solidFill>
              </a:rPr>
              <a:t>     Delegada por el alcalde ing. Dennis Córdova entrega mejoramiento cede San Vicente </a:t>
            </a:r>
          </a:p>
        </p:txBody>
      </p:sp>
      <p:sp>
        <p:nvSpPr>
          <p:cNvPr id="39" name="Google Shape;1397;p40">
            <a:extLst>
              <a:ext uri="{FF2B5EF4-FFF2-40B4-BE49-F238E27FC236}">
                <a16:creationId xmlns:a16="http://schemas.microsoft.com/office/drawing/2014/main" id="{46996338-4568-42DC-81C8-8BD850FBE972}"/>
              </a:ext>
            </a:extLst>
          </p:cNvPr>
          <p:cNvSpPr txBox="1">
            <a:spLocks noGrp="1"/>
          </p:cNvSpPr>
          <p:nvPr>
            <p:ph type="subTitle" idx="4"/>
          </p:nvPr>
        </p:nvSpPr>
        <p:spPr>
          <a:xfrm>
            <a:off x="6690783" y="1040264"/>
            <a:ext cx="2294023" cy="1298278"/>
          </a:xfrm>
          <a:prstGeom prst="rect">
            <a:avLst/>
          </a:prstGeom>
        </p:spPr>
        <p:txBody>
          <a:bodyPr spcFirstLastPara="1" wrap="square" lIns="91425" tIns="91425" rIns="91425" bIns="91425" anchor="t" anchorCtr="0">
            <a:noAutofit/>
          </a:bodyPr>
          <a:lstStyle/>
          <a:p>
            <a:pPr algn="just"/>
            <a:r>
              <a:rPr lang="es-EC" sz="1100" dirty="0">
                <a:solidFill>
                  <a:schemeClr val="bg1"/>
                </a:solidFill>
              </a:rPr>
              <a:t>      Bendición de equipo maquinaria por parte del municipio de salinas que servirán para realizar trabajo en nuestra comunidad.</a:t>
            </a:r>
          </a:p>
        </p:txBody>
      </p:sp>
      <p:pic>
        <p:nvPicPr>
          <p:cNvPr id="26" name="Imagen 25"/>
          <p:cNvPicPr/>
          <p:nvPr/>
        </p:nvPicPr>
        <p:blipFill>
          <a:blip r:embed="rId5">
            <a:extLst>
              <a:ext uri="{28A0092B-C50C-407E-A947-70E740481C1C}">
                <a14:useLocalDpi xmlns:a14="http://schemas.microsoft.com/office/drawing/2010/main" val="0"/>
              </a:ext>
            </a:extLst>
          </a:blip>
          <a:stretch>
            <a:fillRect/>
          </a:stretch>
        </p:blipFill>
        <p:spPr>
          <a:xfrm>
            <a:off x="610893" y="2488081"/>
            <a:ext cx="1865943" cy="1658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a:blip r:embed="rId6" cstate="print">
            <a:extLst>
              <a:ext uri="{28A0092B-C50C-407E-A947-70E740481C1C}">
                <a14:useLocalDpi xmlns:a14="http://schemas.microsoft.com/office/drawing/2010/main" val="0"/>
              </a:ext>
            </a:extLst>
          </a:blip>
          <a:stretch>
            <a:fillRect/>
          </a:stretch>
        </p:blipFill>
        <p:spPr>
          <a:xfrm>
            <a:off x="2823836" y="2044675"/>
            <a:ext cx="1945324" cy="1614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p:cNvPicPr/>
          <p:nvPr/>
        </p:nvPicPr>
        <p:blipFill>
          <a:blip r:embed="rId7" cstate="print">
            <a:extLst>
              <a:ext uri="{28A0092B-C50C-407E-A947-70E740481C1C}">
                <a14:useLocalDpi xmlns:a14="http://schemas.microsoft.com/office/drawing/2010/main" val="0"/>
              </a:ext>
            </a:extLst>
          </a:blip>
          <a:stretch>
            <a:fillRect/>
          </a:stretch>
        </p:blipFill>
        <p:spPr>
          <a:xfrm>
            <a:off x="5155632" y="1932599"/>
            <a:ext cx="1543663" cy="1880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p:cNvPicPr/>
          <p:nvPr/>
        </p:nvPicPr>
        <p:blipFill rotWithShape="1">
          <a:blip r:embed="rId8" cstate="print">
            <a:extLst>
              <a:ext uri="{28A0092B-C50C-407E-A947-70E740481C1C}">
                <a14:useLocalDpi xmlns:a14="http://schemas.microsoft.com/office/drawing/2010/main" val="0"/>
              </a:ext>
            </a:extLst>
          </a:blip>
          <a:srcRect l="927" t="21833" b="22151"/>
          <a:stretch/>
        </p:blipFill>
        <p:spPr>
          <a:xfrm>
            <a:off x="7132991" y="2093280"/>
            <a:ext cx="1594791" cy="1602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5533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798174" y="610700"/>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144495" y="643986"/>
            <a:ext cx="388052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AYUDAS SOCIALES.</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192309" y="1065055"/>
            <a:ext cx="2512207" cy="1298278"/>
          </a:xfrm>
          <a:prstGeom prst="rect">
            <a:avLst/>
          </a:prstGeom>
        </p:spPr>
        <p:txBody>
          <a:bodyPr spcFirstLastPara="1" wrap="square" lIns="91425" tIns="91425" rIns="91425" bIns="91425" anchor="t" anchorCtr="0">
            <a:noAutofit/>
          </a:bodyPr>
          <a:lstStyle/>
          <a:p>
            <a:pPr algn="just"/>
            <a:r>
              <a:rPr lang="es-EC" sz="1100" dirty="0">
                <a:solidFill>
                  <a:schemeClr val="bg1"/>
                </a:solidFill>
              </a:rPr>
              <a:t>    Fundación vientos de Esperanza y al valioso apoyo del Dr. </a:t>
            </a:r>
            <a:r>
              <a:rPr lang="es-EC" sz="1100" dirty="0" err="1">
                <a:solidFill>
                  <a:schemeClr val="bg1"/>
                </a:solidFill>
              </a:rPr>
              <a:t>Alamir</a:t>
            </a:r>
            <a:r>
              <a:rPr lang="es-EC" sz="1100" dirty="0">
                <a:solidFill>
                  <a:schemeClr val="bg1"/>
                </a:solidFill>
              </a:rPr>
              <a:t> Bazán entregar camas para familias más necesitadas de Anconcito.</a:t>
            </a:r>
          </a:p>
        </p:txBody>
      </p:sp>
      <p:sp>
        <p:nvSpPr>
          <p:cNvPr id="27"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2719927" y="1023871"/>
            <a:ext cx="2258861" cy="733200"/>
          </a:xfrm>
          <a:prstGeom prst="rect">
            <a:avLst/>
          </a:prstGeom>
        </p:spPr>
        <p:txBody>
          <a:bodyPr spcFirstLastPara="1" wrap="square" lIns="91425" tIns="91425" rIns="91425" bIns="91425" anchor="t" anchorCtr="0">
            <a:noAutofit/>
          </a:bodyPr>
          <a:lstStyle/>
          <a:p>
            <a:pPr algn="just"/>
            <a:r>
              <a:rPr lang="es-EC" sz="1100" dirty="0">
                <a:solidFill>
                  <a:schemeClr val="bg1"/>
                </a:solidFill>
              </a:rPr>
              <a:t>      Atención a la ciudadanía con certificado como referencia para trabajo</a:t>
            </a:r>
          </a:p>
        </p:txBody>
      </p:sp>
      <p:sp>
        <p:nvSpPr>
          <p:cNvPr id="29" name="Google Shape;1397;p40">
            <a:extLst>
              <a:ext uri="{FF2B5EF4-FFF2-40B4-BE49-F238E27FC236}">
                <a16:creationId xmlns:a16="http://schemas.microsoft.com/office/drawing/2014/main" id="{46996338-4568-42DC-81C8-8BD850FBE972}"/>
              </a:ext>
            </a:extLst>
          </p:cNvPr>
          <p:cNvSpPr txBox="1">
            <a:spLocks noGrp="1"/>
          </p:cNvSpPr>
          <p:nvPr>
            <p:ph type="subTitle" idx="3"/>
          </p:nvPr>
        </p:nvSpPr>
        <p:spPr>
          <a:xfrm>
            <a:off x="5515643" y="1065325"/>
            <a:ext cx="2157721" cy="528263"/>
          </a:xfrm>
          <a:prstGeom prst="rect">
            <a:avLst/>
          </a:prstGeom>
        </p:spPr>
        <p:txBody>
          <a:bodyPr spcFirstLastPara="1" wrap="square" lIns="91425" tIns="91425" rIns="91425" bIns="91425" anchor="t" anchorCtr="0">
            <a:noAutofit/>
          </a:bodyPr>
          <a:lstStyle/>
          <a:p>
            <a:pPr algn="just"/>
            <a:r>
              <a:rPr lang="es-EC" sz="1100" dirty="0">
                <a:solidFill>
                  <a:schemeClr val="bg1"/>
                </a:solidFill>
              </a:rPr>
              <a:t>    Ayuda a la ciudadanía por solicitudes recibidas</a:t>
            </a:r>
          </a:p>
        </p:txBody>
      </p:sp>
      <p:pic>
        <p:nvPicPr>
          <p:cNvPr id="30" name="Imagen 29"/>
          <p:cNvPicPr/>
          <p:nvPr/>
        </p:nvPicPr>
        <p:blipFill>
          <a:blip r:embed="rId5" cstate="print">
            <a:extLst>
              <a:ext uri="{28A0092B-C50C-407E-A947-70E740481C1C}">
                <a14:useLocalDpi xmlns:a14="http://schemas.microsoft.com/office/drawing/2010/main" val="0"/>
              </a:ext>
            </a:extLst>
          </a:blip>
          <a:stretch>
            <a:fillRect/>
          </a:stretch>
        </p:blipFill>
        <p:spPr>
          <a:xfrm>
            <a:off x="607050" y="2055482"/>
            <a:ext cx="2009775" cy="1223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n 37"/>
          <p:cNvPicPr/>
          <p:nvPr/>
        </p:nvPicPr>
        <p:blipFill>
          <a:blip r:embed="rId6" cstate="print">
            <a:extLst>
              <a:ext uri="{28A0092B-C50C-407E-A947-70E740481C1C}">
                <a14:useLocalDpi xmlns:a14="http://schemas.microsoft.com/office/drawing/2010/main" val="0"/>
              </a:ext>
            </a:extLst>
          </a:blip>
          <a:stretch>
            <a:fillRect/>
          </a:stretch>
        </p:blipFill>
        <p:spPr>
          <a:xfrm>
            <a:off x="567533" y="3350103"/>
            <a:ext cx="2033882" cy="1222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p:nvPr/>
        </p:nvPicPr>
        <p:blipFill>
          <a:blip r:embed="rId7" cstate="print">
            <a:extLst>
              <a:ext uri="{28A0092B-C50C-407E-A947-70E740481C1C}">
                <a14:useLocalDpi xmlns:a14="http://schemas.microsoft.com/office/drawing/2010/main" val="0"/>
              </a:ext>
            </a:extLst>
          </a:blip>
          <a:stretch>
            <a:fillRect/>
          </a:stretch>
        </p:blipFill>
        <p:spPr>
          <a:xfrm>
            <a:off x="3085918" y="1913360"/>
            <a:ext cx="1733550" cy="1299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p:nvPr/>
        </p:nvPicPr>
        <p:blipFill>
          <a:blip r:embed="rId8" cstate="print">
            <a:extLst>
              <a:ext uri="{28A0092B-C50C-407E-A947-70E740481C1C}">
                <a14:useLocalDpi xmlns:a14="http://schemas.microsoft.com/office/drawing/2010/main" val="0"/>
              </a:ext>
            </a:extLst>
          </a:blip>
          <a:stretch>
            <a:fillRect/>
          </a:stretch>
        </p:blipFill>
        <p:spPr>
          <a:xfrm>
            <a:off x="3076766" y="3292507"/>
            <a:ext cx="1742702" cy="1258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 name="Google Shape;94;p21">
            <a:extLst>
              <a:ext uri="{FF2B5EF4-FFF2-40B4-BE49-F238E27FC236}">
                <a16:creationId xmlns:a16="http://schemas.microsoft.com/office/drawing/2014/main" id="{D3FB4F9D-647C-42C4-8291-AF1B400A7906}"/>
              </a:ext>
            </a:extLst>
          </p:cNvPr>
          <p:cNvSpPr txBox="1">
            <a:spLocks/>
          </p:cNvSpPr>
          <p:nvPr/>
        </p:nvSpPr>
        <p:spPr>
          <a:xfrm>
            <a:off x="3326053" y="652804"/>
            <a:ext cx="4185490"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ATENCIÓN A SOLICITUDES DE LA CIUDADANÍA.</a:t>
            </a:r>
          </a:p>
        </p:txBody>
      </p:sp>
      <p:pic>
        <p:nvPicPr>
          <p:cNvPr id="43" name="Imagen 42"/>
          <p:cNvPicPr/>
          <p:nvPr/>
        </p:nvPicPr>
        <p:blipFill>
          <a:blip r:embed="rId9">
            <a:extLst>
              <a:ext uri="{28A0092B-C50C-407E-A947-70E740481C1C}">
                <a14:useLocalDpi xmlns:a14="http://schemas.microsoft.com/office/drawing/2010/main" val="0"/>
              </a:ext>
            </a:extLst>
          </a:blip>
          <a:stretch>
            <a:fillRect/>
          </a:stretch>
        </p:blipFill>
        <p:spPr>
          <a:xfrm>
            <a:off x="6361885" y="1732608"/>
            <a:ext cx="1273996" cy="1268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p:nvPr/>
        </p:nvPicPr>
        <p:blipFill>
          <a:blip r:embed="rId10" cstate="print">
            <a:extLst>
              <a:ext uri="{28A0092B-C50C-407E-A947-70E740481C1C}">
                <a14:useLocalDpi xmlns:a14="http://schemas.microsoft.com/office/drawing/2010/main" val="0"/>
              </a:ext>
            </a:extLst>
          </a:blip>
          <a:stretch>
            <a:fillRect/>
          </a:stretch>
        </p:blipFill>
        <p:spPr>
          <a:xfrm>
            <a:off x="5283098" y="1731023"/>
            <a:ext cx="1047965" cy="1269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Imagen 44"/>
          <p:cNvPicPr/>
          <p:nvPr/>
        </p:nvPicPr>
        <p:blipFill>
          <a:blip r:embed="rId11" cstate="print">
            <a:extLst>
              <a:ext uri="{28A0092B-C50C-407E-A947-70E740481C1C}">
                <a14:useLocalDpi xmlns:a14="http://schemas.microsoft.com/office/drawing/2010/main" val="0"/>
              </a:ext>
            </a:extLst>
          </a:blip>
          <a:stretch>
            <a:fillRect/>
          </a:stretch>
        </p:blipFill>
        <p:spPr>
          <a:xfrm>
            <a:off x="7666703" y="1731023"/>
            <a:ext cx="1177014" cy="1269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p:cNvPicPr/>
          <p:nvPr/>
        </p:nvPicPr>
        <p:blipFill>
          <a:blip r:embed="rId12" cstate="print">
            <a:extLst>
              <a:ext uri="{28A0092B-C50C-407E-A947-70E740481C1C}">
                <a14:useLocalDpi xmlns:a14="http://schemas.microsoft.com/office/drawing/2010/main" val="0"/>
              </a:ext>
            </a:extLst>
          </a:blip>
          <a:stretch>
            <a:fillRect/>
          </a:stretch>
        </p:blipFill>
        <p:spPr>
          <a:xfrm>
            <a:off x="5283098" y="3161157"/>
            <a:ext cx="1131752" cy="1133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n 48"/>
          <p:cNvPicPr/>
          <p:nvPr/>
        </p:nvPicPr>
        <p:blipFill>
          <a:blip r:embed="rId13" cstate="print">
            <a:extLst>
              <a:ext uri="{28A0092B-C50C-407E-A947-70E740481C1C}">
                <a14:useLocalDpi xmlns:a14="http://schemas.microsoft.com/office/drawing/2010/main" val="0"/>
              </a:ext>
            </a:extLst>
          </a:blip>
          <a:stretch>
            <a:fillRect/>
          </a:stretch>
        </p:blipFill>
        <p:spPr>
          <a:xfrm>
            <a:off x="6451965" y="3162114"/>
            <a:ext cx="1147520" cy="1152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Imagen 49"/>
          <p:cNvPicPr/>
          <p:nvPr/>
        </p:nvPicPr>
        <p:blipFill>
          <a:blip r:embed="rId14" cstate="print">
            <a:extLst>
              <a:ext uri="{28A0092B-C50C-407E-A947-70E740481C1C}">
                <a14:useLocalDpi xmlns:a14="http://schemas.microsoft.com/office/drawing/2010/main" val="0"/>
              </a:ext>
            </a:extLst>
          </a:blip>
          <a:stretch>
            <a:fillRect/>
          </a:stretch>
        </p:blipFill>
        <p:spPr>
          <a:xfrm>
            <a:off x="7635881" y="3133540"/>
            <a:ext cx="1207835" cy="120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8775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272090" y="797654"/>
            <a:ext cx="2512207" cy="1298278"/>
          </a:xfrm>
          <a:prstGeom prst="rect">
            <a:avLst/>
          </a:prstGeom>
        </p:spPr>
        <p:txBody>
          <a:bodyPr spcFirstLastPara="1" wrap="square" lIns="91425" tIns="91425" rIns="91425" bIns="91425" anchor="t" anchorCtr="0">
            <a:noAutofit/>
          </a:bodyPr>
          <a:lstStyle/>
          <a:p>
            <a:r>
              <a:rPr lang="es-EC" b="1" dirty="0">
                <a:solidFill>
                  <a:schemeClr val="bg1"/>
                </a:solidFill>
              </a:rPr>
              <a:t>     Comisión de festejo balconazo “UN BALCONAZO DIFERENTE”</a:t>
            </a:r>
          </a:p>
        </p:txBody>
      </p:sp>
      <p:sp>
        <p:nvSpPr>
          <p:cNvPr id="29"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2542370" y="1111727"/>
            <a:ext cx="2898892" cy="807528"/>
          </a:xfrm>
          <a:prstGeom prst="rect">
            <a:avLst/>
          </a:prstGeom>
        </p:spPr>
        <p:txBody>
          <a:bodyPr spcFirstLastPara="1" wrap="square" lIns="91425" tIns="91425" rIns="91425" bIns="91425" anchor="t" anchorCtr="0">
            <a:noAutofit/>
          </a:bodyPr>
          <a:lstStyle/>
          <a:p>
            <a:pPr algn="just"/>
            <a:r>
              <a:rPr lang="es-EC" sz="1200" dirty="0">
                <a:solidFill>
                  <a:schemeClr val="bg1"/>
                </a:solidFill>
              </a:rPr>
              <a:t>      COMISION DE ELECCION DE REINA DE Anconcito en coordinación del municipio de salinas.</a:t>
            </a:r>
          </a:p>
        </p:txBody>
      </p:sp>
      <p:sp>
        <p:nvSpPr>
          <p:cNvPr id="52" name="Google Shape;1397;p40">
            <a:extLst>
              <a:ext uri="{FF2B5EF4-FFF2-40B4-BE49-F238E27FC236}">
                <a16:creationId xmlns:a16="http://schemas.microsoft.com/office/drawing/2014/main" id="{46996338-4568-42DC-81C8-8BD850FBE972}"/>
              </a:ext>
            </a:extLst>
          </p:cNvPr>
          <p:cNvSpPr txBox="1">
            <a:spLocks noGrp="1"/>
          </p:cNvSpPr>
          <p:nvPr>
            <p:ph type="subTitle" idx="3"/>
          </p:nvPr>
        </p:nvSpPr>
        <p:spPr>
          <a:xfrm>
            <a:off x="5420782" y="1095154"/>
            <a:ext cx="2898892" cy="519445"/>
          </a:xfrm>
          <a:prstGeom prst="rect">
            <a:avLst/>
          </a:prstGeom>
        </p:spPr>
        <p:txBody>
          <a:bodyPr spcFirstLastPara="1" wrap="square" lIns="91425" tIns="91425" rIns="91425" bIns="91425" anchor="t" anchorCtr="0">
            <a:noAutofit/>
          </a:bodyPr>
          <a:lstStyle/>
          <a:p>
            <a:pPr algn="just"/>
            <a:r>
              <a:rPr lang="es-EC" b="1" dirty="0">
                <a:solidFill>
                  <a:schemeClr val="bg1"/>
                </a:solidFill>
              </a:rPr>
              <a:t>    Comisión del desfile de la parroquia ANCONCITO.</a:t>
            </a:r>
          </a:p>
          <a:p>
            <a:pPr algn="just"/>
            <a:endParaRPr lang="es-EC" b="1" dirty="0">
              <a:solidFill>
                <a:schemeClr val="bg1"/>
              </a:solidFill>
            </a:endParaRPr>
          </a:p>
        </p:txBody>
      </p:sp>
      <p:sp>
        <p:nvSpPr>
          <p:cNvPr id="42" name="Google Shape;94;p21">
            <a:extLst>
              <a:ext uri="{FF2B5EF4-FFF2-40B4-BE49-F238E27FC236}">
                <a16:creationId xmlns:a16="http://schemas.microsoft.com/office/drawing/2014/main" id="{D3FB4F9D-647C-42C4-8291-AF1B400A7906}"/>
              </a:ext>
            </a:extLst>
          </p:cNvPr>
          <p:cNvSpPr txBox="1">
            <a:spLocks/>
          </p:cNvSpPr>
          <p:nvPr/>
        </p:nvSpPr>
        <p:spPr>
          <a:xfrm>
            <a:off x="2684738" y="622181"/>
            <a:ext cx="4185490"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solidFill>
                  <a:schemeClr val="bg1"/>
                </a:solidFill>
                <a:latin typeface="Century Gothic" panose="020B0502020202020204" pitchFamily="34" charset="0"/>
              </a:rPr>
              <a:t>FIESTAS DE 87 AÑOS DE PARROQUIALIZACIÓN.</a:t>
            </a:r>
          </a:p>
        </p:txBody>
      </p:sp>
      <p:pic>
        <p:nvPicPr>
          <p:cNvPr id="37" name="Imagen 36"/>
          <p:cNvPicPr/>
          <p:nvPr/>
        </p:nvPicPr>
        <p:blipFill rotWithShape="1">
          <a:blip r:embed="rId5">
            <a:extLst>
              <a:ext uri="{28A0092B-C50C-407E-A947-70E740481C1C}">
                <a14:useLocalDpi xmlns:a14="http://schemas.microsoft.com/office/drawing/2010/main" val="0"/>
              </a:ext>
            </a:extLst>
          </a:blip>
          <a:srcRect r="4696" b="3086"/>
          <a:stretch/>
        </p:blipFill>
        <p:spPr>
          <a:xfrm>
            <a:off x="759153" y="1460953"/>
            <a:ext cx="1783217" cy="982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p:nvPr/>
        </p:nvPicPr>
        <p:blipFill>
          <a:blip r:embed="rId6" cstate="print">
            <a:extLst>
              <a:ext uri="{28A0092B-C50C-407E-A947-70E740481C1C}">
                <a14:useLocalDpi xmlns:a14="http://schemas.microsoft.com/office/drawing/2010/main" val="0"/>
              </a:ext>
            </a:extLst>
          </a:blip>
          <a:stretch>
            <a:fillRect/>
          </a:stretch>
        </p:blipFill>
        <p:spPr>
          <a:xfrm>
            <a:off x="759153" y="2484663"/>
            <a:ext cx="1822860" cy="934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p:cNvPicPr/>
          <p:nvPr/>
        </p:nvPicPr>
        <p:blipFill>
          <a:blip r:embed="rId7" cstate="print">
            <a:extLst>
              <a:ext uri="{28A0092B-C50C-407E-A947-70E740481C1C}">
                <a14:useLocalDpi xmlns:a14="http://schemas.microsoft.com/office/drawing/2010/main" val="0"/>
              </a:ext>
            </a:extLst>
          </a:blip>
          <a:stretch>
            <a:fillRect/>
          </a:stretch>
        </p:blipFill>
        <p:spPr>
          <a:xfrm>
            <a:off x="759153" y="3449547"/>
            <a:ext cx="1783217" cy="1091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Imagen 50"/>
          <p:cNvPicPr/>
          <p:nvPr/>
        </p:nvPicPr>
        <p:blipFill>
          <a:blip r:embed="rId8" cstate="print">
            <a:extLst>
              <a:ext uri="{28A0092B-C50C-407E-A947-70E740481C1C}">
                <a14:useLocalDpi xmlns:a14="http://schemas.microsoft.com/office/drawing/2010/main" val="0"/>
              </a:ext>
            </a:extLst>
          </a:blip>
          <a:stretch>
            <a:fillRect/>
          </a:stretch>
        </p:blipFill>
        <p:spPr>
          <a:xfrm>
            <a:off x="2865579" y="2207157"/>
            <a:ext cx="2555203" cy="1813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Imagen 52"/>
          <p:cNvPicPr/>
          <p:nvPr/>
        </p:nvPicPr>
        <p:blipFill>
          <a:blip r:embed="rId9">
            <a:extLst>
              <a:ext uri="{28A0092B-C50C-407E-A947-70E740481C1C}">
                <a14:useLocalDpi xmlns:a14="http://schemas.microsoft.com/office/drawing/2010/main" val="0"/>
              </a:ext>
            </a:extLst>
          </a:blip>
          <a:stretch>
            <a:fillRect/>
          </a:stretch>
        </p:blipFill>
        <p:spPr>
          <a:xfrm>
            <a:off x="5717063" y="2233985"/>
            <a:ext cx="2667784" cy="1786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029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7"/>
          <p:cNvSpPr txBox="1">
            <a:spLocks noGrp="1"/>
          </p:cNvSpPr>
          <p:nvPr>
            <p:ph type="title"/>
          </p:nvPr>
        </p:nvSpPr>
        <p:spPr>
          <a:xfrm>
            <a:off x="1549716" y="1969075"/>
            <a:ext cx="5769300" cy="149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8800" dirty="0"/>
              <a:t>GRACIAS</a:t>
            </a:r>
            <a:r>
              <a:rPr lang="es-EC" dirty="0"/>
              <a:t> </a:t>
            </a:r>
            <a:br>
              <a:rPr lang="es-EC" dirty="0"/>
            </a:br>
            <a:r>
              <a:rPr lang="es-EC" dirty="0">
                <a:solidFill>
                  <a:schemeClr val="dk1"/>
                </a:solidFill>
              </a:rPr>
              <a:t>POR SU ATENCIÓN</a:t>
            </a:r>
            <a:endParaRPr dirty="0">
              <a:solidFill>
                <a:schemeClr val="dk1"/>
              </a:solidFill>
            </a:endParaRPr>
          </a:p>
        </p:txBody>
      </p:sp>
      <p:grpSp>
        <p:nvGrpSpPr>
          <p:cNvPr id="5" name="Grupo 4">
            <a:extLst>
              <a:ext uri="{FF2B5EF4-FFF2-40B4-BE49-F238E27FC236}">
                <a16:creationId xmlns:a16="http://schemas.microsoft.com/office/drawing/2014/main" id="{5A8D7362-4347-4027-9E66-57591AB7347E}"/>
              </a:ext>
            </a:extLst>
          </p:cNvPr>
          <p:cNvGrpSpPr/>
          <p:nvPr/>
        </p:nvGrpSpPr>
        <p:grpSpPr>
          <a:xfrm>
            <a:off x="820296" y="0"/>
            <a:ext cx="2322849" cy="610700"/>
            <a:chOff x="3346208" y="11214"/>
            <a:chExt cx="2322849" cy="610700"/>
          </a:xfrm>
        </p:grpSpPr>
        <p:sp>
          <p:nvSpPr>
            <p:cNvPr id="6" name="Google Shape;1354;p37">
              <a:extLst>
                <a:ext uri="{FF2B5EF4-FFF2-40B4-BE49-F238E27FC236}">
                  <a16:creationId xmlns:a16="http://schemas.microsoft.com/office/drawing/2014/main" id="{FF113681-2CA0-4AE8-8ECF-615423E2FD61}"/>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accent6"/>
                  </a:solidFill>
                  <a:latin typeface="Bahnschrift Condensed" panose="020B0502040204020203" pitchFamily="34" charset="0"/>
                </a:rPr>
                <a:t>RENDICIÓN DE CUENTAS 2023</a:t>
              </a:r>
              <a:endParaRPr lang="es-EC" sz="1200" dirty="0">
                <a:solidFill>
                  <a:schemeClr val="accent6"/>
                </a:solidFill>
                <a:latin typeface="Bahnschrift Condensed" panose="020B0502040204020203" pitchFamily="34" charset="0"/>
                <a:ea typeface="Barlow"/>
                <a:cs typeface="Barlow"/>
                <a:sym typeface="Barlow"/>
              </a:endParaRPr>
            </a:p>
          </p:txBody>
        </p:sp>
        <p:pic>
          <p:nvPicPr>
            <p:cNvPr id="7" name="Imagen 6">
              <a:extLst>
                <a:ext uri="{FF2B5EF4-FFF2-40B4-BE49-F238E27FC236}">
                  <a16:creationId xmlns:a16="http://schemas.microsoft.com/office/drawing/2014/main" id="{A72D081C-FA1A-4504-B927-FF73383F9999}"/>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pic>
        <p:nvPicPr>
          <p:cNvPr id="8" name="Imagen 7">
            <a:extLst>
              <a:ext uri="{FF2B5EF4-FFF2-40B4-BE49-F238E27FC236}">
                <a16:creationId xmlns:a16="http://schemas.microsoft.com/office/drawing/2014/main" id="{90F2F0CF-00B3-4767-8902-3DC16ADECA2B}"/>
              </a:ext>
            </a:extLst>
          </p:cNvPr>
          <p:cNvPicPr>
            <a:picLocks noChangeAspect="1"/>
          </p:cNvPicPr>
          <p:nvPr/>
        </p:nvPicPr>
        <p:blipFill rotWithShape="1">
          <a:blip r:embed="rId4">
            <a:biLevel thresh="25000"/>
          </a:blip>
          <a:srcRect t="23502" b="25556"/>
          <a:stretch/>
        </p:blipFill>
        <p:spPr>
          <a:xfrm>
            <a:off x="3429078" y="3664070"/>
            <a:ext cx="2010576" cy="723784"/>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770193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36"/>
          <p:cNvSpPr txBox="1">
            <a:spLocks noGrp="1"/>
          </p:cNvSpPr>
          <p:nvPr>
            <p:ph type="body" idx="1"/>
          </p:nvPr>
        </p:nvSpPr>
        <p:spPr>
          <a:xfrm>
            <a:off x="1259511" y="2161709"/>
            <a:ext cx="3964500" cy="727617"/>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es-MX" sz="2000" dirty="0">
                <a:latin typeface="Bahnschrift Condensed" panose="020B0502040204020203" pitchFamily="34" charset="0"/>
              </a:rPr>
              <a:t>PROYECTO DE MEJORAMIENTO A LOS ESPACIOS PÚBLICOS</a:t>
            </a:r>
            <a:endParaRPr sz="2000" dirty="0">
              <a:solidFill>
                <a:schemeClr val="accent6"/>
              </a:solidFill>
              <a:latin typeface="Bahnschrift Condensed" panose="020B0502040204020203" pitchFamily="34" charset="0"/>
            </a:endParaRPr>
          </a:p>
        </p:txBody>
      </p:sp>
      <p:sp>
        <p:nvSpPr>
          <p:cNvPr id="335" name="Google Shape;335;p36"/>
          <p:cNvSpPr txBox="1">
            <a:spLocks noGrp="1"/>
          </p:cNvSpPr>
          <p:nvPr>
            <p:ph type="title"/>
          </p:nvPr>
        </p:nvSpPr>
        <p:spPr>
          <a:xfrm>
            <a:off x="1259511" y="939857"/>
            <a:ext cx="3964500" cy="1446300"/>
          </a:xfrm>
          <a:prstGeom prst="rect">
            <a:avLst/>
          </a:prstGeom>
        </p:spPr>
        <p:txBody>
          <a:bodyPr spcFirstLastPara="1" wrap="square" lIns="91425" tIns="91425" rIns="91425" bIns="91425" anchor="t" anchorCtr="0">
            <a:noAutofit/>
          </a:bodyPr>
          <a:lstStyle/>
          <a:p>
            <a:pPr lvl="0" algn="l"/>
            <a:r>
              <a:rPr lang="es-EC" sz="3600" dirty="0">
                <a:latin typeface="Bahnschrift Condensed" panose="020B0502040204020203" pitchFamily="34" charset="0"/>
              </a:rPr>
              <a:t>PROPUESTAS </a:t>
            </a:r>
            <a:br>
              <a:rPr lang="es-EC" sz="3600" dirty="0">
                <a:latin typeface="Bahnschrift Condensed" panose="020B0502040204020203" pitchFamily="34" charset="0"/>
              </a:rPr>
            </a:br>
            <a:r>
              <a:rPr lang="es-EC" sz="3600" dirty="0">
                <a:solidFill>
                  <a:schemeClr val="bg2"/>
                </a:solidFill>
                <a:latin typeface="Bahnschrift Condensed" panose="020B0502040204020203" pitchFamily="34" charset="0"/>
              </a:rPr>
              <a:t>PRESENTADAS</a:t>
            </a:r>
            <a:endParaRPr sz="3600" dirty="0">
              <a:solidFill>
                <a:schemeClr val="bg2"/>
              </a:solidFill>
              <a:latin typeface="Bahnschrift Condensed" panose="020B0502040204020203" pitchFamily="34" charset="0"/>
            </a:endParaRPr>
          </a:p>
        </p:txBody>
      </p:sp>
      <p:grpSp>
        <p:nvGrpSpPr>
          <p:cNvPr id="5" name="Grupo 4">
            <a:extLst>
              <a:ext uri="{FF2B5EF4-FFF2-40B4-BE49-F238E27FC236}">
                <a16:creationId xmlns:a16="http://schemas.microsoft.com/office/drawing/2014/main" id="{C9FF85B1-FF9D-4CB7-ADE8-F71CAE1649C8}"/>
              </a:ext>
            </a:extLst>
          </p:cNvPr>
          <p:cNvGrpSpPr/>
          <p:nvPr/>
        </p:nvGrpSpPr>
        <p:grpSpPr>
          <a:xfrm>
            <a:off x="798174" y="0"/>
            <a:ext cx="2322849" cy="610700"/>
            <a:chOff x="3346208" y="11214"/>
            <a:chExt cx="2322849" cy="610700"/>
          </a:xfrm>
        </p:grpSpPr>
        <p:sp>
          <p:nvSpPr>
            <p:cNvPr id="6" name="Google Shape;1354;p37">
              <a:extLst>
                <a:ext uri="{FF2B5EF4-FFF2-40B4-BE49-F238E27FC236}">
                  <a16:creationId xmlns:a16="http://schemas.microsoft.com/office/drawing/2014/main" id="{B1C3A6FC-F027-4911-81D3-99CCBC3A3375}"/>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7" name="Imagen 6">
              <a:extLst>
                <a:ext uri="{FF2B5EF4-FFF2-40B4-BE49-F238E27FC236}">
                  <a16:creationId xmlns:a16="http://schemas.microsoft.com/office/drawing/2014/main" id="{0D653421-76BC-4225-916A-AB3C7BF47775}"/>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9" name="Rectángulo 8">
            <a:extLst>
              <a:ext uri="{FF2B5EF4-FFF2-40B4-BE49-F238E27FC236}">
                <a16:creationId xmlns:a16="http://schemas.microsoft.com/office/drawing/2014/main" id="{740F33FC-0578-44D1-BF1A-7305985C908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10" name="Imagen 9">
            <a:extLst>
              <a:ext uri="{FF2B5EF4-FFF2-40B4-BE49-F238E27FC236}">
                <a16:creationId xmlns:a16="http://schemas.microsoft.com/office/drawing/2014/main" id="{55F6F8E6-F5D3-4E65-84AC-01A8AA81C112}"/>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11" name="Google Shape;342;p37">
            <a:extLst>
              <a:ext uri="{FF2B5EF4-FFF2-40B4-BE49-F238E27FC236}">
                <a16:creationId xmlns:a16="http://schemas.microsoft.com/office/drawing/2014/main" id="{455D231B-009D-490D-B1BD-E6B34CAF40D2}"/>
              </a:ext>
            </a:extLst>
          </p:cNvPr>
          <p:cNvSpPr txBox="1">
            <a:spLocks/>
          </p:cNvSpPr>
          <p:nvPr/>
        </p:nvSpPr>
        <p:spPr>
          <a:xfrm>
            <a:off x="6363773" y="43456"/>
            <a:ext cx="1982053" cy="5091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r>
              <a:rPr lang="es-MX" sz="1000" dirty="0">
                <a:solidFill>
                  <a:schemeClr val="bg1"/>
                </a:solidFill>
                <a:latin typeface="Bahnschrift Condensed" panose="020B0502040204020203" pitchFamily="34" charset="0"/>
              </a:rPr>
              <a:t>PLAN DE TRABAJO</a:t>
            </a:r>
            <a:br>
              <a:rPr lang="es-MX" sz="1000" dirty="0">
                <a:solidFill>
                  <a:schemeClr val="bg1"/>
                </a:solidFill>
                <a:latin typeface="Bahnschrift Condensed" panose="020B0502040204020203" pitchFamily="34" charset="0"/>
              </a:rPr>
            </a:br>
            <a:r>
              <a:rPr lang="es-MX" sz="1000" dirty="0">
                <a:solidFill>
                  <a:schemeClr val="bg1"/>
                </a:solidFill>
                <a:latin typeface="Bahnschrift Condensed" panose="020B0502040204020203" pitchFamily="34" charset="0"/>
              </a:rPr>
              <a:t>Presentado formalmente al CNE</a:t>
            </a:r>
          </a:p>
        </p:txBody>
      </p:sp>
      <p:sp>
        <p:nvSpPr>
          <p:cNvPr id="12" name="Google Shape;336;p36"/>
          <p:cNvSpPr txBox="1">
            <a:spLocks/>
          </p:cNvSpPr>
          <p:nvPr/>
        </p:nvSpPr>
        <p:spPr>
          <a:xfrm>
            <a:off x="1259511" y="3049437"/>
            <a:ext cx="3964500" cy="727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6"/>
              </a:buClr>
              <a:buSzPts val="1200"/>
              <a:buFont typeface="Cairo"/>
              <a:buAutoNum type="arabicPeriod"/>
              <a:defRPr sz="1200" b="0" i="0" u="none" strike="noStrike" cap="none">
                <a:solidFill>
                  <a:schemeClr val="accent5"/>
                </a:solidFill>
                <a:latin typeface="Cairo"/>
                <a:ea typeface="Cairo"/>
                <a:cs typeface="Cairo"/>
                <a:sym typeface="Cairo"/>
              </a:defRPr>
            </a:lvl1pPr>
            <a:lvl2pPr marL="914400" marR="0" lvl="1" indent="-304800" algn="l" rtl="0">
              <a:lnSpc>
                <a:spcPct val="100000"/>
              </a:lnSpc>
              <a:spcBef>
                <a:spcPts val="0"/>
              </a:spcBef>
              <a:spcAft>
                <a:spcPts val="0"/>
              </a:spcAft>
              <a:buClr>
                <a:schemeClr val="accent5"/>
              </a:buClr>
              <a:buSzPts val="1200"/>
              <a:buFont typeface="Cairo"/>
              <a:buAutoNum type="alphaLcPeriod"/>
              <a:defRPr sz="1200" b="0" i="0" u="none" strike="noStrike" cap="none">
                <a:solidFill>
                  <a:schemeClr val="accent5"/>
                </a:solidFill>
                <a:latin typeface="Cairo"/>
                <a:ea typeface="Cairo"/>
                <a:cs typeface="Cairo"/>
                <a:sym typeface="Cairo"/>
              </a:defRPr>
            </a:lvl2pPr>
            <a:lvl3pPr marL="1371600" marR="0" lvl="2" indent="-304800" algn="l" rtl="0">
              <a:lnSpc>
                <a:spcPct val="100000"/>
              </a:lnSpc>
              <a:spcBef>
                <a:spcPts val="0"/>
              </a:spcBef>
              <a:spcAft>
                <a:spcPts val="0"/>
              </a:spcAft>
              <a:buClr>
                <a:schemeClr val="accent5"/>
              </a:buClr>
              <a:buSzPts val="1200"/>
              <a:buFont typeface="Cairo"/>
              <a:buAutoNum type="romanLcPeriod"/>
              <a:defRPr sz="1200" b="0" i="0" u="none" strike="noStrike" cap="none">
                <a:solidFill>
                  <a:schemeClr val="accent5"/>
                </a:solidFill>
                <a:latin typeface="Cairo"/>
                <a:ea typeface="Cairo"/>
                <a:cs typeface="Cairo"/>
                <a:sym typeface="Cairo"/>
              </a:defRPr>
            </a:lvl3pPr>
            <a:lvl4pPr marL="1828800" marR="0" lvl="3" indent="-304800" algn="l" rtl="0">
              <a:lnSpc>
                <a:spcPct val="100000"/>
              </a:lnSpc>
              <a:spcBef>
                <a:spcPts val="0"/>
              </a:spcBef>
              <a:spcAft>
                <a:spcPts val="0"/>
              </a:spcAft>
              <a:buClr>
                <a:schemeClr val="accent5"/>
              </a:buClr>
              <a:buSzPts val="1200"/>
              <a:buFont typeface="Cairo"/>
              <a:buAutoNum type="arabicPeriod"/>
              <a:defRPr sz="1200" b="0" i="0" u="none" strike="noStrike" cap="none">
                <a:solidFill>
                  <a:schemeClr val="accent5"/>
                </a:solidFill>
                <a:latin typeface="Cairo"/>
                <a:ea typeface="Cairo"/>
                <a:cs typeface="Cairo"/>
                <a:sym typeface="Cairo"/>
              </a:defRPr>
            </a:lvl4pPr>
            <a:lvl5pPr marL="2286000" marR="0" lvl="4" indent="-304800" algn="l" rtl="0">
              <a:lnSpc>
                <a:spcPct val="100000"/>
              </a:lnSpc>
              <a:spcBef>
                <a:spcPts val="0"/>
              </a:spcBef>
              <a:spcAft>
                <a:spcPts val="0"/>
              </a:spcAft>
              <a:buClr>
                <a:schemeClr val="accent5"/>
              </a:buClr>
              <a:buSzPts val="1200"/>
              <a:buFont typeface="Cairo"/>
              <a:buAutoNum type="alphaLcPeriod"/>
              <a:defRPr sz="1200" b="0" i="0" u="none" strike="noStrike" cap="none">
                <a:solidFill>
                  <a:schemeClr val="accent5"/>
                </a:solidFill>
                <a:latin typeface="Cairo"/>
                <a:ea typeface="Cairo"/>
                <a:cs typeface="Cairo"/>
                <a:sym typeface="Cairo"/>
              </a:defRPr>
            </a:lvl5pPr>
            <a:lvl6pPr marL="2743200" marR="0" lvl="5" indent="-304800" algn="l" rtl="0">
              <a:lnSpc>
                <a:spcPct val="100000"/>
              </a:lnSpc>
              <a:spcBef>
                <a:spcPts val="0"/>
              </a:spcBef>
              <a:spcAft>
                <a:spcPts val="0"/>
              </a:spcAft>
              <a:buClr>
                <a:schemeClr val="accent5"/>
              </a:buClr>
              <a:buSzPts val="1200"/>
              <a:buFont typeface="Cairo"/>
              <a:buAutoNum type="romanLcPeriod"/>
              <a:defRPr sz="1200" b="0" i="0" u="none" strike="noStrike" cap="none">
                <a:solidFill>
                  <a:schemeClr val="accent5"/>
                </a:solidFill>
                <a:latin typeface="Cairo"/>
                <a:ea typeface="Cairo"/>
                <a:cs typeface="Cairo"/>
                <a:sym typeface="Cairo"/>
              </a:defRPr>
            </a:lvl6pPr>
            <a:lvl7pPr marL="3200400" marR="0" lvl="6" indent="-304800" algn="l" rtl="0">
              <a:lnSpc>
                <a:spcPct val="100000"/>
              </a:lnSpc>
              <a:spcBef>
                <a:spcPts val="0"/>
              </a:spcBef>
              <a:spcAft>
                <a:spcPts val="0"/>
              </a:spcAft>
              <a:buClr>
                <a:schemeClr val="accent5"/>
              </a:buClr>
              <a:buSzPts val="1200"/>
              <a:buFont typeface="Cairo"/>
              <a:buAutoNum type="arabicPeriod"/>
              <a:defRPr sz="1200" b="0" i="0" u="none" strike="noStrike" cap="none">
                <a:solidFill>
                  <a:schemeClr val="accent5"/>
                </a:solidFill>
                <a:latin typeface="Cairo"/>
                <a:ea typeface="Cairo"/>
                <a:cs typeface="Cairo"/>
                <a:sym typeface="Cairo"/>
              </a:defRPr>
            </a:lvl7pPr>
            <a:lvl8pPr marL="3657600" marR="0" lvl="7" indent="-304800" algn="l" rtl="0">
              <a:lnSpc>
                <a:spcPct val="100000"/>
              </a:lnSpc>
              <a:spcBef>
                <a:spcPts val="0"/>
              </a:spcBef>
              <a:spcAft>
                <a:spcPts val="0"/>
              </a:spcAft>
              <a:buClr>
                <a:schemeClr val="accent5"/>
              </a:buClr>
              <a:buSzPts val="1200"/>
              <a:buFont typeface="Cairo"/>
              <a:buAutoNum type="alphaLcPeriod"/>
              <a:defRPr sz="1200" b="0" i="0" u="none" strike="noStrike" cap="none">
                <a:solidFill>
                  <a:schemeClr val="accent5"/>
                </a:solidFill>
                <a:latin typeface="Cairo"/>
                <a:ea typeface="Cairo"/>
                <a:cs typeface="Cairo"/>
                <a:sym typeface="Cairo"/>
              </a:defRPr>
            </a:lvl8pPr>
            <a:lvl9pPr marL="4114800" marR="0" lvl="8" indent="-304800" algn="l" rtl="0">
              <a:lnSpc>
                <a:spcPct val="100000"/>
              </a:lnSpc>
              <a:spcBef>
                <a:spcPts val="0"/>
              </a:spcBef>
              <a:spcAft>
                <a:spcPts val="0"/>
              </a:spcAft>
              <a:buClr>
                <a:schemeClr val="accent5"/>
              </a:buClr>
              <a:buSzPts val="1200"/>
              <a:buFont typeface="Cairo"/>
              <a:buAutoNum type="romanLcPeriod"/>
              <a:defRPr sz="1200" b="0" i="0" u="none" strike="noStrike" cap="none">
                <a:solidFill>
                  <a:schemeClr val="accent5"/>
                </a:solidFill>
                <a:latin typeface="Cairo"/>
                <a:ea typeface="Cairo"/>
                <a:cs typeface="Cairo"/>
                <a:sym typeface="Cairo"/>
              </a:defRPr>
            </a:lvl9pPr>
          </a:lstStyle>
          <a:p>
            <a:pPr marL="0" indent="0">
              <a:buClr>
                <a:schemeClr val="dk1"/>
              </a:buClr>
              <a:buSzPts val="1100"/>
              <a:buFont typeface="Cairo"/>
              <a:buNone/>
            </a:pPr>
            <a:r>
              <a:rPr lang="es-EC" sz="2000" dirty="0">
                <a:solidFill>
                  <a:schemeClr val="tx1"/>
                </a:solidFill>
                <a:latin typeface="Bahnschrift Condensed" panose="020B0502040204020203" pitchFamily="34" charset="0"/>
              </a:rPr>
              <a:t>PROYECTO DE BAILOTERAPIA EN CONVENIO CON MUNICIPIO DE SALINAS.</a:t>
            </a:r>
          </a:p>
        </p:txBody>
      </p:sp>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5224011" y="686873"/>
            <a:ext cx="1690836" cy="207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p:cNvPicPr/>
          <p:nvPr/>
        </p:nvPicPr>
        <p:blipFill>
          <a:blip r:embed="rId6" cstate="print">
            <a:extLst>
              <a:ext uri="{28A0092B-C50C-407E-A947-70E740481C1C}">
                <a14:useLocalDpi xmlns:a14="http://schemas.microsoft.com/office/drawing/2010/main" val="0"/>
              </a:ext>
            </a:extLst>
          </a:blip>
          <a:stretch>
            <a:fillRect/>
          </a:stretch>
        </p:blipFill>
        <p:spPr>
          <a:xfrm>
            <a:off x="6792702" y="2525517"/>
            <a:ext cx="1885950" cy="179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955013" y="1815511"/>
            <a:ext cx="3811677" cy="1545787"/>
          </a:xfrm>
          <a:prstGeom prst="rect">
            <a:avLst/>
          </a:prstGeom>
        </p:spPr>
        <p:txBody>
          <a:bodyPr spcFirstLastPara="1" wrap="square" lIns="91425" tIns="91425" rIns="91425" bIns="91425" anchor="t" anchorCtr="0">
            <a:noAutofit/>
          </a:bodyPr>
          <a:lstStyle/>
          <a:p>
            <a:pPr marL="0" lvl="0" indent="0"/>
            <a:r>
              <a:rPr lang="es-MX" sz="2400" dirty="0">
                <a:solidFill>
                  <a:schemeClr val="bg1"/>
                </a:solidFill>
                <a:latin typeface="Bahnschrift Condensed" panose="020B0502040204020203" pitchFamily="34" charset="0"/>
              </a:rPr>
              <a:t>Durante mi proceso como Vocal del GAD comprendido entre el 15/Mayo al 31/Dic del 2024, he asistido a:</a:t>
            </a:r>
          </a:p>
          <a:p>
            <a:pPr marL="0" lvl="0" indent="0"/>
            <a:endParaRPr lang="es-MX" sz="2400" dirty="0">
              <a:solidFill>
                <a:schemeClr val="bg1"/>
              </a:solidFill>
              <a:latin typeface="Bahnschrift Condensed" panose="020B0502040204020203" pitchFamily="34" charset="0"/>
            </a:endParaRPr>
          </a:p>
          <a:p>
            <a:pPr marL="0" lvl="0" indent="0"/>
            <a:r>
              <a:rPr lang="es-MX" sz="2400" dirty="0">
                <a:solidFill>
                  <a:schemeClr val="bg1"/>
                </a:solidFill>
                <a:latin typeface="Bahnschrift Condensed" panose="020B0502040204020203" pitchFamily="34" charset="0"/>
              </a:rPr>
              <a:t>24 Sesiones Ordinarias</a:t>
            </a:r>
          </a:p>
          <a:p>
            <a:pPr marL="0" lvl="0" indent="0"/>
            <a:r>
              <a:rPr lang="es-MX" sz="2400" dirty="0">
                <a:solidFill>
                  <a:schemeClr val="bg1"/>
                </a:solidFill>
                <a:latin typeface="Bahnschrift Condensed" panose="020B0502040204020203" pitchFamily="34" charset="0"/>
              </a:rPr>
              <a:t>3 Sesiones Extraordinarias</a:t>
            </a:r>
          </a:p>
        </p:txBody>
      </p:sp>
      <p:pic>
        <p:nvPicPr>
          <p:cNvPr id="4" name="Imagen 3">
            <a:extLst>
              <a:ext uri="{FF2B5EF4-FFF2-40B4-BE49-F238E27FC236}">
                <a16:creationId xmlns:a16="http://schemas.microsoft.com/office/drawing/2014/main" id="{2BFA22B1-BDC8-0E3E-228A-B789CCCB43A8}"/>
              </a:ext>
            </a:extLst>
          </p:cNvPr>
          <p:cNvPicPr>
            <a:picLocks noChangeAspect="1"/>
          </p:cNvPicPr>
          <p:nvPr/>
        </p:nvPicPr>
        <p:blipFill>
          <a:blip r:embed="rId5"/>
          <a:stretch>
            <a:fillRect/>
          </a:stretch>
        </p:blipFill>
        <p:spPr>
          <a:xfrm>
            <a:off x="5461559" y="1238636"/>
            <a:ext cx="1940277" cy="1434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80A4F4AE-FC92-675E-6507-50D3620765AC}"/>
              </a:ext>
            </a:extLst>
          </p:cNvPr>
          <p:cNvPicPr>
            <a:picLocks noChangeAspect="1"/>
          </p:cNvPicPr>
          <p:nvPr/>
        </p:nvPicPr>
        <p:blipFill>
          <a:blip r:embed="rId6"/>
          <a:stretch>
            <a:fillRect/>
          </a:stretch>
        </p:blipFill>
        <p:spPr>
          <a:xfrm>
            <a:off x="5042836" y="2875601"/>
            <a:ext cx="2777722" cy="1545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7865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Urbana y Obras públicas</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798174" y="1758944"/>
            <a:ext cx="3822512" cy="9717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s-EC" sz="1800" dirty="0">
                <a:solidFill>
                  <a:schemeClr val="bg1"/>
                </a:solidFill>
              </a:rPr>
              <a:t>Recorrido por los sectores donde se requiere aceras y bordillos </a:t>
            </a:r>
          </a:p>
          <a:p>
            <a:pPr marL="0" lvl="0" indent="0" algn="l"/>
            <a:endParaRPr lang="es-MX" sz="2000" dirty="0">
              <a:solidFill>
                <a:schemeClr val="bg1"/>
              </a:solidFill>
              <a:latin typeface="Bahnschrift Condensed" panose="020B0502040204020203" pitchFamily="34" charset="0"/>
            </a:endParaRPr>
          </a:p>
        </p:txBody>
      </p:sp>
      <p:sp>
        <p:nvSpPr>
          <p:cNvPr id="21"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733581" y="2873864"/>
            <a:ext cx="3782109" cy="1494911"/>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s-EC" sz="1800" dirty="0">
                <a:solidFill>
                  <a:schemeClr val="bg1"/>
                </a:solidFill>
              </a:rPr>
              <a:t>Limpieza de los canales del barrio Tiwintza Las Peñas ,20 de marzo, las lomas San Vicente, girasoles. Además, se realizó colocación de tubos.</a:t>
            </a:r>
          </a:p>
          <a:p>
            <a:pPr marL="0" lvl="0" indent="0" algn="l"/>
            <a:endParaRPr lang="es-MX" sz="2000" dirty="0">
              <a:solidFill>
                <a:schemeClr val="bg1"/>
              </a:solidFill>
              <a:latin typeface="Bahnschrift Condensed" panose="020B0502040204020203" pitchFamily="34" charset="0"/>
            </a:endParaRPr>
          </a:p>
        </p:txBody>
      </p:sp>
      <p:pic>
        <p:nvPicPr>
          <p:cNvPr id="20" name="Imagen 19"/>
          <p:cNvPicPr/>
          <p:nvPr/>
        </p:nvPicPr>
        <p:blipFill>
          <a:blip r:embed="rId5" cstate="print">
            <a:extLst>
              <a:ext uri="{28A0092B-C50C-407E-A947-70E740481C1C}">
                <a14:useLocalDpi xmlns:a14="http://schemas.microsoft.com/office/drawing/2010/main" val="0"/>
              </a:ext>
            </a:extLst>
          </a:blip>
          <a:stretch>
            <a:fillRect/>
          </a:stretch>
        </p:blipFill>
        <p:spPr>
          <a:xfrm>
            <a:off x="5599416" y="1410763"/>
            <a:ext cx="1840765" cy="1196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p:cNvPicPr/>
          <p:nvPr/>
        </p:nvPicPr>
        <p:blipFill>
          <a:blip r:embed="rId6" cstate="print">
            <a:extLst>
              <a:ext uri="{28A0092B-C50C-407E-A947-70E740481C1C}">
                <a14:useLocalDpi xmlns:a14="http://schemas.microsoft.com/office/drawing/2010/main" val="0"/>
              </a:ext>
            </a:extLst>
          </a:blip>
          <a:stretch>
            <a:fillRect/>
          </a:stretch>
        </p:blipFill>
        <p:spPr>
          <a:xfrm>
            <a:off x="5070848" y="2697644"/>
            <a:ext cx="1459224" cy="972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p:cNvPicPr/>
          <p:nvPr/>
        </p:nvPicPr>
        <p:blipFill>
          <a:blip r:embed="rId7" cstate="print">
            <a:extLst>
              <a:ext uri="{28A0092B-C50C-407E-A947-70E740481C1C}">
                <a14:useLocalDpi xmlns:a14="http://schemas.microsoft.com/office/drawing/2010/main" val="0"/>
              </a:ext>
            </a:extLst>
          </a:blip>
          <a:stretch>
            <a:fillRect/>
          </a:stretch>
        </p:blipFill>
        <p:spPr>
          <a:xfrm>
            <a:off x="6668076" y="2703909"/>
            <a:ext cx="1355700" cy="962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p:cNvPicPr/>
          <p:nvPr/>
        </p:nvPicPr>
        <p:blipFill>
          <a:blip r:embed="rId8" cstate="print">
            <a:extLst>
              <a:ext uri="{28A0092B-C50C-407E-A947-70E740481C1C}">
                <a14:useLocalDpi xmlns:a14="http://schemas.microsoft.com/office/drawing/2010/main" val="0"/>
              </a:ext>
            </a:extLst>
          </a:blip>
          <a:stretch>
            <a:fillRect/>
          </a:stretch>
        </p:blipFill>
        <p:spPr>
          <a:xfrm>
            <a:off x="5088859" y="3710411"/>
            <a:ext cx="1459224" cy="830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p:cNvPicPr/>
          <p:nvPr/>
        </p:nvPicPr>
        <p:blipFill>
          <a:blip r:embed="rId9" cstate="print">
            <a:extLst>
              <a:ext uri="{28A0092B-C50C-407E-A947-70E740481C1C}">
                <a14:useLocalDpi xmlns:a14="http://schemas.microsoft.com/office/drawing/2010/main" val="0"/>
              </a:ext>
            </a:extLst>
          </a:blip>
          <a:stretch>
            <a:fillRect/>
          </a:stretch>
        </p:blipFill>
        <p:spPr>
          <a:xfrm>
            <a:off x="6678350" y="3729630"/>
            <a:ext cx="1408740" cy="792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83829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Urbana y Obras públicas</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798174" y="1758944"/>
            <a:ext cx="3822512" cy="9717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s-EC" sz="1800" dirty="0">
                <a:solidFill>
                  <a:schemeClr val="bg1"/>
                </a:solidFill>
              </a:rPr>
              <a:t>Lastrado del sector el paraíso (denomina la bandida) por pedido de moradores </a:t>
            </a:r>
          </a:p>
          <a:p>
            <a:pPr marL="0" lvl="0" indent="0" algn="l"/>
            <a:endParaRPr lang="es-MX" sz="2000" dirty="0">
              <a:solidFill>
                <a:schemeClr val="bg1"/>
              </a:solidFill>
              <a:latin typeface="Bahnschrift Condensed" panose="020B0502040204020203" pitchFamily="34" charset="0"/>
            </a:endParaRPr>
          </a:p>
        </p:txBody>
      </p:sp>
      <p:sp>
        <p:nvSpPr>
          <p:cNvPr id="21" name="Google Shape;1397;p40">
            <a:extLst>
              <a:ext uri="{FF2B5EF4-FFF2-40B4-BE49-F238E27FC236}">
                <a16:creationId xmlns:a16="http://schemas.microsoft.com/office/drawing/2014/main" id="{46996338-4568-42DC-81C8-8BD850FBE972}"/>
              </a:ext>
            </a:extLst>
          </p:cNvPr>
          <p:cNvSpPr txBox="1">
            <a:spLocks noGrp="1"/>
          </p:cNvSpPr>
          <p:nvPr>
            <p:ph type="subTitle" idx="2"/>
          </p:nvPr>
        </p:nvSpPr>
        <p:spPr>
          <a:xfrm>
            <a:off x="733581" y="2873864"/>
            <a:ext cx="3782109" cy="1494911"/>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s-EC" sz="1800" dirty="0">
                <a:solidFill>
                  <a:schemeClr val="bg1"/>
                </a:solidFill>
              </a:rPr>
              <a:t>Toma de medidas de los linderos donde se realizará    el CDI MICKEY MOUSE.</a:t>
            </a:r>
            <a:endParaRPr lang="es-MX" sz="2000" dirty="0">
              <a:solidFill>
                <a:schemeClr val="bg1"/>
              </a:solidFill>
              <a:latin typeface="Bahnschrift Condensed" panose="020B0502040204020203" pitchFamily="34" charset="0"/>
            </a:endParaRPr>
          </a:p>
        </p:txBody>
      </p:sp>
      <p:pic>
        <p:nvPicPr>
          <p:cNvPr id="26" name="Imagen 25"/>
          <p:cNvPicPr/>
          <p:nvPr/>
        </p:nvPicPr>
        <p:blipFill>
          <a:blip r:embed="rId5" cstate="print">
            <a:extLst>
              <a:ext uri="{28A0092B-C50C-407E-A947-70E740481C1C}">
                <a14:useLocalDpi xmlns:a14="http://schemas.microsoft.com/office/drawing/2010/main" val="0"/>
              </a:ext>
            </a:extLst>
          </a:blip>
          <a:stretch>
            <a:fillRect/>
          </a:stretch>
        </p:blipFill>
        <p:spPr>
          <a:xfrm>
            <a:off x="5474214" y="1410763"/>
            <a:ext cx="2127379" cy="1242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rotWithShape="1">
          <a:blip r:embed="rId6">
            <a:extLst>
              <a:ext uri="{28A0092B-C50C-407E-A947-70E740481C1C}">
                <a14:useLocalDpi xmlns:a14="http://schemas.microsoft.com/office/drawing/2010/main" val="0"/>
              </a:ext>
            </a:extLst>
          </a:blip>
          <a:srcRect t="14555"/>
          <a:stretch/>
        </p:blipFill>
        <p:spPr>
          <a:xfrm>
            <a:off x="6007927" y="2786297"/>
            <a:ext cx="1345466" cy="116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p:nvPr/>
        </p:nvPicPr>
        <p:blipFill>
          <a:blip r:embed="rId7">
            <a:extLst>
              <a:ext uri="{28A0092B-C50C-407E-A947-70E740481C1C}">
                <a14:useLocalDpi xmlns:a14="http://schemas.microsoft.com/office/drawing/2010/main" val="0"/>
              </a:ext>
            </a:extLst>
          </a:blip>
          <a:stretch>
            <a:fillRect/>
          </a:stretch>
        </p:blipFill>
        <p:spPr>
          <a:xfrm>
            <a:off x="7396669" y="2782014"/>
            <a:ext cx="1398464" cy="1167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p:cNvPicPr/>
          <p:nvPr/>
        </p:nvPicPr>
        <p:blipFill rotWithShape="1">
          <a:blip r:embed="rId8" cstate="print">
            <a:extLst>
              <a:ext uri="{28A0092B-C50C-407E-A947-70E740481C1C}">
                <a14:useLocalDpi xmlns:a14="http://schemas.microsoft.com/office/drawing/2010/main" val="0"/>
              </a:ext>
            </a:extLst>
          </a:blip>
          <a:srcRect l="9265" t="15983" r="12706"/>
          <a:stretch/>
        </p:blipFill>
        <p:spPr>
          <a:xfrm>
            <a:off x="4560273" y="2783351"/>
            <a:ext cx="1397286" cy="116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4075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764367" y="1702230"/>
            <a:ext cx="3982295" cy="232524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s-EC" sz="1800" dirty="0">
                <a:solidFill>
                  <a:schemeClr val="bg1"/>
                </a:solidFill>
              </a:rPr>
              <a:t>Gestión realizada con AGUAPEN en los diversos sectores de Anconcito se realizó una inspección de drenaje, tapas del alcantarillado en los barrios Las Lomas, 5 de junio, Las Peñas, Balcón Encantado y sector Girasoles.</a:t>
            </a:r>
            <a:endParaRPr lang="es-MX" sz="2000" dirty="0">
              <a:solidFill>
                <a:schemeClr val="bg1"/>
              </a:solidFill>
              <a:latin typeface="Bahnschrift Condensed" panose="020B0502040204020203" pitchFamily="34" charset="0"/>
            </a:endParaRPr>
          </a:p>
        </p:txBody>
      </p:sp>
      <p:pic>
        <p:nvPicPr>
          <p:cNvPr id="22" name="Imagen 21"/>
          <p:cNvPicPr/>
          <p:nvPr/>
        </p:nvPicPr>
        <p:blipFill>
          <a:blip r:embed="rId5" cstate="print">
            <a:extLst>
              <a:ext uri="{28A0092B-C50C-407E-A947-70E740481C1C}">
                <a14:useLocalDpi xmlns:a14="http://schemas.microsoft.com/office/drawing/2010/main" val="0"/>
              </a:ext>
            </a:extLst>
          </a:blip>
          <a:stretch>
            <a:fillRect/>
          </a:stretch>
        </p:blipFill>
        <p:spPr>
          <a:xfrm>
            <a:off x="5414967" y="1344612"/>
            <a:ext cx="2274334" cy="1386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p:cNvPicPr/>
          <p:nvPr/>
        </p:nvPicPr>
        <p:blipFill>
          <a:blip r:embed="rId6" cstate="print">
            <a:extLst>
              <a:ext uri="{28A0092B-C50C-407E-A947-70E740481C1C}">
                <a14:useLocalDpi xmlns:a14="http://schemas.microsoft.com/office/drawing/2010/main" val="0"/>
              </a:ext>
            </a:extLst>
          </a:blip>
          <a:stretch>
            <a:fillRect/>
          </a:stretch>
        </p:blipFill>
        <p:spPr>
          <a:xfrm>
            <a:off x="4766062" y="2888178"/>
            <a:ext cx="1788850" cy="1484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p:cNvPicPr/>
          <p:nvPr/>
        </p:nvPicPr>
        <p:blipFill>
          <a:blip r:embed="rId7" cstate="print">
            <a:extLst>
              <a:ext uri="{28A0092B-C50C-407E-A947-70E740481C1C}">
                <a14:useLocalDpi xmlns:a14="http://schemas.microsoft.com/office/drawing/2010/main" val="0"/>
              </a:ext>
            </a:extLst>
          </a:blip>
          <a:stretch>
            <a:fillRect/>
          </a:stretch>
        </p:blipFill>
        <p:spPr>
          <a:xfrm>
            <a:off x="6668076" y="2888178"/>
            <a:ext cx="1623398" cy="1480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7442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84" name="Google Shape;384;p39"/>
          <p:cNvGrpSpPr/>
          <p:nvPr/>
        </p:nvGrpSpPr>
        <p:grpSpPr>
          <a:xfrm>
            <a:off x="1262519" y="982072"/>
            <a:ext cx="397758" cy="411476"/>
            <a:chOff x="1449812" y="4079348"/>
            <a:chExt cx="297122" cy="297934"/>
          </a:xfrm>
        </p:grpSpPr>
        <p:sp>
          <p:nvSpPr>
            <p:cNvPr id="385" name="Google Shape;385;p39"/>
            <p:cNvSpPr/>
            <p:nvPr/>
          </p:nvSpPr>
          <p:spPr>
            <a:xfrm>
              <a:off x="1536771" y="4237139"/>
              <a:ext cx="123204" cy="104710"/>
            </a:xfrm>
            <a:custGeom>
              <a:avLst/>
              <a:gdLst/>
              <a:ahLst/>
              <a:cxnLst/>
              <a:rect l="l" t="t" r="r" b="b"/>
              <a:pathLst>
                <a:path w="3644" h="3097" extrusionOk="0">
                  <a:moveTo>
                    <a:pt x="2596" y="2073"/>
                  </a:moveTo>
                  <a:lnTo>
                    <a:pt x="2596" y="2596"/>
                  </a:lnTo>
                  <a:lnTo>
                    <a:pt x="1048" y="2596"/>
                  </a:lnTo>
                  <a:lnTo>
                    <a:pt x="1048" y="2073"/>
                  </a:lnTo>
                  <a:close/>
                  <a:moveTo>
                    <a:pt x="0" y="1"/>
                  </a:moveTo>
                  <a:lnTo>
                    <a:pt x="0" y="1025"/>
                  </a:lnTo>
                  <a:lnTo>
                    <a:pt x="1048" y="1025"/>
                  </a:lnTo>
                  <a:lnTo>
                    <a:pt x="1048" y="1549"/>
                  </a:lnTo>
                  <a:lnTo>
                    <a:pt x="524" y="1549"/>
                  </a:lnTo>
                  <a:lnTo>
                    <a:pt x="524" y="3097"/>
                  </a:lnTo>
                  <a:lnTo>
                    <a:pt x="3120" y="3097"/>
                  </a:lnTo>
                  <a:lnTo>
                    <a:pt x="3120" y="1549"/>
                  </a:lnTo>
                  <a:lnTo>
                    <a:pt x="2596" y="1549"/>
                  </a:lnTo>
                  <a:lnTo>
                    <a:pt x="2596" y="1025"/>
                  </a:lnTo>
                  <a:lnTo>
                    <a:pt x="3644" y="1025"/>
                  </a:lnTo>
                  <a:lnTo>
                    <a:pt x="3644" y="1"/>
                  </a:lnTo>
                  <a:lnTo>
                    <a:pt x="3120" y="1"/>
                  </a:lnTo>
                  <a:lnTo>
                    <a:pt x="3120" y="501"/>
                  </a:lnTo>
                  <a:lnTo>
                    <a:pt x="2072" y="501"/>
                  </a:lnTo>
                  <a:lnTo>
                    <a:pt x="2072" y="1549"/>
                  </a:lnTo>
                  <a:lnTo>
                    <a:pt x="1572" y="1549"/>
                  </a:lnTo>
                  <a:lnTo>
                    <a:pt x="1572" y="501"/>
                  </a:lnTo>
                  <a:lnTo>
                    <a:pt x="524" y="501"/>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1466717" y="4359531"/>
              <a:ext cx="17750" cy="17750"/>
            </a:xfrm>
            <a:custGeom>
              <a:avLst/>
              <a:gdLst/>
              <a:ahLst/>
              <a:cxnLst/>
              <a:rect l="l" t="t" r="r" b="b"/>
              <a:pathLst>
                <a:path w="525" h="525" extrusionOk="0">
                  <a:moveTo>
                    <a:pt x="0" y="1"/>
                  </a:moveTo>
                  <a:lnTo>
                    <a:pt x="0" y="524"/>
                  </a:lnTo>
                  <a:lnTo>
                    <a:pt x="524" y="524"/>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1449812" y="4079348"/>
              <a:ext cx="297122" cy="297934"/>
            </a:xfrm>
            <a:custGeom>
              <a:avLst/>
              <a:gdLst/>
              <a:ahLst/>
              <a:cxnLst/>
              <a:rect l="l" t="t" r="r" b="b"/>
              <a:pathLst>
                <a:path w="8788" h="8812" extrusionOk="0">
                  <a:moveTo>
                    <a:pt x="4644" y="524"/>
                  </a:moveTo>
                  <a:lnTo>
                    <a:pt x="4644" y="4144"/>
                  </a:lnTo>
                  <a:lnTo>
                    <a:pt x="5168" y="4144"/>
                  </a:lnTo>
                  <a:lnTo>
                    <a:pt x="5168" y="1286"/>
                  </a:lnTo>
                  <a:lnTo>
                    <a:pt x="5692" y="1286"/>
                  </a:lnTo>
                  <a:lnTo>
                    <a:pt x="5692" y="4144"/>
                  </a:lnTo>
                  <a:lnTo>
                    <a:pt x="6216" y="4144"/>
                  </a:lnTo>
                  <a:lnTo>
                    <a:pt x="6216" y="3620"/>
                  </a:lnTo>
                  <a:lnTo>
                    <a:pt x="6716" y="3620"/>
                  </a:lnTo>
                  <a:lnTo>
                    <a:pt x="6716" y="6930"/>
                  </a:lnTo>
                  <a:lnTo>
                    <a:pt x="6049" y="8288"/>
                  </a:lnTo>
                  <a:lnTo>
                    <a:pt x="2739" y="8288"/>
                  </a:lnTo>
                  <a:lnTo>
                    <a:pt x="2072" y="6930"/>
                  </a:lnTo>
                  <a:lnTo>
                    <a:pt x="2072" y="2334"/>
                  </a:lnTo>
                  <a:lnTo>
                    <a:pt x="2572" y="2334"/>
                  </a:lnTo>
                  <a:lnTo>
                    <a:pt x="2572" y="4144"/>
                  </a:lnTo>
                  <a:lnTo>
                    <a:pt x="3096" y="4144"/>
                  </a:lnTo>
                  <a:lnTo>
                    <a:pt x="3096" y="1286"/>
                  </a:lnTo>
                  <a:lnTo>
                    <a:pt x="3620" y="1286"/>
                  </a:lnTo>
                  <a:lnTo>
                    <a:pt x="3620" y="4144"/>
                  </a:lnTo>
                  <a:lnTo>
                    <a:pt x="4144" y="4144"/>
                  </a:lnTo>
                  <a:lnTo>
                    <a:pt x="4144" y="524"/>
                  </a:lnTo>
                  <a:close/>
                  <a:moveTo>
                    <a:pt x="0" y="0"/>
                  </a:moveTo>
                  <a:lnTo>
                    <a:pt x="0" y="524"/>
                  </a:lnTo>
                  <a:lnTo>
                    <a:pt x="500" y="524"/>
                  </a:lnTo>
                  <a:lnTo>
                    <a:pt x="500" y="4406"/>
                  </a:lnTo>
                  <a:lnTo>
                    <a:pt x="1548" y="4406"/>
                  </a:lnTo>
                  <a:lnTo>
                    <a:pt x="1548" y="4930"/>
                  </a:lnTo>
                  <a:lnTo>
                    <a:pt x="500" y="4930"/>
                  </a:lnTo>
                  <a:lnTo>
                    <a:pt x="500" y="7764"/>
                  </a:lnTo>
                  <a:lnTo>
                    <a:pt x="1024" y="7764"/>
                  </a:lnTo>
                  <a:lnTo>
                    <a:pt x="1024" y="5430"/>
                  </a:lnTo>
                  <a:lnTo>
                    <a:pt x="1548" y="5430"/>
                  </a:lnTo>
                  <a:lnTo>
                    <a:pt x="1548" y="7049"/>
                  </a:lnTo>
                  <a:lnTo>
                    <a:pt x="2429" y="8811"/>
                  </a:lnTo>
                  <a:lnTo>
                    <a:pt x="6359" y="8811"/>
                  </a:lnTo>
                  <a:lnTo>
                    <a:pt x="7240" y="7049"/>
                  </a:lnTo>
                  <a:lnTo>
                    <a:pt x="7240" y="6216"/>
                  </a:lnTo>
                  <a:lnTo>
                    <a:pt x="7764" y="6216"/>
                  </a:lnTo>
                  <a:lnTo>
                    <a:pt x="7764" y="7764"/>
                  </a:lnTo>
                  <a:lnTo>
                    <a:pt x="8288" y="7764"/>
                  </a:lnTo>
                  <a:lnTo>
                    <a:pt x="8288" y="5692"/>
                  </a:lnTo>
                  <a:lnTo>
                    <a:pt x="7240" y="5692"/>
                  </a:lnTo>
                  <a:lnTo>
                    <a:pt x="7240" y="5192"/>
                  </a:lnTo>
                  <a:lnTo>
                    <a:pt x="8288" y="5192"/>
                  </a:lnTo>
                  <a:lnTo>
                    <a:pt x="8288" y="2072"/>
                  </a:lnTo>
                  <a:lnTo>
                    <a:pt x="8788" y="2072"/>
                  </a:lnTo>
                  <a:lnTo>
                    <a:pt x="8788" y="1548"/>
                  </a:lnTo>
                  <a:lnTo>
                    <a:pt x="6716" y="1548"/>
                  </a:lnTo>
                  <a:lnTo>
                    <a:pt x="6716" y="2072"/>
                  </a:lnTo>
                  <a:lnTo>
                    <a:pt x="7764" y="2072"/>
                  </a:lnTo>
                  <a:lnTo>
                    <a:pt x="7764" y="4668"/>
                  </a:lnTo>
                  <a:lnTo>
                    <a:pt x="7240" y="4668"/>
                  </a:lnTo>
                  <a:lnTo>
                    <a:pt x="7240" y="3096"/>
                  </a:lnTo>
                  <a:lnTo>
                    <a:pt x="6216" y="3096"/>
                  </a:lnTo>
                  <a:lnTo>
                    <a:pt x="6216" y="786"/>
                  </a:lnTo>
                  <a:lnTo>
                    <a:pt x="5168" y="786"/>
                  </a:lnTo>
                  <a:lnTo>
                    <a:pt x="5168" y="0"/>
                  </a:lnTo>
                  <a:lnTo>
                    <a:pt x="3620" y="0"/>
                  </a:lnTo>
                  <a:lnTo>
                    <a:pt x="3620" y="786"/>
                  </a:lnTo>
                  <a:lnTo>
                    <a:pt x="2572" y="786"/>
                  </a:lnTo>
                  <a:lnTo>
                    <a:pt x="2572" y="1810"/>
                  </a:lnTo>
                  <a:lnTo>
                    <a:pt x="1548" y="1810"/>
                  </a:lnTo>
                  <a:lnTo>
                    <a:pt x="1548" y="3882"/>
                  </a:lnTo>
                  <a:lnTo>
                    <a:pt x="1024" y="3882"/>
                  </a:lnTo>
                  <a:lnTo>
                    <a:pt x="1024" y="524"/>
                  </a:lnTo>
                  <a:lnTo>
                    <a:pt x="2072" y="524"/>
                  </a:lnTo>
                  <a:lnTo>
                    <a:pt x="2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1676846" y="4097064"/>
              <a:ext cx="17750" cy="16939"/>
            </a:xfrm>
            <a:custGeom>
              <a:avLst/>
              <a:gdLst/>
              <a:ahLst/>
              <a:cxnLst/>
              <a:rect l="l" t="t" r="r" b="b"/>
              <a:pathLst>
                <a:path w="525" h="501" extrusionOk="0">
                  <a:moveTo>
                    <a:pt x="1" y="0"/>
                  </a:moveTo>
                  <a:lnTo>
                    <a:pt x="1" y="500"/>
                  </a:lnTo>
                  <a:lnTo>
                    <a:pt x="525" y="500"/>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1712279" y="4097064"/>
              <a:ext cx="34655" cy="16939"/>
            </a:xfrm>
            <a:custGeom>
              <a:avLst/>
              <a:gdLst/>
              <a:ahLst/>
              <a:cxnLst/>
              <a:rect l="l" t="t" r="r" b="b"/>
              <a:pathLst>
                <a:path w="1025" h="501" extrusionOk="0">
                  <a:moveTo>
                    <a:pt x="1" y="0"/>
                  </a:moveTo>
                  <a:lnTo>
                    <a:pt x="1" y="500"/>
                  </a:lnTo>
                  <a:lnTo>
                    <a:pt x="1025" y="500"/>
                  </a:lnTo>
                  <a:lnTo>
                    <a:pt x="1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1712279" y="4359531"/>
              <a:ext cx="17750" cy="17750"/>
            </a:xfrm>
            <a:custGeom>
              <a:avLst/>
              <a:gdLst/>
              <a:ahLst/>
              <a:cxnLst/>
              <a:rect l="l" t="t" r="r" b="b"/>
              <a:pathLst>
                <a:path w="525" h="525" extrusionOk="0">
                  <a:moveTo>
                    <a:pt x="1" y="1"/>
                  </a:moveTo>
                  <a:lnTo>
                    <a:pt x="1" y="524"/>
                  </a:lnTo>
                  <a:lnTo>
                    <a:pt x="525" y="524"/>
                  </a:lnTo>
                  <a:lnTo>
                    <a:pt x="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upo 30">
            <a:extLst>
              <a:ext uri="{FF2B5EF4-FFF2-40B4-BE49-F238E27FC236}">
                <a16:creationId xmlns:a16="http://schemas.microsoft.com/office/drawing/2014/main" id="{8648AEEB-D781-4A1C-A3A5-6A1D53623BFB}"/>
              </a:ext>
            </a:extLst>
          </p:cNvPr>
          <p:cNvGrpSpPr/>
          <p:nvPr/>
        </p:nvGrpSpPr>
        <p:grpSpPr>
          <a:xfrm>
            <a:off x="798174" y="0"/>
            <a:ext cx="2322849" cy="610700"/>
            <a:chOff x="3346208" y="11214"/>
            <a:chExt cx="2322849" cy="610700"/>
          </a:xfrm>
        </p:grpSpPr>
        <p:sp>
          <p:nvSpPr>
            <p:cNvPr id="32" name="Google Shape;1354;p37">
              <a:extLst>
                <a:ext uri="{FF2B5EF4-FFF2-40B4-BE49-F238E27FC236}">
                  <a16:creationId xmlns:a16="http://schemas.microsoft.com/office/drawing/2014/main" id="{8028D085-F7F6-4957-9DBB-E841A5F858BF}"/>
                </a:ext>
              </a:extLst>
            </p:cNvPr>
            <p:cNvSpPr txBox="1">
              <a:spLocks/>
            </p:cNvSpPr>
            <p:nvPr/>
          </p:nvSpPr>
          <p:spPr>
            <a:xfrm>
              <a:off x="4075628" y="22695"/>
              <a:ext cx="1593429" cy="5992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Audiowide"/>
                <a:buNone/>
                <a:defRPr sz="2900" b="1" i="0" u="none" strike="noStrike" cap="none">
                  <a:solidFill>
                    <a:schemeClr val="accent5"/>
                  </a:solidFill>
                  <a:latin typeface="Audiowide"/>
                  <a:ea typeface="Audiowide"/>
                  <a:cs typeface="Audiowide"/>
                  <a:sym typeface="Audiowide"/>
                </a:defRPr>
              </a:lvl1pPr>
              <a:lvl2pPr marR="0" lvl="1"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2pPr>
              <a:lvl3pPr marR="0" lvl="2"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3pPr>
              <a:lvl4pPr marR="0" lvl="3"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4pPr>
              <a:lvl5pPr marR="0" lvl="4"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5pPr>
              <a:lvl6pPr marR="0" lvl="5"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6pPr>
              <a:lvl7pPr marR="0" lvl="6"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7pPr>
              <a:lvl8pPr marR="0" lvl="7"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8pPr>
              <a:lvl9pPr marR="0" lvl="8" algn="ctr" rtl="0">
                <a:lnSpc>
                  <a:spcPct val="100000"/>
                </a:lnSpc>
                <a:spcBef>
                  <a:spcPts val="0"/>
                </a:spcBef>
                <a:spcAft>
                  <a:spcPts val="0"/>
                </a:spcAft>
                <a:buClr>
                  <a:schemeClr val="accent5"/>
                </a:buClr>
                <a:buSzPts val="3000"/>
                <a:buFont typeface="Audiowide"/>
                <a:buNone/>
                <a:defRPr sz="3000" b="1" i="0" u="none" strike="noStrike" cap="none">
                  <a:solidFill>
                    <a:schemeClr val="accent5"/>
                  </a:solidFill>
                  <a:latin typeface="Audiowide"/>
                  <a:ea typeface="Audiowide"/>
                  <a:cs typeface="Audiowide"/>
                  <a:sym typeface="Audiowide"/>
                </a:defRPr>
              </a:lvl9pPr>
            </a:lstStyle>
            <a:p>
              <a:pPr algn="l"/>
              <a:r>
                <a:rPr lang="es-EC" sz="1200" dirty="0">
                  <a:solidFill>
                    <a:schemeClr val="bg1"/>
                  </a:solidFill>
                  <a:latin typeface="Bahnschrift Condensed" panose="020B0502040204020203" pitchFamily="34" charset="0"/>
                </a:rPr>
                <a:t>RENDICIÓN DE CUENTAS 2024</a:t>
              </a:r>
              <a:endParaRPr lang="es-EC" sz="1200" dirty="0">
                <a:solidFill>
                  <a:schemeClr val="bg1"/>
                </a:solidFill>
                <a:latin typeface="Bahnschrift Condensed" panose="020B0502040204020203" pitchFamily="34" charset="0"/>
                <a:ea typeface="Barlow"/>
                <a:cs typeface="Barlow"/>
                <a:sym typeface="Barlow"/>
              </a:endParaRPr>
            </a:p>
          </p:txBody>
        </p:sp>
        <p:pic>
          <p:nvPicPr>
            <p:cNvPr id="33" name="Imagen 32">
              <a:extLst>
                <a:ext uri="{FF2B5EF4-FFF2-40B4-BE49-F238E27FC236}">
                  <a16:creationId xmlns:a16="http://schemas.microsoft.com/office/drawing/2014/main" id="{6FCBF5C1-2695-4E0A-9DF1-F4E8A6296898}"/>
                </a:ext>
              </a:extLst>
            </p:cNvPr>
            <p:cNvPicPr>
              <a:picLocks noChangeAspect="1"/>
            </p:cNvPicPr>
            <p:nvPr/>
          </p:nvPicPr>
          <p:blipFill>
            <a:blip r:embed="rId3">
              <a:duotone>
                <a:schemeClr val="accent5">
                  <a:shade val="45000"/>
                  <a:satMod val="135000"/>
                </a:schemeClr>
                <a:prstClr val="white"/>
              </a:duotone>
            </a:blip>
            <a:stretch>
              <a:fillRect/>
            </a:stretch>
          </p:blipFill>
          <p:spPr>
            <a:xfrm>
              <a:off x="3346208" y="11214"/>
              <a:ext cx="922675" cy="553605"/>
            </a:xfrm>
            <a:prstGeom prst="rect">
              <a:avLst/>
            </a:prstGeom>
          </p:spPr>
        </p:pic>
      </p:grpSp>
      <p:sp>
        <p:nvSpPr>
          <p:cNvPr id="34" name="Rectángulo 33">
            <a:extLst>
              <a:ext uri="{FF2B5EF4-FFF2-40B4-BE49-F238E27FC236}">
                <a16:creationId xmlns:a16="http://schemas.microsoft.com/office/drawing/2014/main" id="{DCEB004B-2A0A-49A5-8592-AFDB9CBFBF38}"/>
              </a:ext>
            </a:extLst>
          </p:cNvPr>
          <p:cNvSpPr/>
          <p:nvPr/>
        </p:nvSpPr>
        <p:spPr>
          <a:xfrm>
            <a:off x="909175" y="4664783"/>
            <a:ext cx="1653017" cy="307777"/>
          </a:xfrm>
          <a:prstGeom prst="rect">
            <a:avLst/>
          </a:prstGeom>
        </p:spPr>
        <p:txBody>
          <a:bodyPr wrap="none">
            <a:spAutoFit/>
          </a:bodyPr>
          <a:lstStyle/>
          <a:p>
            <a:pPr marL="0" indent="0"/>
            <a:r>
              <a:rPr lang="es-MX" b="1" i="1" dirty="0">
                <a:solidFill>
                  <a:schemeClr val="accent6"/>
                </a:solidFill>
                <a:latin typeface="Bahnschrift Condensed" panose="020B0502040204020203" pitchFamily="34" charset="0"/>
              </a:rPr>
              <a:t>Todos Somos Anconcito…</a:t>
            </a:r>
          </a:p>
        </p:txBody>
      </p:sp>
      <p:pic>
        <p:nvPicPr>
          <p:cNvPr id="35" name="Imagen 34">
            <a:extLst>
              <a:ext uri="{FF2B5EF4-FFF2-40B4-BE49-F238E27FC236}">
                <a16:creationId xmlns:a16="http://schemas.microsoft.com/office/drawing/2014/main" id="{F6386ACA-4610-41CD-91C6-253C7DCD74C0}"/>
              </a:ext>
            </a:extLst>
          </p:cNvPr>
          <p:cNvPicPr>
            <a:picLocks noChangeAspect="1"/>
          </p:cNvPicPr>
          <p:nvPr/>
        </p:nvPicPr>
        <p:blipFill rotWithShape="1">
          <a:blip r:embed="rId4">
            <a:duotone>
              <a:schemeClr val="accent6">
                <a:shade val="45000"/>
                <a:satMod val="135000"/>
              </a:schemeClr>
              <a:prstClr val="white"/>
            </a:duotone>
          </a:blip>
          <a:srcRect t="23502" b="25556"/>
          <a:stretch/>
        </p:blipFill>
        <p:spPr>
          <a:xfrm>
            <a:off x="6668076" y="4368775"/>
            <a:ext cx="2010576" cy="723784"/>
          </a:xfrm>
          <a:prstGeom prst="rect">
            <a:avLst/>
          </a:prstGeom>
        </p:spPr>
      </p:pic>
      <p:sp>
        <p:nvSpPr>
          <p:cNvPr id="36" name="Google Shape;94;p21">
            <a:extLst>
              <a:ext uri="{FF2B5EF4-FFF2-40B4-BE49-F238E27FC236}">
                <a16:creationId xmlns:a16="http://schemas.microsoft.com/office/drawing/2014/main" id="{D3FB4F9D-647C-42C4-8291-AF1B400A7906}"/>
              </a:ext>
            </a:extLst>
          </p:cNvPr>
          <p:cNvSpPr txBox="1">
            <a:spLocks/>
          </p:cNvSpPr>
          <p:nvPr/>
        </p:nvSpPr>
        <p:spPr>
          <a:xfrm>
            <a:off x="1660277" y="891318"/>
            <a:ext cx="2824485" cy="519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0" indent="0"/>
            <a:r>
              <a:rPr lang="es-MX" b="1" dirty="0">
                <a:latin typeface="Century Gothic" panose="020B0502020202020204" pitchFamily="34" charset="0"/>
              </a:rPr>
              <a:t>Comisión Planificación Civil, Seguridad y Salud</a:t>
            </a:r>
          </a:p>
        </p:txBody>
      </p:sp>
      <p:sp>
        <p:nvSpPr>
          <p:cNvPr id="46" name="Google Shape;1397;p40">
            <a:extLst>
              <a:ext uri="{FF2B5EF4-FFF2-40B4-BE49-F238E27FC236}">
                <a16:creationId xmlns:a16="http://schemas.microsoft.com/office/drawing/2014/main" id="{46996338-4568-42DC-81C8-8BD850FBE972}"/>
              </a:ext>
            </a:extLst>
          </p:cNvPr>
          <p:cNvSpPr txBox="1">
            <a:spLocks noGrp="1"/>
          </p:cNvSpPr>
          <p:nvPr>
            <p:ph type="subTitle" idx="1"/>
          </p:nvPr>
        </p:nvSpPr>
        <p:spPr>
          <a:xfrm>
            <a:off x="671901" y="1702230"/>
            <a:ext cx="3982295" cy="232524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s-EC" sz="1800" dirty="0">
                <a:solidFill>
                  <a:schemeClr val="bg1"/>
                </a:solidFill>
              </a:rPr>
              <a:t>Recorrimos diversos lugares de nuestra localidad con la </a:t>
            </a:r>
            <a:r>
              <a:rPr lang="es-EC" sz="1800" dirty="0" err="1">
                <a:solidFill>
                  <a:schemeClr val="bg1"/>
                </a:solidFill>
              </a:rPr>
              <a:t>ing</a:t>
            </a:r>
            <a:r>
              <a:rPr lang="es-EC" sz="1800" dirty="0">
                <a:solidFill>
                  <a:schemeClr val="bg1"/>
                </a:solidFill>
              </a:rPr>
              <a:t> Anita </a:t>
            </a:r>
            <a:r>
              <a:rPr lang="es-EC" sz="1800" dirty="0" err="1">
                <a:solidFill>
                  <a:schemeClr val="bg1"/>
                </a:solidFill>
              </a:rPr>
              <a:t>Layana</a:t>
            </a:r>
            <a:r>
              <a:rPr lang="es-EC" sz="1800" dirty="0">
                <a:solidFill>
                  <a:schemeClr val="bg1"/>
                </a:solidFill>
              </a:rPr>
              <a:t> directora del medio ambiente del municipio de salinas, presidente del </a:t>
            </a:r>
            <a:r>
              <a:rPr lang="es-EC" sz="1800" dirty="0" err="1">
                <a:solidFill>
                  <a:schemeClr val="bg1"/>
                </a:solidFill>
              </a:rPr>
              <a:t>Gad</a:t>
            </a:r>
            <a:r>
              <a:rPr lang="es-EC" sz="1800" dirty="0">
                <a:solidFill>
                  <a:schemeClr val="bg1"/>
                </a:solidFill>
              </a:rPr>
              <a:t> parroquial y aguapen con el fin de verificar los problemas de alcantarillado</a:t>
            </a:r>
            <a:endParaRPr lang="es-MX" sz="2000" dirty="0">
              <a:solidFill>
                <a:schemeClr val="bg1"/>
              </a:solidFill>
              <a:latin typeface="Bahnschrift Condensed" panose="020B0502040204020203" pitchFamily="34" charset="0"/>
            </a:endParaRPr>
          </a:p>
        </p:txBody>
      </p:sp>
      <p:pic>
        <p:nvPicPr>
          <p:cNvPr id="20" name="Imagen 19"/>
          <p:cNvPicPr/>
          <p:nvPr/>
        </p:nvPicPr>
        <p:blipFill>
          <a:blip r:embed="rId5" cstate="print">
            <a:extLst>
              <a:ext uri="{28A0092B-C50C-407E-A947-70E740481C1C}">
                <a14:useLocalDpi xmlns:a14="http://schemas.microsoft.com/office/drawing/2010/main" val="0"/>
              </a:ext>
            </a:extLst>
          </a:blip>
          <a:stretch>
            <a:fillRect/>
          </a:stretch>
        </p:blipFill>
        <p:spPr>
          <a:xfrm>
            <a:off x="4729221" y="1520373"/>
            <a:ext cx="1735493" cy="133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p:cNvPicPr/>
          <p:nvPr/>
        </p:nvPicPr>
        <p:blipFill>
          <a:blip r:embed="rId6" cstate="print">
            <a:extLst>
              <a:ext uri="{28A0092B-C50C-407E-A947-70E740481C1C}">
                <a14:useLocalDpi xmlns:a14="http://schemas.microsoft.com/office/drawing/2010/main" val="0"/>
              </a:ext>
            </a:extLst>
          </a:blip>
          <a:stretch>
            <a:fillRect/>
          </a:stretch>
        </p:blipFill>
        <p:spPr>
          <a:xfrm>
            <a:off x="6585884" y="1546572"/>
            <a:ext cx="173355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p:cNvPicPr/>
          <p:nvPr/>
        </p:nvPicPr>
        <p:blipFill>
          <a:blip r:embed="rId7" cstate="print">
            <a:extLst>
              <a:ext uri="{28A0092B-C50C-407E-A947-70E740481C1C}">
                <a14:useLocalDpi xmlns:a14="http://schemas.microsoft.com/office/drawing/2010/main" val="0"/>
              </a:ext>
            </a:extLst>
          </a:blip>
          <a:stretch>
            <a:fillRect/>
          </a:stretch>
        </p:blipFill>
        <p:spPr>
          <a:xfrm>
            <a:off x="4661360" y="2947406"/>
            <a:ext cx="1844451" cy="1316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p:cNvPicPr/>
          <p:nvPr/>
        </p:nvPicPr>
        <p:blipFill>
          <a:blip r:embed="rId8" cstate="print">
            <a:extLst>
              <a:ext uri="{28A0092B-C50C-407E-A947-70E740481C1C}">
                <a14:useLocalDpi xmlns:a14="http://schemas.microsoft.com/office/drawing/2010/main" val="0"/>
              </a:ext>
            </a:extLst>
          </a:blip>
          <a:stretch>
            <a:fillRect/>
          </a:stretch>
        </p:blipFill>
        <p:spPr>
          <a:xfrm>
            <a:off x="6616706" y="2936768"/>
            <a:ext cx="1702728" cy="1347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619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TM04033919[[fn=Circuito]]</Template>
  <TotalTime>3208</TotalTime>
  <Words>2607</Words>
  <Application>Microsoft Office PowerPoint</Application>
  <PresentationFormat>Presentación en pantalla (16:9)</PresentationFormat>
  <Paragraphs>176</Paragraphs>
  <Slides>33</Slides>
  <Notes>33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Arial</vt:lpstr>
      <vt:lpstr>Audiowide</vt:lpstr>
      <vt:lpstr>Bahnschrift Condensed</vt:lpstr>
      <vt:lpstr>Barlow</vt:lpstr>
      <vt:lpstr>Cairo</vt:lpstr>
      <vt:lpstr>Century Gothic</vt:lpstr>
      <vt:lpstr>Manrope</vt:lpstr>
      <vt:lpstr>Orbitron</vt:lpstr>
      <vt:lpstr>Tw Cen MT</vt:lpstr>
      <vt:lpstr>Wingdings</vt:lpstr>
      <vt:lpstr>Circuito</vt:lpstr>
      <vt:lpstr>RENDICIÓN DE  CUENTAS 2024</vt:lpstr>
      <vt:lpstr>Presentación de PowerPoint</vt:lpstr>
      <vt:lpstr>Objetivos como autoridad Electa¡</vt:lpstr>
      <vt:lpstr>PROPUESTAS  PRESENTADAS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TECHNOLOGICAL INNOVATION PROJECT PROPOSAL</dc:title>
  <dc:creator>ASUS Vivobook</dc:creator>
  <cp:lastModifiedBy>VICEPRESIDENTE GAD</cp:lastModifiedBy>
  <cp:revision>85</cp:revision>
  <dcterms:modified xsi:type="dcterms:W3CDTF">2025-06-30T15:08:03Z</dcterms:modified>
</cp:coreProperties>
</file>