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6" r:id="rId1"/>
  </p:sldMasterIdLst>
  <p:notesMasterIdLst>
    <p:notesMasterId r:id="rId33"/>
  </p:notesMasterIdLst>
  <p:sldIdLst>
    <p:sldId id="263" r:id="rId2"/>
    <p:sldId id="408" r:id="rId3"/>
    <p:sldId id="409" r:id="rId4"/>
    <p:sldId id="410" r:id="rId5"/>
    <p:sldId id="411" r:id="rId6"/>
    <p:sldId id="429" r:id="rId7"/>
    <p:sldId id="430" r:id="rId8"/>
    <p:sldId id="431" r:id="rId9"/>
    <p:sldId id="432" r:id="rId10"/>
    <p:sldId id="442" r:id="rId11"/>
    <p:sldId id="444" r:id="rId12"/>
    <p:sldId id="443" r:id="rId13"/>
    <p:sldId id="433" r:id="rId14"/>
    <p:sldId id="435" r:id="rId15"/>
    <p:sldId id="438" r:id="rId16"/>
    <p:sldId id="434" r:id="rId17"/>
    <p:sldId id="439" r:id="rId18"/>
    <p:sldId id="440" r:id="rId19"/>
    <p:sldId id="420" r:id="rId20"/>
    <p:sldId id="437" r:id="rId21"/>
    <p:sldId id="436" r:id="rId22"/>
    <p:sldId id="421" r:id="rId23"/>
    <p:sldId id="413" r:id="rId24"/>
    <p:sldId id="414" r:id="rId25"/>
    <p:sldId id="415" r:id="rId26"/>
    <p:sldId id="416" r:id="rId27"/>
    <p:sldId id="417" r:id="rId28"/>
    <p:sldId id="418" r:id="rId29"/>
    <p:sldId id="412" r:id="rId30"/>
    <p:sldId id="441" r:id="rId31"/>
    <p:sldId id="406" r:id="rId32"/>
  </p:sldIdLst>
  <p:sldSz cx="12192000" cy="6858000"/>
  <p:notesSz cx="6888163" cy="100203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0625"/>
    <a:srgbClr val="DB0D83"/>
    <a:srgbClr val="AE3AA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Estilo claro 1 - Acento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ABFCF23-3B69-468F-B69F-88F6DE6A72F2}" styleName="Estilo medio 1 - Énfasis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7DF18680-E054-41AD-8BC1-D1AEF772440D}" styleName="Estilo medio 2 - Énfasis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8" autoAdjust="0"/>
    <p:restoredTop sz="94660"/>
  </p:normalViewPr>
  <p:slideViewPr>
    <p:cSldViewPr snapToGrid="0">
      <p:cViewPr varScale="1">
        <p:scale>
          <a:sx n="87" d="100"/>
          <a:sy n="87" d="100"/>
        </p:scale>
        <p:origin x="480"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s-EC" dirty="0"/>
          </a:p>
        </p:txBody>
      </p:sp>
      <p:sp>
        <p:nvSpPr>
          <p:cNvPr id="3" name="Marcador de fecha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68D219E9-FF8A-4613-A6F9-A02E1E38E4C2}" type="datetimeFigureOut">
              <a:rPr lang="es-EC" smtClean="0"/>
              <a:pPr/>
              <a:t>8/7/2025</a:t>
            </a:fld>
            <a:endParaRPr lang="es-EC" dirty="0"/>
          </a:p>
        </p:txBody>
      </p:sp>
      <p:sp>
        <p:nvSpPr>
          <p:cNvPr id="4" name="Marcador de imagen de diapositiva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16" tIns="48308" rIns="96616" bIns="48308" rtlCol="0" anchor="ctr"/>
          <a:lstStyle/>
          <a:p>
            <a:endParaRPr lang="es-EC" dirty="0"/>
          </a:p>
        </p:txBody>
      </p:sp>
      <p:sp>
        <p:nvSpPr>
          <p:cNvPr id="5" name="Marcador de notas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EC"/>
          </a:p>
        </p:txBody>
      </p:sp>
      <p:sp>
        <p:nvSpPr>
          <p:cNvPr id="6" name="Marcador de pie de página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s-EC" dirty="0"/>
          </a:p>
        </p:txBody>
      </p:sp>
      <p:sp>
        <p:nvSpPr>
          <p:cNvPr id="7" name="Marcador de número de diapositiva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D4841E33-7A23-4142-BCFD-1A88DBB8B1AB}" type="slidenum">
              <a:rPr lang="es-EC" smtClean="0"/>
              <a:pPr/>
              <a:t>‹Nº›</a:t>
            </a:fld>
            <a:endParaRPr lang="es-EC" dirty="0"/>
          </a:p>
        </p:txBody>
      </p:sp>
    </p:spTree>
    <p:extLst>
      <p:ext uri="{BB962C8B-B14F-4D97-AF65-F5344CB8AC3E}">
        <p14:creationId xmlns:p14="http://schemas.microsoft.com/office/powerpoint/2010/main" val="3918541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a de título">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s-ES"/>
              <a:t>Haga clic para modificar el estilo de título del patrón</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a:t>Haga clic para modificar el estilo de subtítulo del patrón</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835075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3548562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55766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pPr/>
              <a:t>7/8/2025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pPr/>
              <a:t>‹Nº›</a:t>
            </a:fld>
            <a:endParaRPr lang="en-US" dirty="0"/>
          </a:p>
        </p:txBody>
      </p:sp>
    </p:spTree>
    <p:extLst>
      <p:ext uri="{BB962C8B-B14F-4D97-AF65-F5344CB8AC3E}">
        <p14:creationId xmlns:p14="http://schemas.microsoft.com/office/powerpoint/2010/main" val="2124882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2844341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s-ES"/>
              <a:t>Haga clic para modificar el estilo de título del patrón</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3767893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3192964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s-ES"/>
              <a:t>Haga clic para modificar el estilo de título del patrón</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42A54C80-263E-416B-A8E0-580EDEADCBDC}" type="datetimeFigureOut">
              <a:rPr lang="en-US" smtClean="0"/>
              <a:pPr/>
              <a:t>7/8/2025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pPr/>
              <a:t>‹Nº›</a:t>
            </a:fld>
            <a:endParaRPr lang="en-US" dirty="0"/>
          </a:p>
        </p:txBody>
      </p:sp>
    </p:spTree>
    <p:extLst>
      <p:ext uri="{BB962C8B-B14F-4D97-AF65-F5344CB8AC3E}">
        <p14:creationId xmlns:p14="http://schemas.microsoft.com/office/powerpoint/2010/main" val="3055315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s-ES"/>
              <a:t>Haga clic para modificar el estilo de título del patrón</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a:t>Haga clic en el icono para agregar una imagen</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los estilos de texto del patrón</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‹Nº›</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7/8/2025</a:t>
            </a:fld>
            <a:endParaRPr lang="en-US" dirty="0"/>
          </a:p>
        </p:txBody>
      </p:sp>
    </p:spTree>
    <p:extLst>
      <p:ext uri="{BB962C8B-B14F-4D97-AF65-F5344CB8AC3E}">
        <p14:creationId xmlns:p14="http://schemas.microsoft.com/office/powerpoint/2010/main" val="2654369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588702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s-ES"/>
              <a:t>Haga clic para modificar el estilo de título del patrón</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Haga clic para modificar los estilos de texto del patrón</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438269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3883418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itar la 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s-ES"/>
              <a:t>Haga clic para modificar el estilo de título del patrón</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Haga clic para modificar los estilos de texto del patrón</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582597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Verdadero o falso">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s-ES"/>
              <a:t>Haga clic para modificar el estilo de título del patrón</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Haga clic para modificar los estilos de texto del patrón</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31755083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pPr/>
              <a:t>‹Nº›</a:t>
            </a:fld>
            <a:endParaRPr lang="en-US" dirty="0"/>
          </a:p>
        </p:txBody>
      </p:sp>
    </p:spTree>
    <p:extLst>
      <p:ext uri="{BB962C8B-B14F-4D97-AF65-F5344CB8AC3E}">
        <p14:creationId xmlns:p14="http://schemas.microsoft.com/office/powerpoint/2010/main" val="2284129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4206689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7/8/2025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2545793635"/>
      </p:ext>
    </p:extLst>
  </p:cSld>
  <p:clrMap bg1="lt1" tx1="dk1" bg2="lt2" tx2="dk2" accent1="accent1" accent2="accent2" accent3="accent3" accent4="accent4" accent5="accent5" accent6="accent6" hlink="hlink" folHlink="folHlink"/>
  <p:sldLayoutIdLst>
    <p:sldLayoutId id="2147483867" r:id="rId1"/>
    <p:sldLayoutId id="2147483868" r:id="rId2"/>
    <p:sldLayoutId id="2147483869" r:id="rId3"/>
    <p:sldLayoutId id="2147483870" r:id="rId4"/>
    <p:sldLayoutId id="2147483871" r:id="rId5"/>
    <p:sldLayoutId id="2147483872" r:id="rId6"/>
    <p:sldLayoutId id="2147483873" r:id="rId7"/>
    <p:sldLayoutId id="2147483874" r:id="rId8"/>
    <p:sldLayoutId id="2147483875" r:id="rId9"/>
    <p:sldLayoutId id="2147483876" r:id="rId10"/>
    <p:sldLayoutId id="2147483877" r:id="rId11"/>
    <p:sldLayoutId id="2147483878" r:id="rId12"/>
    <p:sldLayoutId id="2147483879" r:id="rId13"/>
    <p:sldLayoutId id="2147483880" r:id="rId14"/>
    <p:sldLayoutId id="2147483881" r:id="rId15"/>
    <p:sldLayoutId id="214748388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2.png"/><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6.png"/><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0.png"/><Relationship Id="rId4" Type="http://schemas.openxmlformats.org/officeDocument/2006/relationships/image" Target="../media/image39.png"/></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4.png"/></Relationships>
</file>

<file path=ppt/slides/_rels/slide2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8.png"/></Relationships>
</file>

<file path=ppt/slides/_rels/slide2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50.png"/></Relationships>
</file>

<file path=ppt/slides/_rels/slide3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C0F10C68-EED3-37B3-4076-9E9DF51349CE}"/>
              </a:ext>
            </a:extLst>
          </p:cNvPr>
          <p:cNvSpPr txBox="1"/>
          <p:nvPr/>
        </p:nvSpPr>
        <p:spPr>
          <a:xfrm>
            <a:off x="3650512" y="536244"/>
            <a:ext cx="5358809" cy="2154436"/>
          </a:xfrm>
          <a:prstGeom prst="rect">
            <a:avLst/>
          </a:prstGeom>
          <a:noFill/>
        </p:spPr>
        <p:txBody>
          <a:bodyPr wrap="square" rtlCol="0">
            <a:spAutoFit/>
          </a:bodyPr>
          <a:lstStyle/>
          <a:p>
            <a:pPr algn="ctr"/>
            <a:r>
              <a:rPr lang="es-MX" sz="2800" b="1" i="1" dirty="0">
                <a:solidFill>
                  <a:schemeClr val="accent2">
                    <a:lumMod val="50000"/>
                  </a:schemeClr>
                </a:solidFill>
              </a:rPr>
              <a:t>GAD PARROQUIAL RURAL</a:t>
            </a:r>
          </a:p>
          <a:p>
            <a:pPr algn="ctr"/>
            <a:r>
              <a:rPr lang="es-MX" sz="6000" b="1" i="1" dirty="0">
                <a:solidFill>
                  <a:srgbClr val="002060"/>
                </a:solidFill>
                <a:latin typeface="Arial Rounded MT Bold" panose="020F0704030504030204" pitchFamily="34" charset="0"/>
              </a:rPr>
              <a:t>EL LAUREL</a:t>
            </a:r>
          </a:p>
          <a:p>
            <a:pPr algn="ctr"/>
            <a:r>
              <a:rPr lang="es-MX" sz="2800" b="1" i="1" dirty="0">
                <a:solidFill>
                  <a:schemeClr val="accent2">
                    <a:lumMod val="50000"/>
                  </a:schemeClr>
                </a:solidFill>
              </a:rPr>
              <a:t>Administración 2023 – 2027</a:t>
            </a:r>
          </a:p>
          <a:p>
            <a:pPr algn="ctr"/>
            <a:endParaRPr lang="es-419" dirty="0"/>
          </a:p>
        </p:txBody>
      </p:sp>
      <p:sp>
        <p:nvSpPr>
          <p:cNvPr id="4" name="CuadroTexto 3">
            <a:extLst>
              <a:ext uri="{FF2B5EF4-FFF2-40B4-BE49-F238E27FC236}">
                <a16:creationId xmlns:a16="http://schemas.microsoft.com/office/drawing/2014/main" id="{AC650FCD-C9C8-ED1C-4E94-4F1C6EF24AB7}"/>
              </a:ext>
            </a:extLst>
          </p:cNvPr>
          <p:cNvSpPr txBox="1"/>
          <p:nvPr/>
        </p:nvSpPr>
        <p:spPr>
          <a:xfrm>
            <a:off x="2697125" y="2965969"/>
            <a:ext cx="3398875" cy="1323439"/>
          </a:xfrm>
          <a:prstGeom prst="rect">
            <a:avLst/>
          </a:prstGeom>
          <a:noFill/>
        </p:spPr>
        <p:txBody>
          <a:bodyPr wrap="square" rtlCol="0">
            <a:spAutoFit/>
          </a:bodyPr>
          <a:lstStyle/>
          <a:p>
            <a:r>
              <a:rPr lang="es-MX" sz="4000" b="1" dirty="0">
                <a:solidFill>
                  <a:srgbClr val="002060"/>
                </a:solidFill>
                <a:latin typeface="Arial Rounded MT Bold" panose="020F0704030504030204" pitchFamily="34" charset="0"/>
              </a:rPr>
              <a:t>Rendición</a:t>
            </a:r>
          </a:p>
          <a:p>
            <a:r>
              <a:rPr lang="es-MX" sz="4000" b="1" dirty="0">
                <a:solidFill>
                  <a:srgbClr val="002060"/>
                </a:solidFill>
                <a:latin typeface="Arial Rounded MT Bold" panose="020F0704030504030204" pitchFamily="34" charset="0"/>
              </a:rPr>
              <a:t>De Cuentas</a:t>
            </a:r>
            <a:endParaRPr lang="es-419" sz="4000" b="1" dirty="0">
              <a:solidFill>
                <a:srgbClr val="002060"/>
              </a:solidFill>
              <a:latin typeface="Arial Rounded MT Bold" panose="020F0704030504030204" pitchFamily="34" charset="0"/>
            </a:endParaRPr>
          </a:p>
        </p:txBody>
      </p:sp>
      <p:sp>
        <p:nvSpPr>
          <p:cNvPr id="5" name="CuadroTexto 4">
            <a:extLst>
              <a:ext uri="{FF2B5EF4-FFF2-40B4-BE49-F238E27FC236}">
                <a16:creationId xmlns:a16="http://schemas.microsoft.com/office/drawing/2014/main" id="{81F1B5DB-4764-4552-7B22-6D63143EBE2E}"/>
              </a:ext>
            </a:extLst>
          </p:cNvPr>
          <p:cNvSpPr txBox="1"/>
          <p:nvPr/>
        </p:nvSpPr>
        <p:spPr>
          <a:xfrm>
            <a:off x="5780567" y="2874241"/>
            <a:ext cx="3398875" cy="1446550"/>
          </a:xfrm>
          <a:prstGeom prst="rect">
            <a:avLst/>
          </a:prstGeom>
          <a:noFill/>
        </p:spPr>
        <p:txBody>
          <a:bodyPr wrap="square" rtlCol="0">
            <a:spAutoFit/>
          </a:bodyPr>
          <a:lstStyle/>
          <a:p>
            <a:r>
              <a:rPr lang="es-MX" sz="8800" b="1" dirty="0">
                <a:solidFill>
                  <a:srgbClr val="002060"/>
                </a:solidFill>
                <a:latin typeface="Arial Rounded MT Bold" panose="020F0704030504030204" pitchFamily="34" charset="0"/>
              </a:rPr>
              <a:t>2024</a:t>
            </a:r>
            <a:endParaRPr lang="es-419" sz="8800" b="1" dirty="0">
              <a:solidFill>
                <a:srgbClr val="002060"/>
              </a:solidFill>
              <a:latin typeface="Arial Rounded MT Bold" panose="020F0704030504030204" pitchFamily="34" charset="0"/>
            </a:endParaRPr>
          </a:p>
        </p:txBody>
      </p:sp>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1503567" y="662507"/>
            <a:ext cx="2038599" cy="1667945"/>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697125" y="4607383"/>
            <a:ext cx="6019172" cy="461665"/>
          </a:xfrm>
          <a:prstGeom prst="rect">
            <a:avLst/>
          </a:prstGeom>
          <a:noFill/>
        </p:spPr>
        <p:txBody>
          <a:bodyPr wrap="square" rtlCol="0">
            <a:spAutoFit/>
          </a:bodyPr>
          <a:lstStyle/>
          <a:p>
            <a:r>
              <a:rPr lang="es-MX" sz="2400" b="1" dirty="0">
                <a:solidFill>
                  <a:srgbClr val="002060"/>
                </a:solidFill>
                <a:latin typeface="Arial Rounded MT Bold" panose="020F0704030504030204" pitchFamily="34" charset="0"/>
              </a:rPr>
              <a:t>01 de Enero al 31 de Diciembre de 2024</a:t>
            </a:r>
            <a:endParaRPr lang="es-419" sz="2400" b="1" dirty="0">
              <a:solidFill>
                <a:srgbClr val="002060"/>
              </a:solidFill>
              <a:latin typeface="Arial Rounded MT Bold" panose="020F0704030504030204" pitchFamily="34" charset="0"/>
            </a:endParaRPr>
          </a:p>
        </p:txBody>
      </p:sp>
      <p:sp>
        <p:nvSpPr>
          <p:cNvPr id="23" name="CuadroTexto 22">
            <a:extLst>
              <a:ext uri="{FF2B5EF4-FFF2-40B4-BE49-F238E27FC236}">
                <a16:creationId xmlns:a16="http://schemas.microsoft.com/office/drawing/2014/main" id="{E8A47E38-2BCE-6EFB-7F93-F1E02D0F4AE4}"/>
              </a:ext>
            </a:extLst>
          </p:cNvPr>
          <p:cNvSpPr txBox="1"/>
          <p:nvPr/>
        </p:nvSpPr>
        <p:spPr>
          <a:xfrm>
            <a:off x="2349566" y="5179274"/>
            <a:ext cx="6701284" cy="461665"/>
          </a:xfrm>
          <a:prstGeom prst="rect">
            <a:avLst/>
          </a:prstGeom>
          <a:noFill/>
        </p:spPr>
        <p:txBody>
          <a:bodyPr wrap="square" rtlCol="0">
            <a:spAutoFit/>
          </a:bodyPr>
          <a:lstStyle/>
          <a:p>
            <a:pPr algn="ctr"/>
            <a:r>
              <a:rPr lang="es-MX" sz="2400" b="1" dirty="0">
                <a:solidFill>
                  <a:srgbClr val="002060"/>
                </a:solidFill>
                <a:latin typeface="Arial Rounded MT Bold" panose="020F0704030504030204" pitchFamily="34" charset="0"/>
              </a:rPr>
              <a:t>Vocal Principal Sr. Iván Rivas Valero</a:t>
            </a:r>
            <a:endParaRPr lang="es-419" sz="2400" b="1" dirty="0">
              <a:solidFill>
                <a:srgbClr val="002060"/>
              </a:solidFill>
              <a:latin typeface="Arial Rounded MT Bold" panose="020F0704030504030204" pitchFamily="34" charset="0"/>
            </a:endParaRPr>
          </a:p>
        </p:txBody>
      </p:sp>
      <p:sp>
        <p:nvSpPr>
          <p:cNvPr id="3" name="CuadroTexto 2">
            <a:extLst>
              <a:ext uri="{FF2B5EF4-FFF2-40B4-BE49-F238E27FC236}">
                <a16:creationId xmlns:a16="http://schemas.microsoft.com/office/drawing/2014/main" id="{FA10ECD0-6186-C79A-664E-D09861D0F724}"/>
              </a:ext>
            </a:extLst>
          </p:cNvPr>
          <p:cNvSpPr txBox="1"/>
          <p:nvPr/>
        </p:nvSpPr>
        <p:spPr>
          <a:xfrm>
            <a:off x="5648178" y="2975317"/>
            <a:ext cx="914400" cy="914400"/>
          </a:xfrm>
          <a:prstGeom prst="rect">
            <a:avLst/>
          </a:prstGeom>
          <a:noFill/>
        </p:spPr>
        <p:txBody>
          <a:bodyPr wrap="square" rtlCol="0">
            <a:spAutoFit/>
          </a:bodyPr>
          <a:lstStyle/>
          <a:p>
            <a:endParaRPr lang="es-419" dirty="0"/>
          </a:p>
        </p:txBody>
      </p:sp>
      <p:grpSp>
        <p:nvGrpSpPr>
          <p:cNvPr id="11" name="Grupo 10">
            <a:extLst>
              <a:ext uri="{FF2B5EF4-FFF2-40B4-BE49-F238E27FC236}">
                <a16:creationId xmlns:a16="http://schemas.microsoft.com/office/drawing/2014/main" id="{BFABCAC1-E0C1-5E18-A3A1-EB1DAA3E1A44}"/>
              </a:ext>
            </a:extLst>
          </p:cNvPr>
          <p:cNvGrpSpPr/>
          <p:nvPr/>
        </p:nvGrpSpPr>
        <p:grpSpPr>
          <a:xfrm>
            <a:off x="2731538" y="4307790"/>
            <a:ext cx="6027458" cy="191312"/>
            <a:chOff x="2731538" y="4307790"/>
            <a:chExt cx="6027458" cy="191312"/>
          </a:xfrm>
        </p:grpSpPr>
        <p:sp>
          <p:nvSpPr>
            <p:cNvPr id="6" name="CuadroTexto 5">
              <a:extLst>
                <a:ext uri="{FF2B5EF4-FFF2-40B4-BE49-F238E27FC236}">
                  <a16:creationId xmlns:a16="http://schemas.microsoft.com/office/drawing/2014/main" id="{CB482C4A-B4FC-3BC4-A314-0CD6130E6DCD}"/>
                </a:ext>
              </a:extLst>
            </p:cNvPr>
            <p:cNvSpPr txBox="1"/>
            <p:nvPr/>
          </p:nvSpPr>
          <p:spPr>
            <a:xfrm>
              <a:off x="2731538" y="4319102"/>
              <a:ext cx="2812011" cy="180000"/>
            </a:xfrm>
            <a:prstGeom prst="rect">
              <a:avLst/>
            </a:prstGeom>
            <a:solidFill>
              <a:srgbClr val="FFFF00"/>
            </a:solidFill>
          </p:spPr>
          <p:txBody>
            <a:bodyPr wrap="square" rtlCol="0">
              <a:spAutoFit/>
            </a:bodyPr>
            <a:lstStyle/>
            <a:p>
              <a:endParaRPr lang="es-419" dirty="0"/>
            </a:p>
          </p:txBody>
        </p:sp>
        <p:sp>
          <p:nvSpPr>
            <p:cNvPr id="7" name="CuadroTexto 6">
              <a:extLst>
                <a:ext uri="{FF2B5EF4-FFF2-40B4-BE49-F238E27FC236}">
                  <a16:creationId xmlns:a16="http://schemas.microsoft.com/office/drawing/2014/main" id="{93FA1F1A-D0AD-4FAC-4B0B-A09089CD4D63}"/>
                </a:ext>
              </a:extLst>
            </p:cNvPr>
            <p:cNvSpPr txBox="1"/>
            <p:nvPr/>
          </p:nvSpPr>
          <p:spPr>
            <a:xfrm>
              <a:off x="5543549" y="4312558"/>
              <a:ext cx="1620000" cy="180000"/>
            </a:xfrm>
            <a:prstGeom prst="rect">
              <a:avLst/>
            </a:prstGeom>
            <a:solidFill>
              <a:srgbClr val="002060"/>
            </a:solidFill>
          </p:spPr>
          <p:txBody>
            <a:bodyPr wrap="square" rtlCol="0">
              <a:spAutoFit/>
            </a:bodyPr>
            <a:lstStyle/>
            <a:p>
              <a:endParaRPr lang="es-419" dirty="0"/>
            </a:p>
          </p:txBody>
        </p:sp>
        <p:sp>
          <p:nvSpPr>
            <p:cNvPr id="10" name="CuadroTexto 9">
              <a:extLst>
                <a:ext uri="{FF2B5EF4-FFF2-40B4-BE49-F238E27FC236}">
                  <a16:creationId xmlns:a16="http://schemas.microsoft.com/office/drawing/2014/main" id="{5BD4273D-2329-579B-9745-4D143E2D4B58}"/>
                </a:ext>
              </a:extLst>
            </p:cNvPr>
            <p:cNvSpPr txBox="1"/>
            <p:nvPr/>
          </p:nvSpPr>
          <p:spPr>
            <a:xfrm>
              <a:off x="7138996" y="4307790"/>
              <a:ext cx="1620000" cy="180000"/>
            </a:xfrm>
            <a:prstGeom prst="rect">
              <a:avLst/>
            </a:prstGeom>
            <a:solidFill>
              <a:srgbClr val="FF0000"/>
            </a:solidFill>
          </p:spPr>
          <p:txBody>
            <a:bodyPr wrap="square" rtlCol="0">
              <a:spAutoFit/>
            </a:bodyPr>
            <a:lstStyle/>
            <a:p>
              <a:endParaRPr lang="es-419" dirty="0"/>
            </a:p>
          </p:txBody>
        </p:sp>
      </p:grpSp>
    </p:spTree>
    <p:extLst>
      <p:ext uri="{BB962C8B-B14F-4D97-AF65-F5344CB8AC3E}">
        <p14:creationId xmlns:p14="http://schemas.microsoft.com/office/powerpoint/2010/main" val="27233256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90427" y="47907"/>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graphicFrame>
        <p:nvGraphicFramePr>
          <p:cNvPr id="6" name="Tabla 5">
            <a:extLst>
              <a:ext uri="{FF2B5EF4-FFF2-40B4-BE49-F238E27FC236}">
                <a16:creationId xmlns:a16="http://schemas.microsoft.com/office/drawing/2014/main" id="{6247AA4E-CB8F-B543-AC29-79C3AE5AB689}"/>
              </a:ext>
            </a:extLst>
          </p:cNvPr>
          <p:cNvGraphicFramePr>
            <a:graphicFrameLocks noGrp="1"/>
          </p:cNvGraphicFramePr>
          <p:nvPr>
            <p:extLst>
              <p:ext uri="{D42A27DB-BD31-4B8C-83A1-F6EECF244321}">
                <p14:modId xmlns:p14="http://schemas.microsoft.com/office/powerpoint/2010/main" val="1475455774"/>
              </p:ext>
            </p:extLst>
          </p:nvPr>
        </p:nvGraphicFramePr>
        <p:xfrm>
          <a:off x="542925" y="1061287"/>
          <a:ext cx="9091405" cy="5446226"/>
        </p:xfrm>
        <a:graphic>
          <a:graphicData uri="http://schemas.openxmlformats.org/drawingml/2006/table">
            <a:tbl>
              <a:tblPr firstRow="1" firstCol="1" bandRow="1">
                <a:tableStyleId>{5C22544A-7EE6-4342-B048-85BDC9FD1C3A}</a:tableStyleId>
              </a:tblPr>
              <a:tblGrid>
                <a:gridCol w="2643187">
                  <a:extLst>
                    <a:ext uri="{9D8B030D-6E8A-4147-A177-3AD203B41FA5}">
                      <a16:colId xmlns:a16="http://schemas.microsoft.com/office/drawing/2014/main" val="934664599"/>
                    </a:ext>
                  </a:extLst>
                </a:gridCol>
                <a:gridCol w="3504903">
                  <a:extLst>
                    <a:ext uri="{9D8B030D-6E8A-4147-A177-3AD203B41FA5}">
                      <a16:colId xmlns:a16="http://schemas.microsoft.com/office/drawing/2014/main" val="1551675767"/>
                    </a:ext>
                  </a:extLst>
                </a:gridCol>
                <a:gridCol w="2943315">
                  <a:extLst>
                    <a:ext uri="{9D8B030D-6E8A-4147-A177-3AD203B41FA5}">
                      <a16:colId xmlns:a16="http://schemas.microsoft.com/office/drawing/2014/main" val="1016879523"/>
                    </a:ext>
                  </a:extLst>
                </a:gridCol>
              </a:tblGrid>
              <a:tr h="894315">
                <a:tc>
                  <a:txBody>
                    <a:bodyPr/>
                    <a:lstStyle/>
                    <a:p>
                      <a:pPr algn="ctr">
                        <a:lnSpc>
                          <a:spcPct val="107000"/>
                        </a:lnSpc>
                        <a:spcAft>
                          <a:spcPts val="800"/>
                        </a:spcAft>
                      </a:pPr>
                      <a:r>
                        <a:rPr lang="es-419" sz="1400" kern="0" dirty="0">
                          <a:solidFill>
                            <a:schemeClr val="tx1"/>
                          </a:solidFill>
                          <a:effectLst/>
                          <a:latin typeface="Arial" panose="020B0604020202020204" pitchFamily="34" charset="0"/>
                          <a:cs typeface="Arial" panose="020B0604020202020204" pitchFamily="34" charset="0"/>
                        </a:rPr>
                        <a:t>FUNCIONES, ATRIBUCIONES, COMPETENCIAS </a:t>
                      </a:r>
                      <a:endParaRPr lang="es-419"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4450" marR="44450" marT="0" marB="0" anchor="ctr">
                    <a:solidFill>
                      <a:schemeClr val="accent1">
                        <a:lumMod val="60000"/>
                        <a:lumOff val="40000"/>
                      </a:schemeClr>
                    </a:solidFill>
                  </a:tcPr>
                </a:tc>
                <a:tc>
                  <a:txBody>
                    <a:bodyPr/>
                    <a:lstStyle/>
                    <a:p>
                      <a:pPr algn="just">
                        <a:lnSpc>
                          <a:spcPct val="107000"/>
                        </a:lnSpc>
                        <a:spcAft>
                          <a:spcPts val="800"/>
                        </a:spcAft>
                      </a:pPr>
                      <a:r>
                        <a:rPr lang="es-419" sz="1400" kern="0" dirty="0">
                          <a:solidFill>
                            <a:schemeClr val="tx1"/>
                          </a:solidFill>
                          <a:effectLst/>
                          <a:latin typeface="Arial" panose="020B0604020202020204" pitchFamily="34" charset="0"/>
                          <a:cs typeface="Arial" panose="020B0604020202020204" pitchFamily="34" charset="0"/>
                        </a:rPr>
                        <a:t>PRINCIPALES ACCIONES REALIZADAS PARA EL CUMPLIMIENTO DE LAS COMPETENCIAS A SU CARGO </a:t>
                      </a:r>
                      <a:endParaRPr lang="es-419"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4450" marR="44450" marT="0" marB="0" anchor="ctr">
                    <a:solidFill>
                      <a:schemeClr val="accent1">
                        <a:lumMod val="60000"/>
                        <a:lumOff val="40000"/>
                      </a:schemeClr>
                    </a:solidFill>
                  </a:tcPr>
                </a:tc>
                <a:tc>
                  <a:txBody>
                    <a:bodyPr/>
                    <a:lstStyle/>
                    <a:p>
                      <a:pPr algn="just">
                        <a:lnSpc>
                          <a:spcPct val="107000"/>
                        </a:lnSpc>
                        <a:spcAft>
                          <a:spcPts val="800"/>
                        </a:spcAft>
                      </a:pPr>
                      <a:r>
                        <a:rPr lang="es-419" sz="1400" kern="0" dirty="0">
                          <a:solidFill>
                            <a:schemeClr val="tx1"/>
                          </a:solidFill>
                          <a:effectLst/>
                          <a:latin typeface="Arial" panose="020B0604020202020204" pitchFamily="34" charset="0"/>
                          <a:cs typeface="Arial" panose="020B0604020202020204" pitchFamily="34" charset="0"/>
                        </a:rPr>
                        <a:t>RESULTADOS ALCANZADOS EN EL CUMPLIMIENTO DE LAS COMPETENCIAS.</a:t>
                      </a:r>
                      <a:endParaRPr lang="es-419"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4450" marR="44450" marT="0" marB="0" anchor="ctr">
                    <a:solidFill>
                      <a:schemeClr val="accent1">
                        <a:lumMod val="60000"/>
                        <a:lumOff val="40000"/>
                      </a:schemeClr>
                    </a:solidFill>
                  </a:tcPr>
                </a:tc>
                <a:extLst>
                  <a:ext uri="{0D108BD9-81ED-4DB2-BD59-A6C34878D82A}">
                    <a16:rowId xmlns:a16="http://schemas.microsoft.com/office/drawing/2014/main" val="1896867689"/>
                  </a:ext>
                </a:extLst>
              </a:tr>
              <a:tr h="2879504">
                <a:tc>
                  <a:txBody>
                    <a:bodyPr/>
                    <a:lstStyle/>
                    <a:p>
                      <a:pPr algn="just">
                        <a:lnSpc>
                          <a:spcPct val="107000"/>
                        </a:lnSpc>
                        <a:spcAft>
                          <a:spcPts val="800"/>
                        </a:spcAft>
                      </a:pPr>
                      <a:r>
                        <a:rPr lang="es-419" sz="1400" kern="0" dirty="0">
                          <a:solidFill>
                            <a:schemeClr val="tx1"/>
                          </a:solidFill>
                          <a:effectLst/>
                          <a:latin typeface="Arial" panose="020B0604020202020204" pitchFamily="34" charset="0"/>
                          <a:cs typeface="Arial" panose="020B0604020202020204" pitchFamily="34" charset="0"/>
                        </a:rPr>
                        <a:t>A) INTERVENIR CON VOZ Y VOTO EN LAS SESIONES Y DELIBERACIONES DE LA JUNTA PARROQUIAL RURAL</a:t>
                      </a:r>
                      <a:endParaRPr lang="es-419"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4450" marR="44450" marT="0" marB="0" anchor="ctr">
                    <a:noFill/>
                  </a:tcPr>
                </a:tc>
                <a:tc>
                  <a:txBody>
                    <a:bodyPr/>
                    <a:lstStyle/>
                    <a:p>
                      <a:pPr algn="just">
                        <a:lnSpc>
                          <a:spcPct val="107000"/>
                        </a:lnSpc>
                        <a:spcAft>
                          <a:spcPts val="800"/>
                        </a:spcAft>
                      </a:pPr>
                      <a:r>
                        <a:rPr lang="es-419" sz="1400" kern="0" dirty="0">
                          <a:solidFill>
                            <a:schemeClr val="tx1"/>
                          </a:solidFill>
                          <a:effectLst/>
                          <a:latin typeface="Arial" panose="020B0604020202020204" pitchFamily="34" charset="0"/>
                          <a:cs typeface="Arial" panose="020B0604020202020204" pitchFamily="34" charset="0"/>
                        </a:rPr>
                        <a:t>HE ASISTIDO A TODAS LAS SESIONES ORDINARIAS Y EXTRAORDINARIAS CONVOCADAS POR EL PRESIDENTE DEL GAD PARROQUIAL EL LAUREL, INTERVENIDO CON VOZ Y VOTO EN</a:t>
                      </a:r>
                      <a:br>
                        <a:rPr lang="es-419" sz="1400" kern="0" dirty="0">
                          <a:solidFill>
                            <a:schemeClr val="tx1"/>
                          </a:solidFill>
                          <a:effectLst/>
                          <a:latin typeface="Arial" panose="020B0604020202020204" pitchFamily="34" charset="0"/>
                          <a:cs typeface="Arial" panose="020B0604020202020204" pitchFamily="34" charset="0"/>
                        </a:rPr>
                      </a:br>
                      <a:r>
                        <a:rPr lang="es-419" sz="1400" kern="0" dirty="0">
                          <a:solidFill>
                            <a:schemeClr val="tx1"/>
                          </a:solidFill>
                          <a:effectLst/>
                          <a:latin typeface="Arial" panose="020B0604020202020204" pitchFamily="34" charset="0"/>
                          <a:cs typeface="Arial" panose="020B0604020202020204" pitchFamily="34" charset="0"/>
                        </a:rPr>
                        <a:t>CADA UNA DE LAS SESIONES, 24 ORDINARIAS, </a:t>
                      </a:r>
                      <a:r>
                        <a:rPr lang="es-419" sz="1400" kern="0" dirty="0" smtClean="0">
                          <a:solidFill>
                            <a:schemeClr val="tx1"/>
                          </a:solidFill>
                          <a:effectLst/>
                          <a:latin typeface="Arial" panose="020B0604020202020204" pitchFamily="34" charset="0"/>
                          <a:cs typeface="Arial" panose="020B0604020202020204" pitchFamily="34" charset="0"/>
                        </a:rPr>
                        <a:t>5 EXTRAORDINARIA</a:t>
                      </a:r>
                      <a:r>
                        <a:rPr lang="es-419" sz="1400" kern="0" baseline="0" dirty="0" smtClean="0">
                          <a:solidFill>
                            <a:schemeClr val="tx1"/>
                          </a:solidFill>
                          <a:effectLst/>
                          <a:latin typeface="Arial" panose="020B0604020202020204" pitchFamily="34" charset="0"/>
                          <a:cs typeface="Arial" panose="020B0604020202020204" pitchFamily="34" charset="0"/>
                        </a:rPr>
                        <a:t> </a:t>
                      </a:r>
                      <a:r>
                        <a:rPr lang="es-419" sz="1400" kern="0" dirty="0" smtClean="0">
                          <a:solidFill>
                            <a:schemeClr val="tx1"/>
                          </a:solidFill>
                          <a:effectLst/>
                          <a:latin typeface="Arial" panose="020B0604020202020204" pitchFamily="34" charset="0"/>
                          <a:cs typeface="Arial" panose="020B0604020202020204" pitchFamily="34" charset="0"/>
                        </a:rPr>
                        <a:t>Y </a:t>
                      </a:r>
                      <a:r>
                        <a:rPr lang="es-419" sz="1400" kern="0" dirty="0">
                          <a:solidFill>
                            <a:schemeClr val="tx1"/>
                          </a:solidFill>
                          <a:effectLst/>
                          <a:latin typeface="Arial" panose="020B0604020202020204" pitchFamily="34" charset="0"/>
                          <a:cs typeface="Arial" panose="020B0604020202020204" pitchFamily="34" charset="0"/>
                        </a:rPr>
                        <a:t>1 CONMEMORATIVA. LAS INTERVENCIONES FUERON MOTIVADAS Y JUSTIFICANDO EL TRABAJO EN BENEFICIO DE LA PARROQUIA EL LAUREL. </a:t>
                      </a:r>
                      <a:endParaRPr lang="es-419"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4450" marR="44450" marT="0" marB="0" anchor="ctr">
                    <a:noFill/>
                  </a:tcPr>
                </a:tc>
                <a:tc>
                  <a:txBody>
                    <a:bodyPr/>
                    <a:lstStyle/>
                    <a:p>
                      <a:pPr algn="just">
                        <a:lnSpc>
                          <a:spcPct val="107000"/>
                        </a:lnSpc>
                        <a:spcAft>
                          <a:spcPts val="800"/>
                        </a:spcAft>
                      </a:pPr>
                      <a:r>
                        <a:rPr lang="es-419" sz="1400" kern="0" dirty="0">
                          <a:solidFill>
                            <a:schemeClr val="tx1"/>
                          </a:solidFill>
                          <a:effectLst/>
                          <a:latin typeface="Arial" panose="020B0604020202020204" pitchFamily="34" charset="0"/>
                          <a:cs typeface="Arial" panose="020B0604020202020204" pitchFamily="34" charset="0"/>
                        </a:rPr>
                        <a:t>PARTICIPACIÓN EFECTIVA EN LA TOMA DE DECISIONES EN BENEFICIO DE LOS CIUDADANOS DE LA PARROQUIA EL LAUREL</a:t>
                      </a:r>
                      <a:endParaRPr lang="es-419"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4450" marR="44450" marT="0" marB="0" anchor="ctr">
                    <a:noFill/>
                  </a:tcPr>
                </a:tc>
                <a:extLst>
                  <a:ext uri="{0D108BD9-81ED-4DB2-BD59-A6C34878D82A}">
                    <a16:rowId xmlns:a16="http://schemas.microsoft.com/office/drawing/2014/main" val="506942744"/>
                  </a:ext>
                </a:extLst>
              </a:tr>
              <a:tr h="1672407">
                <a:tc>
                  <a:txBody>
                    <a:bodyPr/>
                    <a:lstStyle/>
                    <a:p>
                      <a:pPr algn="just">
                        <a:lnSpc>
                          <a:spcPct val="107000"/>
                        </a:lnSpc>
                        <a:spcAft>
                          <a:spcPts val="800"/>
                        </a:spcAft>
                      </a:pPr>
                      <a:r>
                        <a:rPr lang="es-419" sz="1400" kern="100" dirty="0">
                          <a:solidFill>
                            <a:schemeClr val="tx1"/>
                          </a:solidFill>
                          <a:effectLst/>
                          <a:latin typeface="Arial" panose="020B0604020202020204" pitchFamily="34" charset="0"/>
                          <a:cs typeface="Arial" panose="020B0604020202020204" pitchFamily="34" charset="0"/>
                        </a:rPr>
                        <a:t>B) LA PRESENTACIÓN DE PROYECTOS DE ACUERDOS Y RESOLUCIONES, EN EL ÁMBITO DE COMPETENCIA DEL GOBIERNO AUTÓNOMO DESCENTRALIZADO PARROQUIAL RURAL</a:t>
                      </a:r>
                      <a:endParaRPr lang="es-419"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4450" marR="44450" marT="0" marB="0" anchor="ctr">
                    <a:noFill/>
                  </a:tcPr>
                </a:tc>
                <a:tc>
                  <a:txBody>
                    <a:bodyPr/>
                    <a:lstStyle/>
                    <a:p>
                      <a:pPr algn="just">
                        <a:lnSpc>
                          <a:spcPct val="107000"/>
                        </a:lnSpc>
                        <a:spcAft>
                          <a:spcPts val="800"/>
                        </a:spcAft>
                      </a:pPr>
                      <a:r>
                        <a:rPr lang="es-419" sz="1400" kern="100" dirty="0">
                          <a:solidFill>
                            <a:schemeClr val="tx1"/>
                          </a:solidFill>
                          <a:effectLst/>
                          <a:latin typeface="Arial" panose="020B0604020202020204" pitchFamily="34" charset="0"/>
                          <a:cs typeface="Arial" panose="020B0604020202020204" pitchFamily="34" charset="0"/>
                        </a:rPr>
                        <a:t>NO APLICA NO SE PRESENTÓ PROYECTOS</a:t>
                      </a:r>
                      <a:endParaRPr lang="es-419"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4450" marR="44450" marT="0" marB="0" anchor="ctr">
                    <a:noFill/>
                  </a:tcPr>
                </a:tc>
                <a:tc>
                  <a:txBody>
                    <a:bodyPr/>
                    <a:lstStyle/>
                    <a:p>
                      <a:pPr algn="just">
                        <a:lnSpc>
                          <a:spcPct val="107000"/>
                        </a:lnSpc>
                        <a:spcAft>
                          <a:spcPts val="800"/>
                        </a:spcAft>
                      </a:pPr>
                      <a:r>
                        <a:rPr lang="es-419" sz="1400" kern="100" dirty="0">
                          <a:solidFill>
                            <a:schemeClr val="tx1"/>
                          </a:solidFill>
                          <a:effectLst/>
                          <a:latin typeface="Arial" panose="020B0604020202020204" pitchFamily="34" charset="0"/>
                          <a:cs typeface="Arial" panose="020B0604020202020204" pitchFamily="34" charset="0"/>
                        </a:rPr>
                        <a:t>NO APLICA NO SE PRESENTÓ PROYECTOS</a:t>
                      </a:r>
                      <a:endParaRPr lang="es-419"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4450" marR="44450" marT="0" marB="0" anchor="ctr">
                    <a:noFill/>
                  </a:tcPr>
                </a:tc>
                <a:extLst>
                  <a:ext uri="{0D108BD9-81ED-4DB2-BD59-A6C34878D82A}">
                    <a16:rowId xmlns:a16="http://schemas.microsoft.com/office/drawing/2014/main" val="1228335696"/>
                  </a:ext>
                </a:extLst>
              </a:tr>
            </a:tbl>
          </a:graphicData>
        </a:graphic>
      </p:graphicFrame>
    </p:spTree>
    <p:extLst>
      <p:ext uri="{BB962C8B-B14F-4D97-AF65-F5344CB8AC3E}">
        <p14:creationId xmlns:p14="http://schemas.microsoft.com/office/powerpoint/2010/main" val="2673314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90427" y="47907"/>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graphicFrame>
        <p:nvGraphicFramePr>
          <p:cNvPr id="2" name="Tabla 1">
            <a:extLst>
              <a:ext uri="{FF2B5EF4-FFF2-40B4-BE49-F238E27FC236}">
                <a16:creationId xmlns:a16="http://schemas.microsoft.com/office/drawing/2014/main" id="{F6E64669-D9A7-0C15-1534-13F3547EC64D}"/>
              </a:ext>
            </a:extLst>
          </p:cNvPr>
          <p:cNvGraphicFramePr>
            <a:graphicFrameLocks noGrp="1"/>
          </p:cNvGraphicFramePr>
          <p:nvPr>
            <p:extLst>
              <p:ext uri="{D42A27DB-BD31-4B8C-83A1-F6EECF244321}">
                <p14:modId xmlns:p14="http://schemas.microsoft.com/office/powerpoint/2010/main" val="2506586404"/>
              </p:ext>
            </p:extLst>
          </p:nvPr>
        </p:nvGraphicFramePr>
        <p:xfrm>
          <a:off x="395081" y="859312"/>
          <a:ext cx="9795842" cy="6131883"/>
        </p:xfrm>
        <a:graphic>
          <a:graphicData uri="http://schemas.openxmlformats.org/drawingml/2006/table">
            <a:tbl>
              <a:tblPr firstRow="1" firstCol="1" bandRow="1">
                <a:tableStyleId>{5C22544A-7EE6-4342-B048-85BDC9FD1C3A}</a:tableStyleId>
              </a:tblPr>
              <a:tblGrid>
                <a:gridCol w="3151211">
                  <a:extLst>
                    <a:ext uri="{9D8B030D-6E8A-4147-A177-3AD203B41FA5}">
                      <a16:colId xmlns:a16="http://schemas.microsoft.com/office/drawing/2014/main" val="2963204475"/>
                    </a:ext>
                  </a:extLst>
                </a:gridCol>
                <a:gridCol w="3652681">
                  <a:extLst>
                    <a:ext uri="{9D8B030D-6E8A-4147-A177-3AD203B41FA5}">
                      <a16:colId xmlns:a16="http://schemas.microsoft.com/office/drawing/2014/main" val="1060622690"/>
                    </a:ext>
                  </a:extLst>
                </a:gridCol>
                <a:gridCol w="2991950">
                  <a:extLst>
                    <a:ext uri="{9D8B030D-6E8A-4147-A177-3AD203B41FA5}">
                      <a16:colId xmlns:a16="http://schemas.microsoft.com/office/drawing/2014/main" val="2327032307"/>
                    </a:ext>
                  </a:extLst>
                </a:gridCol>
              </a:tblGrid>
              <a:tr h="811969">
                <a:tc>
                  <a:txBody>
                    <a:bodyPr/>
                    <a:lstStyle/>
                    <a:p>
                      <a:pPr algn="ctr">
                        <a:lnSpc>
                          <a:spcPct val="107000"/>
                        </a:lnSpc>
                        <a:spcAft>
                          <a:spcPts val="800"/>
                        </a:spcAft>
                      </a:pPr>
                      <a:r>
                        <a:rPr lang="es-419" sz="1300" kern="0" dirty="0">
                          <a:solidFill>
                            <a:schemeClr val="tx1"/>
                          </a:solidFill>
                          <a:effectLst/>
                          <a:latin typeface="Arial" panose="020B0604020202020204" pitchFamily="34" charset="0"/>
                          <a:cs typeface="Arial" panose="020B0604020202020204" pitchFamily="34" charset="0"/>
                        </a:rPr>
                        <a:t>FUNCIONES, ATRIBUCIONES, COMPETENCIAS </a:t>
                      </a:r>
                      <a:endParaRPr lang="es-419" sz="13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6783" marR="36783" marT="0" marB="0" anchor="ctr">
                    <a:solidFill>
                      <a:schemeClr val="accent1">
                        <a:lumMod val="60000"/>
                        <a:lumOff val="40000"/>
                      </a:schemeClr>
                    </a:solidFill>
                  </a:tcPr>
                </a:tc>
                <a:tc>
                  <a:txBody>
                    <a:bodyPr/>
                    <a:lstStyle/>
                    <a:p>
                      <a:pPr algn="just">
                        <a:lnSpc>
                          <a:spcPct val="107000"/>
                        </a:lnSpc>
                        <a:spcAft>
                          <a:spcPts val="800"/>
                        </a:spcAft>
                      </a:pPr>
                      <a:r>
                        <a:rPr lang="es-419" sz="1300" kern="0" dirty="0">
                          <a:solidFill>
                            <a:schemeClr val="tx1"/>
                          </a:solidFill>
                          <a:effectLst/>
                          <a:latin typeface="Arial" panose="020B0604020202020204" pitchFamily="34" charset="0"/>
                          <a:cs typeface="Arial" panose="020B0604020202020204" pitchFamily="34" charset="0"/>
                        </a:rPr>
                        <a:t>PRINCIPALES ACCIONES REALIZADAS PARA EL CUMPLIMIENTO DE LAS COMPETENCIAS A SU CARGO </a:t>
                      </a:r>
                      <a:endParaRPr lang="es-419" sz="13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6783" marR="36783" marT="0" marB="0" anchor="ctr">
                    <a:solidFill>
                      <a:schemeClr val="accent1">
                        <a:lumMod val="60000"/>
                        <a:lumOff val="40000"/>
                      </a:schemeClr>
                    </a:solidFill>
                  </a:tcPr>
                </a:tc>
                <a:tc>
                  <a:txBody>
                    <a:bodyPr/>
                    <a:lstStyle/>
                    <a:p>
                      <a:pPr algn="just">
                        <a:lnSpc>
                          <a:spcPct val="107000"/>
                        </a:lnSpc>
                        <a:spcAft>
                          <a:spcPts val="800"/>
                        </a:spcAft>
                      </a:pPr>
                      <a:r>
                        <a:rPr lang="es-419" sz="1300" kern="0" dirty="0">
                          <a:solidFill>
                            <a:schemeClr val="tx1"/>
                          </a:solidFill>
                          <a:effectLst/>
                          <a:latin typeface="Arial" panose="020B0604020202020204" pitchFamily="34" charset="0"/>
                          <a:cs typeface="Arial" panose="020B0604020202020204" pitchFamily="34" charset="0"/>
                        </a:rPr>
                        <a:t>RESULTADOS ALCANZADOS EN EL CUMPLIMIENTO DE LAS COMPETENCIAS.</a:t>
                      </a:r>
                      <a:endParaRPr lang="es-419" sz="13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6783" marR="36783" marT="0" marB="0" anchor="ctr">
                    <a:solidFill>
                      <a:schemeClr val="accent1">
                        <a:lumMod val="60000"/>
                        <a:lumOff val="40000"/>
                      </a:schemeClr>
                    </a:solidFill>
                  </a:tcPr>
                </a:tc>
                <a:extLst>
                  <a:ext uri="{0D108BD9-81ED-4DB2-BD59-A6C34878D82A}">
                    <a16:rowId xmlns:a16="http://schemas.microsoft.com/office/drawing/2014/main" val="1829019210"/>
                  </a:ext>
                </a:extLst>
              </a:tr>
              <a:tr h="2259145">
                <a:tc>
                  <a:txBody>
                    <a:bodyPr/>
                    <a:lstStyle/>
                    <a:p>
                      <a:pPr algn="just">
                        <a:lnSpc>
                          <a:spcPct val="107000"/>
                        </a:lnSpc>
                        <a:spcAft>
                          <a:spcPts val="800"/>
                        </a:spcAft>
                      </a:pPr>
                      <a:r>
                        <a:rPr lang="es-419" sz="1300" kern="100" dirty="0">
                          <a:solidFill>
                            <a:schemeClr val="tx1"/>
                          </a:solidFill>
                          <a:effectLst/>
                          <a:latin typeface="Arial" panose="020B0604020202020204" pitchFamily="34" charset="0"/>
                          <a:cs typeface="Arial" panose="020B0604020202020204" pitchFamily="34" charset="0"/>
                        </a:rPr>
                        <a:t>C) LA INTERVENCIÓN EN LA ASAMBLEA PARROQUIAL Y EN LAS COMISIONES, DELEGACIONES Y REPRESENTACIONES QUE DESIGEN LA JUNTA PARROQUIAL RURAL, Y EN TODAS LAS INSTANCIAS DE PARTICIPACIÓN</a:t>
                      </a:r>
                      <a:endParaRPr lang="es-419" sz="13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6783" marR="36783" marT="0" marB="0" anchor="ctr">
                    <a:noFill/>
                  </a:tcPr>
                </a:tc>
                <a:tc>
                  <a:txBody>
                    <a:bodyPr/>
                    <a:lstStyle/>
                    <a:p>
                      <a:pPr algn="just">
                        <a:lnSpc>
                          <a:spcPct val="107000"/>
                        </a:lnSpc>
                        <a:spcAft>
                          <a:spcPts val="800"/>
                        </a:spcAft>
                      </a:pPr>
                      <a:r>
                        <a:rPr lang="es-419" sz="1300" kern="100">
                          <a:solidFill>
                            <a:schemeClr val="tx1"/>
                          </a:solidFill>
                          <a:effectLst/>
                          <a:latin typeface="Arial" panose="020B0604020202020204" pitchFamily="34" charset="0"/>
                          <a:cs typeface="Arial" panose="020B0604020202020204" pitchFamily="34" charset="0"/>
                        </a:rPr>
                        <a:t>HE TENIDO EL PRIVILEGIO DE SER TOMADO PARA INTEGRAR ALGUNAS COMISIONES Y DELEGACIONES, PARA ATENDER TEMAS MUY IMPORTANTES COMO ES LA LA DE LOS GRUPOS VULNERABLES DE LA PARROQUIA. SE PARTICIPÓ EN LA APROBACIÓN DE LOS PROYECTOS EN CONVENIO ENTRE EL MIES Y GAD, DISCAPACIDAD, ADULTO MAYOR Y ADULTO MAYOR CON DISCAPACIDAD. </a:t>
                      </a:r>
                      <a:endParaRPr lang="es-419" sz="13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6783" marR="36783" marT="0" marB="0" anchor="ctr">
                    <a:noFill/>
                  </a:tcPr>
                </a:tc>
                <a:tc>
                  <a:txBody>
                    <a:bodyPr/>
                    <a:lstStyle/>
                    <a:p>
                      <a:pPr algn="just">
                        <a:lnSpc>
                          <a:spcPct val="107000"/>
                        </a:lnSpc>
                        <a:spcAft>
                          <a:spcPts val="800"/>
                        </a:spcAft>
                      </a:pPr>
                      <a:r>
                        <a:rPr lang="es-419" sz="1300" kern="100">
                          <a:solidFill>
                            <a:schemeClr val="tx1"/>
                          </a:solidFill>
                          <a:effectLst/>
                          <a:latin typeface="Arial" panose="020B0604020202020204" pitchFamily="34" charset="0"/>
                          <a:cs typeface="Arial" panose="020B0604020202020204" pitchFamily="34" charset="0"/>
                        </a:rPr>
                        <a:t>TRABAJOS ESPECÍFICOS QUE LOS HE VENIDO REALIZANDO CON TOTAL ENTREGA EN BENEFICIO DE LA COMUNIDAD DE LA PARROQUIA.</a:t>
                      </a:r>
                      <a:endParaRPr lang="es-419" sz="13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6783" marR="36783" marT="0" marB="0" anchor="ctr">
                    <a:noFill/>
                  </a:tcPr>
                </a:tc>
                <a:extLst>
                  <a:ext uri="{0D108BD9-81ED-4DB2-BD59-A6C34878D82A}">
                    <a16:rowId xmlns:a16="http://schemas.microsoft.com/office/drawing/2014/main" val="320848584"/>
                  </a:ext>
                </a:extLst>
              </a:tr>
              <a:tr h="801624">
                <a:tc>
                  <a:txBody>
                    <a:bodyPr/>
                    <a:lstStyle/>
                    <a:p>
                      <a:pPr algn="just">
                        <a:lnSpc>
                          <a:spcPct val="107000"/>
                        </a:lnSpc>
                        <a:spcAft>
                          <a:spcPts val="800"/>
                        </a:spcAft>
                      </a:pPr>
                      <a:r>
                        <a:rPr lang="es-419" sz="1300" kern="100" dirty="0">
                          <a:solidFill>
                            <a:schemeClr val="tx1"/>
                          </a:solidFill>
                          <a:effectLst/>
                          <a:latin typeface="Arial" panose="020B0604020202020204" pitchFamily="34" charset="0"/>
                          <a:cs typeface="Arial" panose="020B0604020202020204" pitchFamily="34" charset="0"/>
                        </a:rPr>
                        <a:t>D) FISCALIZAR LAS ACCIONES DEL EJECUTIVO PARROQUIAL DE ACUERDO CON EL COOTAD Y LA LEY</a:t>
                      </a:r>
                      <a:endParaRPr lang="es-419" sz="13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6783" marR="36783" marT="0" marB="0" anchor="ctr">
                    <a:noFill/>
                  </a:tcPr>
                </a:tc>
                <a:tc>
                  <a:txBody>
                    <a:bodyPr/>
                    <a:lstStyle/>
                    <a:p>
                      <a:pPr algn="just">
                        <a:lnSpc>
                          <a:spcPct val="107000"/>
                        </a:lnSpc>
                        <a:spcAft>
                          <a:spcPts val="800"/>
                        </a:spcAft>
                      </a:pPr>
                      <a:r>
                        <a:rPr lang="es-419" sz="1300" kern="100">
                          <a:solidFill>
                            <a:schemeClr val="tx1"/>
                          </a:solidFill>
                          <a:effectLst/>
                          <a:latin typeface="Arial" panose="020B0604020202020204" pitchFamily="34" charset="0"/>
                          <a:cs typeface="Arial" panose="020B0604020202020204" pitchFamily="34" charset="0"/>
                        </a:rPr>
                        <a:t>SE FISCALIZÓ LAS OBRAS Y PROYECTOS EJECUTADOS EN LA ADMINISTRACIÓN.</a:t>
                      </a:r>
                      <a:endParaRPr lang="es-419" sz="13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6783" marR="36783" marT="0" marB="0" anchor="ctr">
                    <a:noFill/>
                  </a:tcPr>
                </a:tc>
                <a:tc>
                  <a:txBody>
                    <a:bodyPr/>
                    <a:lstStyle/>
                    <a:p>
                      <a:pPr algn="just">
                        <a:lnSpc>
                          <a:spcPct val="107000"/>
                        </a:lnSpc>
                        <a:spcAft>
                          <a:spcPts val="800"/>
                        </a:spcAft>
                      </a:pPr>
                      <a:r>
                        <a:rPr lang="es-419" sz="1300" kern="100">
                          <a:solidFill>
                            <a:schemeClr val="tx1"/>
                          </a:solidFill>
                          <a:effectLst/>
                          <a:latin typeface="Arial" panose="020B0604020202020204" pitchFamily="34" charset="0"/>
                          <a:cs typeface="Arial" panose="020B0604020202020204" pitchFamily="34" charset="0"/>
                        </a:rPr>
                        <a:t>OBRAS CONCLUIDAS POR LA ADMINISTRACIÓN.</a:t>
                      </a:r>
                      <a:endParaRPr lang="es-419" sz="13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6783" marR="36783" marT="0" marB="0" anchor="ctr">
                    <a:noFill/>
                  </a:tcPr>
                </a:tc>
                <a:extLst>
                  <a:ext uri="{0D108BD9-81ED-4DB2-BD59-A6C34878D82A}">
                    <a16:rowId xmlns:a16="http://schemas.microsoft.com/office/drawing/2014/main" val="903906505"/>
                  </a:ext>
                </a:extLst>
              </a:tr>
              <a:tr h="2259145">
                <a:tc>
                  <a:txBody>
                    <a:bodyPr/>
                    <a:lstStyle/>
                    <a:p>
                      <a:pPr algn="just">
                        <a:lnSpc>
                          <a:spcPct val="107000"/>
                        </a:lnSpc>
                        <a:spcAft>
                          <a:spcPts val="800"/>
                        </a:spcAft>
                      </a:pPr>
                      <a:r>
                        <a:rPr lang="es-419" sz="1300" kern="100" dirty="0">
                          <a:solidFill>
                            <a:schemeClr val="tx1"/>
                          </a:solidFill>
                          <a:effectLst/>
                          <a:latin typeface="Arial" panose="020B0604020202020204" pitchFamily="34" charset="0"/>
                          <a:cs typeface="Arial" panose="020B0604020202020204" pitchFamily="34" charset="0"/>
                        </a:rPr>
                        <a:t>E) CUMPLIR AQUELLAS FUNCIONES QUE LE SEAN EXPRESAMENTE ENCOMENDADAS POR LA JUNTA PARROQUIAL RURAL</a:t>
                      </a:r>
                      <a:endParaRPr lang="es-419" sz="13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6783" marR="36783" marT="0" marB="0" anchor="ctr">
                    <a:noFill/>
                  </a:tcPr>
                </a:tc>
                <a:tc>
                  <a:txBody>
                    <a:bodyPr/>
                    <a:lstStyle/>
                    <a:p>
                      <a:pPr algn="just">
                        <a:lnSpc>
                          <a:spcPct val="107000"/>
                        </a:lnSpc>
                        <a:spcAft>
                          <a:spcPts val="800"/>
                        </a:spcAft>
                      </a:pPr>
                      <a:r>
                        <a:rPr lang="es-419" sz="1300" kern="100">
                          <a:solidFill>
                            <a:schemeClr val="tx1"/>
                          </a:solidFill>
                          <a:effectLst/>
                          <a:latin typeface="Arial" panose="020B0604020202020204" pitchFamily="34" charset="0"/>
                          <a:cs typeface="Arial" panose="020B0604020202020204" pitchFamily="34" charset="0"/>
                        </a:rPr>
                        <a:t>SE APOYÓ EN LA ORGANIZACIÓN DEL EVENTO TURÍSTICO Y CULTURAL DE LA PARROQUIA EL LAUREL, EVENTOS CULTURALES CON LOS PROYECTOS SOCIALES DE LOS GRUPOS VULNERABLES. </a:t>
                      </a:r>
                      <a:endParaRPr lang="es-419" sz="13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6783" marR="36783" marT="0" marB="0" anchor="ctr">
                    <a:noFill/>
                  </a:tcPr>
                </a:tc>
                <a:tc>
                  <a:txBody>
                    <a:bodyPr/>
                    <a:lstStyle/>
                    <a:p>
                      <a:pPr algn="just">
                        <a:lnSpc>
                          <a:spcPct val="107000"/>
                        </a:lnSpc>
                        <a:spcAft>
                          <a:spcPts val="800"/>
                        </a:spcAft>
                      </a:pPr>
                      <a:r>
                        <a:rPr lang="es-419" sz="1300" kern="100" dirty="0">
                          <a:solidFill>
                            <a:schemeClr val="tx1"/>
                          </a:solidFill>
                          <a:effectLst/>
                          <a:latin typeface="Arial" panose="020B0604020202020204" pitchFamily="34" charset="0"/>
                          <a:cs typeface="Arial" panose="020B0604020202020204" pitchFamily="34" charset="0"/>
                        </a:rPr>
                        <a:t>EVENTOS REALIZADOS, CUMPLIR AQUELLAS FUNCIONES QUE LE SEAN EXPRESAMENTE ENCOMENDADAS POR LA JUNTA PARROQUIAL RURAL. SE APOYÓ EN LA ORGANIZACIÓN DEL EVENTO TURÍSTICO Y CULTURAL DE LA PARROQUIA EL LAUREL.</a:t>
                      </a:r>
                      <a:endParaRPr lang="es-419" sz="13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6783" marR="36783" marT="0" marB="0" anchor="ctr">
                    <a:noFill/>
                  </a:tcPr>
                </a:tc>
                <a:extLst>
                  <a:ext uri="{0D108BD9-81ED-4DB2-BD59-A6C34878D82A}">
                    <a16:rowId xmlns:a16="http://schemas.microsoft.com/office/drawing/2014/main" val="4010617339"/>
                  </a:ext>
                </a:extLst>
              </a:tr>
            </a:tbl>
          </a:graphicData>
        </a:graphic>
      </p:graphicFrame>
    </p:spTree>
    <p:extLst>
      <p:ext uri="{BB962C8B-B14F-4D97-AF65-F5344CB8AC3E}">
        <p14:creationId xmlns:p14="http://schemas.microsoft.com/office/powerpoint/2010/main" val="18622000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5" name="CuadroTexto 4">
            <a:extLst>
              <a:ext uri="{FF2B5EF4-FFF2-40B4-BE49-F238E27FC236}">
                <a16:creationId xmlns:a16="http://schemas.microsoft.com/office/drawing/2014/main" id="{8E3A91C4-71DE-6C7B-2AAF-78CC3B0C3618}"/>
              </a:ext>
            </a:extLst>
          </p:cNvPr>
          <p:cNvSpPr txBox="1"/>
          <p:nvPr/>
        </p:nvSpPr>
        <p:spPr>
          <a:xfrm>
            <a:off x="2367169" y="2317091"/>
            <a:ext cx="6102626" cy="1754326"/>
          </a:xfrm>
          <a:prstGeom prst="rect">
            <a:avLst/>
          </a:prstGeom>
          <a:noFill/>
        </p:spPr>
        <p:txBody>
          <a:bodyPr wrap="square">
            <a:spAutoFit/>
          </a:bodyPr>
          <a:lstStyle/>
          <a:p>
            <a:pPr algn="ctr"/>
            <a:r>
              <a:rPr lang="es-MX" sz="5400" b="1" dirty="0">
                <a:solidFill>
                  <a:srgbClr val="002060"/>
                </a:solidFill>
                <a:latin typeface="Arial Black" panose="020B0A04020102020204" pitchFamily="34" charset="0"/>
              </a:rPr>
              <a:t>GESTIONES </a:t>
            </a:r>
          </a:p>
          <a:p>
            <a:pPr algn="ctr"/>
            <a:r>
              <a:rPr lang="es-MX" sz="5400" b="1" dirty="0">
                <a:solidFill>
                  <a:srgbClr val="002060"/>
                </a:solidFill>
                <a:latin typeface="Arial Black" panose="020B0A04020102020204" pitchFamily="34" charset="0"/>
              </a:rPr>
              <a:t>REALIZADAS</a:t>
            </a:r>
          </a:p>
        </p:txBody>
      </p:sp>
      <p:sp>
        <p:nvSpPr>
          <p:cNvPr id="6" name="CuadroTexto 5">
            <a:extLst>
              <a:ext uri="{FF2B5EF4-FFF2-40B4-BE49-F238E27FC236}">
                <a16:creationId xmlns:a16="http://schemas.microsoft.com/office/drawing/2014/main" id="{70A2797D-1DCD-B057-61A8-6872517630A4}"/>
              </a:ext>
            </a:extLst>
          </p:cNvPr>
          <p:cNvSpPr txBox="1"/>
          <p:nvPr/>
        </p:nvSpPr>
        <p:spPr>
          <a:xfrm>
            <a:off x="2133601" y="3927417"/>
            <a:ext cx="6755295" cy="14400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endParaRPr lang="es-419" dirty="0"/>
          </a:p>
        </p:txBody>
      </p:sp>
    </p:spTree>
    <p:extLst>
      <p:ext uri="{BB962C8B-B14F-4D97-AF65-F5344CB8AC3E}">
        <p14:creationId xmlns:p14="http://schemas.microsoft.com/office/powerpoint/2010/main" val="40752473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pic>
        <p:nvPicPr>
          <p:cNvPr id="3" name="Imagen 2">
            <a:extLst>
              <a:ext uri="{FF2B5EF4-FFF2-40B4-BE49-F238E27FC236}">
                <a16:creationId xmlns:a16="http://schemas.microsoft.com/office/drawing/2014/main" id="{C3BB7859-AE9B-436A-9177-BB5DCF7D83CA}"/>
              </a:ext>
            </a:extLst>
          </p:cNvPr>
          <p:cNvPicPr>
            <a:picLocks noChangeAspect="1"/>
          </p:cNvPicPr>
          <p:nvPr/>
        </p:nvPicPr>
        <p:blipFill>
          <a:blip r:embed="rId3"/>
          <a:stretch>
            <a:fillRect/>
          </a:stretch>
        </p:blipFill>
        <p:spPr>
          <a:xfrm>
            <a:off x="569656" y="2822281"/>
            <a:ext cx="4640124" cy="3484390"/>
          </a:xfrm>
          <a:prstGeom prst="rect">
            <a:avLst/>
          </a:prstGeom>
        </p:spPr>
      </p:pic>
      <p:pic>
        <p:nvPicPr>
          <p:cNvPr id="5" name="Imagen 4">
            <a:extLst>
              <a:ext uri="{FF2B5EF4-FFF2-40B4-BE49-F238E27FC236}">
                <a16:creationId xmlns:a16="http://schemas.microsoft.com/office/drawing/2014/main" id="{C7C0BECD-BDBD-49B6-B8A4-0EE98C0F3B88}"/>
              </a:ext>
            </a:extLst>
          </p:cNvPr>
          <p:cNvPicPr>
            <a:picLocks noChangeAspect="1"/>
          </p:cNvPicPr>
          <p:nvPr/>
        </p:nvPicPr>
        <p:blipFill>
          <a:blip r:embed="rId4"/>
          <a:stretch>
            <a:fillRect/>
          </a:stretch>
        </p:blipFill>
        <p:spPr>
          <a:xfrm>
            <a:off x="5371144" y="2822281"/>
            <a:ext cx="4645853" cy="3484390"/>
          </a:xfrm>
          <a:prstGeom prst="rect">
            <a:avLst/>
          </a:prstGeom>
        </p:spPr>
      </p:pic>
      <p:sp>
        <p:nvSpPr>
          <p:cNvPr id="8" name="CuadroTexto 7">
            <a:extLst>
              <a:ext uri="{FF2B5EF4-FFF2-40B4-BE49-F238E27FC236}">
                <a16:creationId xmlns:a16="http://schemas.microsoft.com/office/drawing/2014/main" id="{32FEB67F-7C0F-42C7-A001-F782D5A35CF0}"/>
              </a:ext>
            </a:extLst>
          </p:cNvPr>
          <p:cNvSpPr txBox="1"/>
          <p:nvPr/>
        </p:nvSpPr>
        <p:spPr>
          <a:xfrm>
            <a:off x="1985988" y="790853"/>
            <a:ext cx="7222434" cy="1862048"/>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TALLER DE INYECTOLOGÍA</a:t>
            </a:r>
          </a:p>
          <a:p>
            <a:pPr algn="ctr"/>
            <a:r>
              <a:rPr lang="es-MX" sz="2300" b="1" dirty="0">
                <a:solidFill>
                  <a:srgbClr val="002060"/>
                </a:solidFill>
                <a:latin typeface="Arial Rounded MT Bold" panose="020F0704030504030204" pitchFamily="34" charset="0"/>
              </a:rPr>
              <a:t>Junto a la Dr. Karina López  MSP se realizó el taller de elementos básicos dentro de área de salud, explicando técnicas y procedimientos para la administración de medicamentos. </a:t>
            </a:r>
            <a:endParaRPr lang="es-419" sz="2300" b="1" dirty="0">
              <a:solidFill>
                <a:srgbClr val="002060"/>
              </a:solidFill>
              <a:latin typeface="Arial Rounded MT Bold" panose="020F0704030504030204" pitchFamily="34" charset="0"/>
            </a:endParaRPr>
          </a:p>
        </p:txBody>
      </p:sp>
    </p:spTree>
    <p:extLst>
      <p:ext uri="{BB962C8B-B14F-4D97-AF65-F5344CB8AC3E}">
        <p14:creationId xmlns:p14="http://schemas.microsoft.com/office/powerpoint/2010/main" val="26608993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7" name="CuadroTexto 6">
            <a:extLst>
              <a:ext uri="{FF2B5EF4-FFF2-40B4-BE49-F238E27FC236}">
                <a16:creationId xmlns:a16="http://schemas.microsoft.com/office/drawing/2014/main" id="{924927D7-9B56-4EE7-8801-95D81929FD7F}"/>
              </a:ext>
            </a:extLst>
          </p:cNvPr>
          <p:cNvSpPr txBox="1"/>
          <p:nvPr/>
        </p:nvSpPr>
        <p:spPr>
          <a:xfrm>
            <a:off x="1004511" y="1060175"/>
            <a:ext cx="8690818" cy="2215991"/>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BRIGADA DE SALUD – RECINTO SAN VICENTE</a:t>
            </a:r>
          </a:p>
          <a:p>
            <a:pPr algn="ctr"/>
            <a:endParaRPr lang="es-MX" sz="2300" b="1" dirty="0">
              <a:solidFill>
                <a:srgbClr val="002060"/>
              </a:solidFill>
              <a:latin typeface="Arial Rounded MT Bold" panose="020F0704030504030204" pitchFamily="34" charset="0"/>
            </a:endParaRPr>
          </a:p>
          <a:p>
            <a:pPr algn="ctr"/>
            <a:r>
              <a:rPr lang="es-MX" sz="2300" b="1" dirty="0">
                <a:solidFill>
                  <a:srgbClr val="002060"/>
                </a:solidFill>
                <a:latin typeface="Arial Rounded MT Bold" panose="020F0704030504030204" pitchFamily="34" charset="0"/>
              </a:rPr>
              <a:t>Mediante el equipo médico del Sub Centro de Salud del Recinto Yurima,  se realizaron brigadas de salud brindando atención medica básica, vacunación, entrega de medicamentos, charla de higiene personal.</a:t>
            </a:r>
            <a:endParaRPr lang="es-419" sz="2300" b="1" dirty="0">
              <a:solidFill>
                <a:srgbClr val="002060"/>
              </a:solidFill>
              <a:latin typeface="Arial Rounded MT Bold" panose="020F0704030504030204" pitchFamily="34" charset="0"/>
            </a:endParaRPr>
          </a:p>
        </p:txBody>
      </p:sp>
      <p:pic>
        <p:nvPicPr>
          <p:cNvPr id="9" name="Imagen 8">
            <a:extLst>
              <a:ext uri="{FF2B5EF4-FFF2-40B4-BE49-F238E27FC236}">
                <a16:creationId xmlns:a16="http://schemas.microsoft.com/office/drawing/2014/main" id="{63D95896-AD54-412C-B993-E8DFA0DA9653}"/>
              </a:ext>
            </a:extLst>
          </p:cNvPr>
          <p:cNvPicPr>
            <a:picLocks noChangeAspect="1"/>
          </p:cNvPicPr>
          <p:nvPr/>
        </p:nvPicPr>
        <p:blipFill>
          <a:blip r:embed="rId3"/>
          <a:stretch>
            <a:fillRect/>
          </a:stretch>
        </p:blipFill>
        <p:spPr>
          <a:xfrm>
            <a:off x="731167" y="3376067"/>
            <a:ext cx="4378714" cy="3284036"/>
          </a:xfrm>
          <a:prstGeom prst="rect">
            <a:avLst/>
          </a:prstGeom>
        </p:spPr>
      </p:pic>
      <p:pic>
        <p:nvPicPr>
          <p:cNvPr id="10" name="Imagen 9">
            <a:extLst>
              <a:ext uri="{FF2B5EF4-FFF2-40B4-BE49-F238E27FC236}">
                <a16:creationId xmlns:a16="http://schemas.microsoft.com/office/drawing/2014/main" id="{C15A3EC3-6FFF-4D5B-AB61-D75E32A3E7DC}"/>
              </a:ext>
            </a:extLst>
          </p:cNvPr>
          <p:cNvPicPr>
            <a:picLocks noChangeAspect="1"/>
          </p:cNvPicPr>
          <p:nvPr/>
        </p:nvPicPr>
        <p:blipFill>
          <a:blip r:embed="rId4"/>
          <a:stretch>
            <a:fillRect/>
          </a:stretch>
        </p:blipFill>
        <p:spPr>
          <a:xfrm>
            <a:off x="5349920" y="3376067"/>
            <a:ext cx="4378716" cy="3284037"/>
          </a:xfrm>
          <a:prstGeom prst="rect">
            <a:avLst/>
          </a:prstGeom>
        </p:spPr>
      </p:pic>
    </p:spTree>
    <p:extLst>
      <p:ext uri="{BB962C8B-B14F-4D97-AF65-F5344CB8AC3E}">
        <p14:creationId xmlns:p14="http://schemas.microsoft.com/office/powerpoint/2010/main" val="338215578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8" name="CuadroTexto 7">
            <a:extLst>
              <a:ext uri="{FF2B5EF4-FFF2-40B4-BE49-F238E27FC236}">
                <a16:creationId xmlns:a16="http://schemas.microsoft.com/office/drawing/2014/main" id="{2C6E906D-9950-4E08-9F43-93AB68B08F18}"/>
              </a:ext>
            </a:extLst>
          </p:cNvPr>
          <p:cNvSpPr txBox="1"/>
          <p:nvPr/>
        </p:nvSpPr>
        <p:spPr>
          <a:xfrm>
            <a:off x="1004511" y="1060175"/>
            <a:ext cx="8690818" cy="2215991"/>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BRIGADA DE SALUD – RECINTO LAS PLAYAS </a:t>
            </a:r>
          </a:p>
          <a:p>
            <a:r>
              <a:rPr lang="es-MX" sz="2300" b="1" dirty="0">
                <a:solidFill>
                  <a:srgbClr val="002060"/>
                </a:solidFill>
                <a:latin typeface="Arial Rounded MT Bold" panose="020F0704030504030204" pitchFamily="34" charset="0"/>
              </a:rPr>
              <a:t>Se brindaron los siguientes servicios:</a:t>
            </a:r>
          </a:p>
          <a:p>
            <a:r>
              <a:rPr lang="es-MX" sz="2300" b="1" dirty="0">
                <a:solidFill>
                  <a:srgbClr val="002060"/>
                </a:solidFill>
                <a:latin typeface="Arial Rounded MT Bold" panose="020F0704030504030204" pitchFamily="34" charset="0"/>
              </a:rPr>
              <a:t>Control de signos vitales </a:t>
            </a:r>
          </a:p>
          <a:p>
            <a:r>
              <a:rPr lang="es-MX" sz="2300" b="1" dirty="0">
                <a:solidFill>
                  <a:srgbClr val="002060"/>
                </a:solidFill>
                <a:latin typeface="Arial Rounded MT Bold" panose="020F0704030504030204" pitchFamily="34" charset="0"/>
              </a:rPr>
              <a:t>Atención de médica básica </a:t>
            </a:r>
          </a:p>
          <a:p>
            <a:r>
              <a:rPr lang="es-MX" sz="2300" b="1" dirty="0">
                <a:solidFill>
                  <a:srgbClr val="002060"/>
                </a:solidFill>
                <a:latin typeface="Arial Rounded MT Bold" panose="020F0704030504030204" pitchFamily="34" charset="0"/>
              </a:rPr>
              <a:t>Vacunación antitetánica</a:t>
            </a:r>
          </a:p>
          <a:p>
            <a:pPr algn="ctr"/>
            <a:endParaRPr lang="es-MX" sz="2300" b="1" dirty="0">
              <a:solidFill>
                <a:srgbClr val="002060"/>
              </a:solidFill>
              <a:latin typeface="Arial Rounded MT Bold" panose="020F0704030504030204" pitchFamily="34" charset="0"/>
            </a:endParaRPr>
          </a:p>
        </p:txBody>
      </p:sp>
      <p:pic>
        <p:nvPicPr>
          <p:cNvPr id="11" name="Imagen 10">
            <a:extLst>
              <a:ext uri="{FF2B5EF4-FFF2-40B4-BE49-F238E27FC236}">
                <a16:creationId xmlns:a16="http://schemas.microsoft.com/office/drawing/2014/main" id="{490EF76C-70B6-4A2A-A41A-805782250C79}"/>
              </a:ext>
            </a:extLst>
          </p:cNvPr>
          <p:cNvPicPr>
            <a:picLocks noChangeAspect="1"/>
          </p:cNvPicPr>
          <p:nvPr/>
        </p:nvPicPr>
        <p:blipFill>
          <a:blip r:embed="rId3"/>
          <a:stretch>
            <a:fillRect/>
          </a:stretch>
        </p:blipFill>
        <p:spPr>
          <a:xfrm>
            <a:off x="1004511" y="3276166"/>
            <a:ext cx="4139827" cy="3104870"/>
          </a:xfrm>
          <a:prstGeom prst="rect">
            <a:avLst/>
          </a:prstGeom>
        </p:spPr>
      </p:pic>
      <p:pic>
        <p:nvPicPr>
          <p:cNvPr id="12" name="Imagen 11">
            <a:extLst>
              <a:ext uri="{FF2B5EF4-FFF2-40B4-BE49-F238E27FC236}">
                <a16:creationId xmlns:a16="http://schemas.microsoft.com/office/drawing/2014/main" id="{1B3E5B4E-0821-417A-844E-C6979395D81C}"/>
              </a:ext>
            </a:extLst>
          </p:cNvPr>
          <p:cNvPicPr>
            <a:picLocks noChangeAspect="1"/>
          </p:cNvPicPr>
          <p:nvPr/>
        </p:nvPicPr>
        <p:blipFill rotWithShape="1">
          <a:blip r:embed="rId4"/>
          <a:srcRect b="25285"/>
          <a:stretch/>
        </p:blipFill>
        <p:spPr>
          <a:xfrm>
            <a:off x="6577017" y="1571825"/>
            <a:ext cx="4002740" cy="2242980"/>
          </a:xfrm>
          <a:prstGeom prst="rect">
            <a:avLst/>
          </a:prstGeom>
        </p:spPr>
      </p:pic>
      <p:pic>
        <p:nvPicPr>
          <p:cNvPr id="13" name="Imagen 12">
            <a:extLst>
              <a:ext uri="{FF2B5EF4-FFF2-40B4-BE49-F238E27FC236}">
                <a16:creationId xmlns:a16="http://schemas.microsoft.com/office/drawing/2014/main" id="{F93F35ED-7D44-481A-90E1-C670826E806A}"/>
              </a:ext>
            </a:extLst>
          </p:cNvPr>
          <p:cNvPicPr>
            <a:picLocks noChangeAspect="1"/>
          </p:cNvPicPr>
          <p:nvPr/>
        </p:nvPicPr>
        <p:blipFill>
          <a:blip r:embed="rId5"/>
          <a:stretch>
            <a:fillRect/>
          </a:stretch>
        </p:blipFill>
        <p:spPr>
          <a:xfrm>
            <a:off x="6816822" y="3965001"/>
            <a:ext cx="3523129" cy="2642347"/>
          </a:xfrm>
          <a:prstGeom prst="rect">
            <a:avLst/>
          </a:prstGeom>
        </p:spPr>
      </p:pic>
    </p:spTree>
    <p:extLst>
      <p:ext uri="{BB962C8B-B14F-4D97-AF65-F5344CB8AC3E}">
        <p14:creationId xmlns:p14="http://schemas.microsoft.com/office/powerpoint/2010/main" val="175438763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9" name="CuadroTexto 8">
            <a:extLst>
              <a:ext uri="{FF2B5EF4-FFF2-40B4-BE49-F238E27FC236}">
                <a16:creationId xmlns:a16="http://schemas.microsoft.com/office/drawing/2014/main" id="{6B26626A-423A-4E95-998B-4A3654423125}"/>
              </a:ext>
            </a:extLst>
          </p:cNvPr>
          <p:cNvSpPr txBox="1"/>
          <p:nvPr/>
        </p:nvSpPr>
        <p:spPr>
          <a:xfrm>
            <a:off x="1004511" y="1060175"/>
            <a:ext cx="8690818" cy="3277820"/>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BRIGADA DE SALUD – RECINTO JIGUAL DE ARRIBA</a:t>
            </a:r>
          </a:p>
          <a:p>
            <a:r>
              <a:rPr lang="es-MX" sz="2300" b="1" dirty="0">
                <a:solidFill>
                  <a:srgbClr val="002060"/>
                </a:solidFill>
                <a:latin typeface="Arial Rounded MT Bold" panose="020F0704030504030204" pitchFamily="34" charset="0"/>
              </a:rPr>
              <a:t>Se brindaron los siguientes servicios:</a:t>
            </a:r>
          </a:p>
          <a:p>
            <a:r>
              <a:rPr lang="es-MX" sz="2300" b="1" dirty="0">
                <a:solidFill>
                  <a:srgbClr val="002060"/>
                </a:solidFill>
                <a:latin typeface="Arial Rounded MT Bold" panose="020F0704030504030204" pitchFamily="34" charset="0"/>
              </a:rPr>
              <a:t>Atención médica básica</a:t>
            </a:r>
          </a:p>
          <a:p>
            <a:r>
              <a:rPr lang="es-MX" sz="2300" b="1" dirty="0">
                <a:solidFill>
                  <a:srgbClr val="002060"/>
                </a:solidFill>
                <a:latin typeface="Arial Rounded MT Bold" panose="020F0704030504030204" pitchFamily="34" charset="0"/>
              </a:rPr>
              <a:t>Atención en odontología </a:t>
            </a:r>
          </a:p>
          <a:p>
            <a:r>
              <a:rPr lang="es-MX" sz="2300" b="1" dirty="0">
                <a:solidFill>
                  <a:srgbClr val="002060"/>
                </a:solidFill>
                <a:latin typeface="Arial Rounded MT Bold" panose="020F0704030504030204" pitchFamily="34" charset="0"/>
              </a:rPr>
              <a:t>Entrega de medicamentos</a:t>
            </a:r>
          </a:p>
          <a:p>
            <a:r>
              <a:rPr lang="es-MX" sz="2300" b="1" dirty="0">
                <a:solidFill>
                  <a:srgbClr val="002060"/>
                </a:solidFill>
                <a:latin typeface="Arial Rounded MT Bold" panose="020F0704030504030204" pitchFamily="34" charset="0"/>
              </a:rPr>
              <a:t>Vacunación contra la influenza</a:t>
            </a:r>
          </a:p>
          <a:p>
            <a:endParaRPr lang="es-MX" sz="2300" b="1" dirty="0">
              <a:solidFill>
                <a:srgbClr val="002060"/>
              </a:solidFill>
              <a:latin typeface="Arial Rounded MT Bold" panose="020F0704030504030204" pitchFamily="34" charset="0"/>
            </a:endParaRPr>
          </a:p>
          <a:p>
            <a:pPr algn="ctr"/>
            <a:r>
              <a:rPr lang="es-MX" sz="2300" b="1" dirty="0">
                <a:solidFill>
                  <a:srgbClr val="002060"/>
                </a:solidFill>
                <a:latin typeface="Arial Rounded MT Bold" panose="020F0704030504030204" pitchFamily="34" charset="0"/>
              </a:rPr>
              <a:t>  </a:t>
            </a:r>
          </a:p>
          <a:p>
            <a:pPr algn="ctr"/>
            <a:endParaRPr lang="es-MX" sz="2300" b="1" dirty="0">
              <a:solidFill>
                <a:srgbClr val="002060"/>
              </a:solidFill>
              <a:latin typeface="Arial Rounded MT Bold" panose="020F0704030504030204" pitchFamily="34" charset="0"/>
            </a:endParaRPr>
          </a:p>
        </p:txBody>
      </p:sp>
      <p:pic>
        <p:nvPicPr>
          <p:cNvPr id="10" name="Imagen 9">
            <a:extLst>
              <a:ext uri="{FF2B5EF4-FFF2-40B4-BE49-F238E27FC236}">
                <a16:creationId xmlns:a16="http://schemas.microsoft.com/office/drawing/2014/main" id="{79B6129F-B69D-4D3C-B78B-7BA48A8DD0CA}"/>
              </a:ext>
            </a:extLst>
          </p:cNvPr>
          <p:cNvPicPr>
            <a:picLocks noChangeAspect="1"/>
          </p:cNvPicPr>
          <p:nvPr/>
        </p:nvPicPr>
        <p:blipFill>
          <a:blip r:embed="rId3"/>
          <a:stretch>
            <a:fillRect/>
          </a:stretch>
        </p:blipFill>
        <p:spPr>
          <a:xfrm>
            <a:off x="1004511" y="3360647"/>
            <a:ext cx="4285129" cy="3213846"/>
          </a:xfrm>
          <a:prstGeom prst="rect">
            <a:avLst/>
          </a:prstGeom>
        </p:spPr>
      </p:pic>
      <p:pic>
        <p:nvPicPr>
          <p:cNvPr id="14" name="Imagen 13">
            <a:extLst>
              <a:ext uri="{FF2B5EF4-FFF2-40B4-BE49-F238E27FC236}">
                <a16:creationId xmlns:a16="http://schemas.microsoft.com/office/drawing/2014/main" id="{A6C09FB8-79B0-4A7E-8ABC-1D01701A9EEF}"/>
              </a:ext>
            </a:extLst>
          </p:cNvPr>
          <p:cNvPicPr>
            <a:picLocks noChangeAspect="1"/>
          </p:cNvPicPr>
          <p:nvPr/>
        </p:nvPicPr>
        <p:blipFill>
          <a:blip r:embed="rId4"/>
          <a:stretch>
            <a:fillRect/>
          </a:stretch>
        </p:blipFill>
        <p:spPr>
          <a:xfrm>
            <a:off x="5744818" y="2377128"/>
            <a:ext cx="4285129" cy="3213847"/>
          </a:xfrm>
          <a:prstGeom prst="rect">
            <a:avLst/>
          </a:prstGeom>
        </p:spPr>
      </p:pic>
    </p:spTree>
    <p:extLst>
      <p:ext uri="{BB962C8B-B14F-4D97-AF65-F5344CB8AC3E}">
        <p14:creationId xmlns:p14="http://schemas.microsoft.com/office/powerpoint/2010/main" val="357677118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7" name="CuadroTexto 6">
            <a:extLst>
              <a:ext uri="{FF2B5EF4-FFF2-40B4-BE49-F238E27FC236}">
                <a16:creationId xmlns:a16="http://schemas.microsoft.com/office/drawing/2014/main" id="{A60D136B-BD71-42E2-8CFC-1867D37335C4}"/>
              </a:ext>
            </a:extLst>
          </p:cNvPr>
          <p:cNvSpPr txBox="1"/>
          <p:nvPr/>
        </p:nvSpPr>
        <p:spPr>
          <a:xfrm>
            <a:off x="1004511" y="1060175"/>
            <a:ext cx="8690818" cy="2569934"/>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BRIGADA DE SALUD – RECINTO LOS TAMARINDOS</a:t>
            </a:r>
          </a:p>
          <a:p>
            <a:r>
              <a:rPr lang="es-MX" sz="2300" b="1" dirty="0">
                <a:solidFill>
                  <a:srgbClr val="002060"/>
                </a:solidFill>
                <a:latin typeface="Arial Rounded MT Bold" panose="020F0704030504030204" pitchFamily="34" charset="0"/>
              </a:rPr>
              <a:t>Se brindaron los siguientes servicios:</a:t>
            </a:r>
          </a:p>
          <a:p>
            <a:r>
              <a:rPr lang="es-MX" sz="2300" b="1" dirty="0">
                <a:solidFill>
                  <a:srgbClr val="002060"/>
                </a:solidFill>
                <a:latin typeface="Arial Rounded MT Bold" panose="020F0704030504030204" pitchFamily="34" charset="0"/>
              </a:rPr>
              <a:t>Atención médica básica</a:t>
            </a:r>
          </a:p>
          <a:p>
            <a:r>
              <a:rPr lang="es-MX" sz="2300" b="1" dirty="0">
                <a:solidFill>
                  <a:srgbClr val="002060"/>
                </a:solidFill>
                <a:latin typeface="Arial Rounded MT Bold" panose="020F0704030504030204" pitchFamily="34" charset="0"/>
              </a:rPr>
              <a:t>Atención en odontología </a:t>
            </a:r>
          </a:p>
          <a:p>
            <a:r>
              <a:rPr lang="es-MX" sz="2300" b="1" dirty="0">
                <a:solidFill>
                  <a:srgbClr val="002060"/>
                </a:solidFill>
                <a:latin typeface="Arial Rounded MT Bold" panose="020F0704030504030204" pitchFamily="34" charset="0"/>
              </a:rPr>
              <a:t>Entrega de medicamentos</a:t>
            </a:r>
          </a:p>
          <a:p>
            <a:r>
              <a:rPr lang="es-MX" sz="2300" b="1" dirty="0">
                <a:solidFill>
                  <a:srgbClr val="002060"/>
                </a:solidFill>
                <a:latin typeface="Arial Rounded MT Bold" panose="020F0704030504030204" pitchFamily="34" charset="0"/>
              </a:rPr>
              <a:t>Vacunación contra la influenza</a:t>
            </a:r>
          </a:p>
          <a:p>
            <a:pPr algn="ctr"/>
            <a:endParaRPr lang="es-MX" sz="2300" b="1" dirty="0">
              <a:solidFill>
                <a:srgbClr val="002060"/>
              </a:solidFill>
              <a:latin typeface="Arial Rounded MT Bold" panose="020F0704030504030204" pitchFamily="34" charset="0"/>
            </a:endParaRPr>
          </a:p>
        </p:txBody>
      </p:sp>
      <p:pic>
        <p:nvPicPr>
          <p:cNvPr id="8" name="Imagen 7">
            <a:extLst>
              <a:ext uri="{FF2B5EF4-FFF2-40B4-BE49-F238E27FC236}">
                <a16:creationId xmlns:a16="http://schemas.microsoft.com/office/drawing/2014/main" id="{E52F95C5-C39B-426B-9D81-C7B8CF49A21D}"/>
              </a:ext>
            </a:extLst>
          </p:cNvPr>
          <p:cNvPicPr>
            <a:picLocks noChangeAspect="1"/>
          </p:cNvPicPr>
          <p:nvPr/>
        </p:nvPicPr>
        <p:blipFill>
          <a:blip r:embed="rId3"/>
          <a:stretch>
            <a:fillRect/>
          </a:stretch>
        </p:blipFill>
        <p:spPr>
          <a:xfrm>
            <a:off x="1540898" y="3429001"/>
            <a:ext cx="3999805" cy="3001730"/>
          </a:xfrm>
          <a:prstGeom prst="rect">
            <a:avLst/>
          </a:prstGeom>
        </p:spPr>
      </p:pic>
      <p:pic>
        <p:nvPicPr>
          <p:cNvPr id="11" name="Imagen 10">
            <a:extLst>
              <a:ext uri="{FF2B5EF4-FFF2-40B4-BE49-F238E27FC236}">
                <a16:creationId xmlns:a16="http://schemas.microsoft.com/office/drawing/2014/main" id="{0799FB15-48B9-41D1-87E7-08D8C137A96F}"/>
              </a:ext>
            </a:extLst>
          </p:cNvPr>
          <p:cNvPicPr>
            <a:picLocks noChangeAspect="1"/>
          </p:cNvPicPr>
          <p:nvPr/>
        </p:nvPicPr>
        <p:blipFill>
          <a:blip r:embed="rId4"/>
          <a:stretch>
            <a:fillRect/>
          </a:stretch>
        </p:blipFill>
        <p:spPr>
          <a:xfrm>
            <a:off x="5693023" y="3429000"/>
            <a:ext cx="4002306" cy="3001729"/>
          </a:xfrm>
          <a:prstGeom prst="rect">
            <a:avLst/>
          </a:prstGeom>
        </p:spPr>
      </p:pic>
    </p:spTree>
    <p:extLst>
      <p:ext uri="{BB962C8B-B14F-4D97-AF65-F5344CB8AC3E}">
        <p14:creationId xmlns:p14="http://schemas.microsoft.com/office/powerpoint/2010/main" val="10088633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7" name="CuadroTexto 6">
            <a:extLst>
              <a:ext uri="{FF2B5EF4-FFF2-40B4-BE49-F238E27FC236}">
                <a16:creationId xmlns:a16="http://schemas.microsoft.com/office/drawing/2014/main" id="{A60D136B-BD71-42E2-8CFC-1867D37335C4}"/>
              </a:ext>
            </a:extLst>
          </p:cNvPr>
          <p:cNvSpPr txBox="1"/>
          <p:nvPr/>
        </p:nvSpPr>
        <p:spPr>
          <a:xfrm>
            <a:off x="1004511" y="1060175"/>
            <a:ext cx="8690818" cy="2215991"/>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BRIGADA DE SALUD – RECINTO PUEBLO NUEVO</a:t>
            </a:r>
          </a:p>
          <a:p>
            <a:r>
              <a:rPr lang="es-MX" sz="2300" b="1" dirty="0">
                <a:solidFill>
                  <a:srgbClr val="002060"/>
                </a:solidFill>
                <a:latin typeface="Arial Rounded MT Bold" panose="020F0704030504030204" pitchFamily="34" charset="0"/>
              </a:rPr>
              <a:t>Se brindaron los siguientes servicios:</a:t>
            </a:r>
          </a:p>
          <a:p>
            <a:r>
              <a:rPr lang="es-MX" sz="2300" b="1" dirty="0">
                <a:solidFill>
                  <a:srgbClr val="002060"/>
                </a:solidFill>
                <a:latin typeface="Arial Rounded MT Bold" panose="020F0704030504030204" pitchFamily="34" charset="0"/>
              </a:rPr>
              <a:t>Consultas médicas generales </a:t>
            </a:r>
          </a:p>
          <a:p>
            <a:r>
              <a:rPr lang="es-MX" sz="2300" b="1" dirty="0">
                <a:solidFill>
                  <a:srgbClr val="002060"/>
                </a:solidFill>
                <a:latin typeface="Arial Rounded MT Bold" panose="020F0704030504030204" pitchFamily="34" charset="0"/>
              </a:rPr>
              <a:t>Entrega de medicamentos</a:t>
            </a:r>
          </a:p>
          <a:p>
            <a:r>
              <a:rPr lang="es-MX" sz="2300" b="1" dirty="0">
                <a:solidFill>
                  <a:srgbClr val="002060"/>
                </a:solidFill>
                <a:latin typeface="Arial Rounded MT Bold" panose="020F0704030504030204" pitchFamily="34" charset="0"/>
              </a:rPr>
              <a:t>Charla de hábitos saludables </a:t>
            </a:r>
          </a:p>
          <a:p>
            <a:pPr algn="ctr"/>
            <a:endParaRPr lang="es-MX" sz="2300" b="1" dirty="0">
              <a:solidFill>
                <a:srgbClr val="002060"/>
              </a:solidFill>
              <a:latin typeface="Arial Rounded MT Bold" panose="020F0704030504030204" pitchFamily="34" charset="0"/>
            </a:endParaRPr>
          </a:p>
        </p:txBody>
      </p:sp>
      <p:pic>
        <p:nvPicPr>
          <p:cNvPr id="3" name="Imagen 2">
            <a:extLst>
              <a:ext uri="{FF2B5EF4-FFF2-40B4-BE49-F238E27FC236}">
                <a16:creationId xmlns:a16="http://schemas.microsoft.com/office/drawing/2014/main" id="{3B13D313-16B3-42E4-90AB-E3538206A2D6}"/>
              </a:ext>
            </a:extLst>
          </p:cNvPr>
          <p:cNvPicPr>
            <a:picLocks noChangeAspect="1"/>
          </p:cNvPicPr>
          <p:nvPr/>
        </p:nvPicPr>
        <p:blipFill>
          <a:blip r:embed="rId3"/>
          <a:stretch>
            <a:fillRect/>
          </a:stretch>
        </p:blipFill>
        <p:spPr>
          <a:xfrm>
            <a:off x="6796556" y="1922028"/>
            <a:ext cx="3409761" cy="4543507"/>
          </a:xfrm>
          <a:prstGeom prst="rect">
            <a:avLst/>
          </a:prstGeom>
        </p:spPr>
      </p:pic>
      <p:pic>
        <p:nvPicPr>
          <p:cNvPr id="5" name="Imagen 4">
            <a:extLst>
              <a:ext uri="{FF2B5EF4-FFF2-40B4-BE49-F238E27FC236}">
                <a16:creationId xmlns:a16="http://schemas.microsoft.com/office/drawing/2014/main" id="{66E619D2-C2B2-4906-A65E-DFE7830F55C4}"/>
              </a:ext>
            </a:extLst>
          </p:cNvPr>
          <p:cNvPicPr>
            <a:picLocks noChangeAspect="1"/>
          </p:cNvPicPr>
          <p:nvPr/>
        </p:nvPicPr>
        <p:blipFill>
          <a:blip r:embed="rId4"/>
          <a:stretch>
            <a:fillRect/>
          </a:stretch>
        </p:blipFill>
        <p:spPr>
          <a:xfrm>
            <a:off x="1365300" y="3110395"/>
            <a:ext cx="4470723" cy="3355140"/>
          </a:xfrm>
          <a:prstGeom prst="rect">
            <a:avLst/>
          </a:prstGeom>
        </p:spPr>
      </p:pic>
    </p:spTree>
    <p:extLst>
      <p:ext uri="{BB962C8B-B14F-4D97-AF65-F5344CB8AC3E}">
        <p14:creationId xmlns:p14="http://schemas.microsoft.com/office/powerpoint/2010/main" val="42712357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7" name="CuadroTexto 6">
            <a:extLst>
              <a:ext uri="{FF2B5EF4-FFF2-40B4-BE49-F238E27FC236}">
                <a16:creationId xmlns:a16="http://schemas.microsoft.com/office/drawing/2014/main" id="{A60D136B-BD71-42E2-8CFC-1867D37335C4}"/>
              </a:ext>
            </a:extLst>
          </p:cNvPr>
          <p:cNvSpPr txBox="1"/>
          <p:nvPr/>
        </p:nvSpPr>
        <p:spPr>
          <a:xfrm>
            <a:off x="1004511" y="1060175"/>
            <a:ext cx="8690818" cy="1862048"/>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ATENCIÓN MÉDICA DOMICILIARIA</a:t>
            </a:r>
          </a:p>
          <a:p>
            <a:pPr algn="ctr"/>
            <a:endParaRPr lang="es-MX" sz="2300" b="1" dirty="0">
              <a:solidFill>
                <a:srgbClr val="002060"/>
              </a:solidFill>
              <a:latin typeface="Arial Rounded MT Bold" panose="020F0704030504030204" pitchFamily="34" charset="0"/>
            </a:endParaRPr>
          </a:p>
          <a:p>
            <a:r>
              <a:rPr lang="es-MX" sz="2300" b="1" dirty="0">
                <a:solidFill>
                  <a:srgbClr val="002060"/>
                </a:solidFill>
                <a:latin typeface="Arial Rounded MT Bold" panose="020F0704030504030204" pitchFamily="34" charset="0"/>
              </a:rPr>
              <a:t>En  coordinación del Sub Centro de Salud del Recinto Yurima, se dio asistencia médica a personas mayores. </a:t>
            </a:r>
          </a:p>
          <a:p>
            <a:pPr algn="ctr"/>
            <a:endParaRPr lang="es-MX" sz="2300" b="1" dirty="0">
              <a:solidFill>
                <a:srgbClr val="002060"/>
              </a:solidFill>
              <a:latin typeface="Arial Rounded MT Bold" panose="020F0704030504030204" pitchFamily="34" charset="0"/>
            </a:endParaRPr>
          </a:p>
        </p:txBody>
      </p:sp>
      <p:pic>
        <p:nvPicPr>
          <p:cNvPr id="4" name="Imagen 3">
            <a:extLst>
              <a:ext uri="{FF2B5EF4-FFF2-40B4-BE49-F238E27FC236}">
                <a16:creationId xmlns:a16="http://schemas.microsoft.com/office/drawing/2014/main" id="{52262EAA-58A0-4038-8F50-0D7BBCDA193E}"/>
              </a:ext>
            </a:extLst>
          </p:cNvPr>
          <p:cNvPicPr>
            <a:picLocks noChangeAspect="1"/>
          </p:cNvPicPr>
          <p:nvPr/>
        </p:nvPicPr>
        <p:blipFill rotWithShape="1">
          <a:blip r:embed="rId3"/>
          <a:srcRect r="20179"/>
          <a:stretch/>
        </p:blipFill>
        <p:spPr>
          <a:xfrm>
            <a:off x="1135928" y="2922223"/>
            <a:ext cx="3460957" cy="3253968"/>
          </a:xfrm>
          <a:prstGeom prst="rect">
            <a:avLst/>
          </a:prstGeom>
        </p:spPr>
      </p:pic>
      <p:pic>
        <p:nvPicPr>
          <p:cNvPr id="8" name="Imagen 7">
            <a:extLst>
              <a:ext uri="{FF2B5EF4-FFF2-40B4-BE49-F238E27FC236}">
                <a16:creationId xmlns:a16="http://schemas.microsoft.com/office/drawing/2014/main" id="{BF085682-0BC3-4EF7-AA86-2BE0A1ECE11F}"/>
              </a:ext>
            </a:extLst>
          </p:cNvPr>
          <p:cNvPicPr>
            <a:picLocks noChangeAspect="1"/>
          </p:cNvPicPr>
          <p:nvPr/>
        </p:nvPicPr>
        <p:blipFill>
          <a:blip r:embed="rId4"/>
          <a:stretch>
            <a:fillRect/>
          </a:stretch>
        </p:blipFill>
        <p:spPr>
          <a:xfrm>
            <a:off x="5408461" y="2894156"/>
            <a:ext cx="4373312" cy="3282035"/>
          </a:xfrm>
          <a:prstGeom prst="rect">
            <a:avLst/>
          </a:prstGeom>
        </p:spPr>
      </p:pic>
    </p:spTree>
    <p:extLst>
      <p:ext uri="{BB962C8B-B14F-4D97-AF65-F5344CB8AC3E}">
        <p14:creationId xmlns:p14="http://schemas.microsoft.com/office/powerpoint/2010/main" val="37209392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7" name="CuadroTexto 6">
            <a:extLst>
              <a:ext uri="{FF2B5EF4-FFF2-40B4-BE49-F238E27FC236}">
                <a16:creationId xmlns:a16="http://schemas.microsoft.com/office/drawing/2014/main" id="{A60D136B-BD71-42E2-8CFC-1867D37335C4}"/>
              </a:ext>
            </a:extLst>
          </p:cNvPr>
          <p:cNvSpPr txBox="1"/>
          <p:nvPr/>
        </p:nvSpPr>
        <p:spPr>
          <a:xfrm>
            <a:off x="1004511" y="1060175"/>
            <a:ext cx="8690818" cy="1862048"/>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ENTREGA DE MEDICAMENTOS </a:t>
            </a:r>
          </a:p>
          <a:p>
            <a:endParaRPr lang="es-MX" sz="2300" b="1" dirty="0">
              <a:solidFill>
                <a:srgbClr val="002060"/>
              </a:solidFill>
              <a:latin typeface="Arial Rounded MT Bold" panose="020F0704030504030204" pitchFamily="34" charset="0"/>
            </a:endParaRPr>
          </a:p>
          <a:p>
            <a:r>
              <a:rPr lang="es-MX" sz="2300" b="1" dirty="0">
                <a:solidFill>
                  <a:srgbClr val="002060"/>
                </a:solidFill>
                <a:latin typeface="Arial Rounded MT Bold" panose="020F0704030504030204" pitchFamily="34" charset="0"/>
              </a:rPr>
              <a:t>Se hizo la entrega de medicamentos para síntomas leves, bajo la supervisión médica, junto con la información necesaria sobre como tomarlo correctamente.</a:t>
            </a:r>
          </a:p>
        </p:txBody>
      </p:sp>
      <p:pic>
        <p:nvPicPr>
          <p:cNvPr id="4" name="Imagen 3">
            <a:extLst>
              <a:ext uri="{FF2B5EF4-FFF2-40B4-BE49-F238E27FC236}">
                <a16:creationId xmlns:a16="http://schemas.microsoft.com/office/drawing/2014/main" id="{22FF861B-2484-46F6-8735-B0C7D675EA17}"/>
              </a:ext>
            </a:extLst>
          </p:cNvPr>
          <p:cNvPicPr>
            <a:picLocks noChangeAspect="1"/>
          </p:cNvPicPr>
          <p:nvPr/>
        </p:nvPicPr>
        <p:blipFill>
          <a:blip r:embed="rId3"/>
          <a:stretch>
            <a:fillRect/>
          </a:stretch>
        </p:blipFill>
        <p:spPr>
          <a:xfrm>
            <a:off x="4859797" y="3338225"/>
            <a:ext cx="2482534" cy="3307976"/>
          </a:xfrm>
          <a:prstGeom prst="rect">
            <a:avLst/>
          </a:prstGeom>
        </p:spPr>
      </p:pic>
      <p:pic>
        <p:nvPicPr>
          <p:cNvPr id="10" name="Imagen 9">
            <a:extLst>
              <a:ext uri="{FF2B5EF4-FFF2-40B4-BE49-F238E27FC236}">
                <a16:creationId xmlns:a16="http://schemas.microsoft.com/office/drawing/2014/main" id="{319D9D33-4C1F-4AB8-9388-8F1EBC76E2F3}"/>
              </a:ext>
            </a:extLst>
          </p:cNvPr>
          <p:cNvPicPr>
            <a:picLocks noChangeAspect="1"/>
          </p:cNvPicPr>
          <p:nvPr/>
        </p:nvPicPr>
        <p:blipFill>
          <a:blip r:embed="rId4"/>
          <a:stretch>
            <a:fillRect/>
          </a:stretch>
        </p:blipFill>
        <p:spPr>
          <a:xfrm>
            <a:off x="559868" y="3136519"/>
            <a:ext cx="4031989" cy="3025882"/>
          </a:xfrm>
          <a:prstGeom prst="rect">
            <a:avLst/>
          </a:prstGeom>
        </p:spPr>
      </p:pic>
      <p:pic>
        <p:nvPicPr>
          <p:cNvPr id="14" name="Imagen 13">
            <a:extLst>
              <a:ext uri="{FF2B5EF4-FFF2-40B4-BE49-F238E27FC236}">
                <a16:creationId xmlns:a16="http://schemas.microsoft.com/office/drawing/2014/main" id="{478BEF93-4226-4C80-8D53-F48239C23653}"/>
              </a:ext>
            </a:extLst>
          </p:cNvPr>
          <p:cNvPicPr>
            <a:picLocks noChangeAspect="1"/>
          </p:cNvPicPr>
          <p:nvPr/>
        </p:nvPicPr>
        <p:blipFill rotWithShape="1">
          <a:blip r:embed="rId5"/>
          <a:srcRect l="8744" t="9394" r="11314" b="28823"/>
          <a:stretch/>
        </p:blipFill>
        <p:spPr>
          <a:xfrm>
            <a:off x="7601308" y="3126301"/>
            <a:ext cx="3509454" cy="3046317"/>
          </a:xfrm>
          <a:prstGeom prst="rect">
            <a:avLst/>
          </a:prstGeom>
        </p:spPr>
      </p:pic>
    </p:spTree>
    <p:extLst>
      <p:ext uri="{BB962C8B-B14F-4D97-AF65-F5344CB8AC3E}">
        <p14:creationId xmlns:p14="http://schemas.microsoft.com/office/powerpoint/2010/main" val="26570609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9" name="CuadroTexto 8">
            <a:extLst>
              <a:ext uri="{FF2B5EF4-FFF2-40B4-BE49-F238E27FC236}">
                <a16:creationId xmlns:a16="http://schemas.microsoft.com/office/drawing/2014/main" id="{EEF1BEA0-87AE-43C1-8060-6CA5ADAE20D0}"/>
              </a:ext>
            </a:extLst>
          </p:cNvPr>
          <p:cNvSpPr txBox="1"/>
          <p:nvPr/>
        </p:nvSpPr>
        <p:spPr>
          <a:xfrm>
            <a:off x="1004511" y="1060175"/>
            <a:ext cx="8690818" cy="800219"/>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ATENCIÓN PRENATAL</a:t>
            </a:r>
          </a:p>
          <a:p>
            <a:pPr algn="ctr"/>
            <a:endParaRPr lang="es-MX" sz="2300" b="1" dirty="0">
              <a:solidFill>
                <a:srgbClr val="002060"/>
              </a:solidFill>
              <a:latin typeface="Arial Rounded MT Bold" panose="020F0704030504030204" pitchFamily="34" charset="0"/>
            </a:endParaRPr>
          </a:p>
        </p:txBody>
      </p:sp>
      <p:pic>
        <p:nvPicPr>
          <p:cNvPr id="10" name="Imagen 9">
            <a:extLst>
              <a:ext uri="{FF2B5EF4-FFF2-40B4-BE49-F238E27FC236}">
                <a16:creationId xmlns:a16="http://schemas.microsoft.com/office/drawing/2014/main" id="{5C5643FE-B6CF-4579-8A2D-DE4E2A46604A}"/>
              </a:ext>
            </a:extLst>
          </p:cNvPr>
          <p:cNvPicPr>
            <a:picLocks noChangeAspect="1"/>
          </p:cNvPicPr>
          <p:nvPr/>
        </p:nvPicPr>
        <p:blipFill rotWithShape="1">
          <a:blip r:embed="rId3"/>
          <a:srcRect t="26471"/>
          <a:stretch/>
        </p:blipFill>
        <p:spPr>
          <a:xfrm>
            <a:off x="7698089" y="815838"/>
            <a:ext cx="2857852" cy="2801817"/>
          </a:xfrm>
          <a:prstGeom prst="rect">
            <a:avLst/>
          </a:prstGeom>
        </p:spPr>
      </p:pic>
      <p:sp>
        <p:nvSpPr>
          <p:cNvPr id="12" name="CuadroTexto 11">
            <a:extLst>
              <a:ext uri="{FF2B5EF4-FFF2-40B4-BE49-F238E27FC236}">
                <a16:creationId xmlns:a16="http://schemas.microsoft.com/office/drawing/2014/main" id="{37DDFEBC-1B30-4E99-B7EA-0BC625F55063}"/>
              </a:ext>
            </a:extLst>
          </p:cNvPr>
          <p:cNvSpPr txBox="1"/>
          <p:nvPr/>
        </p:nvSpPr>
        <p:spPr>
          <a:xfrm>
            <a:off x="673937" y="2140422"/>
            <a:ext cx="6399216" cy="4693593"/>
          </a:xfrm>
          <a:prstGeom prst="rect">
            <a:avLst/>
          </a:prstGeom>
          <a:noFill/>
        </p:spPr>
        <p:txBody>
          <a:bodyPr wrap="square" rtlCol="0">
            <a:spAutoFit/>
          </a:bodyPr>
          <a:lstStyle/>
          <a:p>
            <a:pPr algn="just"/>
            <a:r>
              <a:rPr lang="es-MX" sz="2300" b="1" dirty="0">
                <a:solidFill>
                  <a:srgbClr val="002060"/>
                </a:solidFill>
                <a:latin typeface="Arial Rounded MT Bold" panose="020F0704030504030204" pitchFamily="34" charset="0"/>
              </a:rPr>
              <a:t>Con la presencia de la Obstetra del sub Centro de Salud del Recinto Yurima, se visitó a mujeres embarazadas y en proceso de lactancia, posteriormente se realizó un seguimiento de control prenatal,  asegurándonos de que asistan a sus controles frecuentemente el cual consiste en el cuidado médico que se le brinda a una mujer embarazada para llevar  un embarazo saludable, parto seguro y cuidado del recién nacido.</a:t>
            </a:r>
          </a:p>
          <a:p>
            <a:pPr algn="ctr"/>
            <a:endParaRPr lang="es-MX" sz="2300" b="1" dirty="0">
              <a:solidFill>
                <a:srgbClr val="002060"/>
              </a:solidFill>
              <a:latin typeface="Arial Rounded MT Bold" panose="020F0704030504030204" pitchFamily="34" charset="0"/>
            </a:endParaRPr>
          </a:p>
          <a:p>
            <a:pPr algn="ctr"/>
            <a:endParaRPr lang="es-MX" sz="2300" b="1" dirty="0">
              <a:solidFill>
                <a:srgbClr val="002060"/>
              </a:solidFill>
              <a:latin typeface="Arial Rounded MT Bold" panose="020F0704030504030204" pitchFamily="34" charset="0"/>
            </a:endParaRPr>
          </a:p>
        </p:txBody>
      </p:sp>
      <p:pic>
        <p:nvPicPr>
          <p:cNvPr id="13" name="Imagen 12">
            <a:extLst>
              <a:ext uri="{FF2B5EF4-FFF2-40B4-BE49-F238E27FC236}">
                <a16:creationId xmlns:a16="http://schemas.microsoft.com/office/drawing/2014/main" id="{A35BC7B8-04FE-48B0-8088-C58B00A719DB}"/>
              </a:ext>
            </a:extLst>
          </p:cNvPr>
          <p:cNvPicPr>
            <a:picLocks noChangeAspect="1"/>
          </p:cNvPicPr>
          <p:nvPr/>
        </p:nvPicPr>
        <p:blipFill rotWithShape="1">
          <a:blip r:embed="rId4"/>
          <a:srcRect l="4956" t="11438" r="14347" b="13921"/>
          <a:stretch/>
        </p:blipFill>
        <p:spPr>
          <a:xfrm>
            <a:off x="7225473" y="3703286"/>
            <a:ext cx="3841456" cy="2664882"/>
          </a:xfrm>
          <a:prstGeom prst="rect">
            <a:avLst/>
          </a:prstGeom>
        </p:spPr>
      </p:pic>
    </p:spTree>
    <p:extLst>
      <p:ext uri="{BB962C8B-B14F-4D97-AF65-F5344CB8AC3E}">
        <p14:creationId xmlns:p14="http://schemas.microsoft.com/office/powerpoint/2010/main" val="2366070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9" name="CuadroTexto 8">
            <a:extLst>
              <a:ext uri="{FF2B5EF4-FFF2-40B4-BE49-F238E27FC236}">
                <a16:creationId xmlns:a16="http://schemas.microsoft.com/office/drawing/2014/main" id="{EEF1BEA0-87AE-43C1-8060-6CA5ADAE20D0}"/>
              </a:ext>
            </a:extLst>
          </p:cNvPr>
          <p:cNvSpPr txBox="1"/>
          <p:nvPr/>
        </p:nvSpPr>
        <p:spPr>
          <a:xfrm>
            <a:off x="1004511" y="1060175"/>
            <a:ext cx="8690818" cy="1862048"/>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AYUDA TÉCNICA</a:t>
            </a:r>
          </a:p>
          <a:p>
            <a:pPr algn="ctr"/>
            <a:endParaRPr lang="es-MX" sz="2300" b="1" dirty="0">
              <a:solidFill>
                <a:srgbClr val="002060"/>
              </a:solidFill>
              <a:latin typeface="Arial Rounded MT Bold" panose="020F0704030504030204" pitchFamily="34" charset="0"/>
            </a:endParaRPr>
          </a:p>
          <a:p>
            <a:pPr algn="just"/>
            <a:r>
              <a:rPr lang="es-MX" sz="2300" b="1" dirty="0">
                <a:solidFill>
                  <a:srgbClr val="002060"/>
                </a:solidFill>
                <a:latin typeface="Arial Rounded MT Bold" panose="020F0704030504030204" pitchFamily="34" charset="0"/>
              </a:rPr>
              <a:t>Entrega de bastón a persona con problema de movilidad al caminar.</a:t>
            </a:r>
          </a:p>
          <a:p>
            <a:pPr algn="ctr"/>
            <a:endParaRPr lang="es-MX" sz="2300" b="1" dirty="0">
              <a:solidFill>
                <a:srgbClr val="002060"/>
              </a:solidFill>
              <a:latin typeface="Arial Rounded MT Bold" panose="020F0704030504030204" pitchFamily="34" charset="0"/>
            </a:endParaRPr>
          </a:p>
        </p:txBody>
      </p:sp>
      <p:pic>
        <p:nvPicPr>
          <p:cNvPr id="3" name="Imagen 2">
            <a:extLst>
              <a:ext uri="{FF2B5EF4-FFF2-40B4-BE49-F238E27FC236}">
                <a16:creationId xmlns:a16="http://schemas.microsoft.com/office/drawing/2014/main" id="{88283F91-A7F1-47D3-9AE0-E417C718A539}"/>
              </a:ext>
            </a:extLst>
          </p:cNvPr>
          <p:cNvPicPr>
            <a:picLocks noChangeAspect="1"/>
          </p:cNvPicPr>
          <p:nvPr/>
        </p:nvPicPr>
        <p:blipFill>
          <a:blip r:embed="rId3"/>
          <a:stretch>
            <a:fillRect/>
          </a:stretch>
        </p:blipFill>
        <p:spPr>
          <a:xfrm>
            <a:off x="1051785" y="2706212"/>
            <a:ext cx="4693033" cy="3519775"/>
          </a:xfrm>
          <a:prstGeom prst="rect">
            <a:avLst/>
          </a:prstGeom>
        </p:spPr>
      </p:pic>
      <p:pic>
        <p:nvPicPr>
          <p:cNvPr id="5" name="Imagen 4">
            <a:extLst>
              <a:ext uri="{FF2B5EF4-FFF2-40B4-BE49-F238E27FC236}">
                <a16:creationId xmlns:a16="http://schemas.microsoft.com/office/drawing/2014/main" id="{848E8700-07B0-418F-B67D-B387138677F8}"/>
              </a:ext>
            </a:extLst>
          </p:cNvPr>
          <p:cNvPicPr>
            <a:picLocks noChangeAspect="1"/>
          </p:cNvPicPr>
          <p:nvPr/>
        </p:nvPicPr>
        <p:blipFill>
          <a:blip r:embed="rId4"/>
          <a:stretch>
            <a:fillRect/>
          </a:stretch>
        </p:blipFill>
        <p:spPr>
          <a:xfrm>
            <a:off x="6243917" y="2706212"/>
            <a:ext cx="4693033" cy="3519774"/>
          </a:xfrm>
          <a:prstGeom prst="rect">
            <a:avLst/>
          </a:prstGeom>
        </p:spPr>
      </p:pic>
    </p:spTree>
    <p:extLst>
      <p:ext uri="{BB962C8B-B14F-4D97-AF65-F5344CB8AC3E}">
        <p14:creationId xmlns:p14="http://schemas.microsoft.com/office/powerpoint/2010/main" val="3717747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9" name="CuadroTexto 8">
            <a:extLst>
              <a:ext uri="{FF2B5EF4-FFF2-40B4-BE49-F238E27FC236}">
                <a16:creationId xmlns:a16="http://schemas.microsoft.com/office/drawing/2014/main" id="{EEF1BEA0-87AE-43C1-8060-6CA5ADAE20D0}"/>
              </a:ext>
            </a:extLst>
          </p:cNvPr>
          <p:cNvSpPr txBox="1"/>
          <p:nvPr/>
        </p:nvSpPr>
        <p:spPr>
          <a:xfrm>
            <a:off x="1004511" y="1060175"/>
            <a:ext cx="8690818"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TALLER DE COMPUTACIÓN BÁSICA</a:t>
            </a:r>
          </a:p>
        </p:txBody>
      </p:sp>
      <p:pic>
        <p:nvPicPr>
          <p:cNvPr id="4" name="Imagen 3">
            <a:extLst>
              <a:ext uri="{FF2B5EF4-FFF2-40B4-BE49-F238E27FC236}">
                <a16:creationId xmlns:a16="http://schemas.microsoft.com/office/drawing/2014/main" id="{6CC1D7B1-913B-44C4-ACF8-FBF55DFD2214}"/>
              </a:ext>
            </a:extLst>
          </p:cNvPr>
          <p:cNvPicPr>
            <a:picLocks noChangeAspect="1"/>
          </p:cNvPicPr>
          <p:nvPr/>
        </p:nvPicPr>
        <p:blipFill rotWithShape="1">
          <a:blip r:embed="rId3"/>
          <a:srcRect t="11064" r="14472" b="7087"/>
          <a:stretch/>
        </p:blipFill>
        <p:spPr>
          <a:xfrm>
            <a:off x="6569071" y="1476177"/>
            <a:ext cx="5390244" cy="2901566"/>
          </a:xfrm>
          <a:prstGeom prst="rect">
            <a:avLst/>
          </a:prstGeom>
        </p:spPr>
      </p:pic>
      <p:sp>
        <p:nvSpPr>
          <p:cNvPr id="10" name="CuadroTexto 9">
            <a:extLst>
              <a:ext uri="{FF2B5EF4-FFF2-40B4-BE49-F238E27FC236}">
                <a16:creationId xmlns:a16="http://schemas.microsoft.com/office/drawing/2014/main" id="{3F47DE9C-B75C-490A-A650-451A42EECB6C}"/>
              </a:ext>
            </a:extLst>
          </p:cNvPr>
          <p:cNvSpPr txBox="1"/>
          <p:nvPr/>
        </p:nvSpPr>
        <p:spPr>
          <a:xfrm>
            <a:off x="376901" y="1476177"/>
            <a:ext cx="6050793" cy="4693593"/>
          </a:xfrm>
          <a:prstGeom prst="rect">
            <a:avLst/>
          </a:prstGeom>
          <a:noFill/>
        </p:spPr>
        <p:txBody>
          <a:bodyPr wrap="square" rtlCol="0">
            <a:spAutoFit/>
          </a:bodyPr>
          <a:lstStyle/>
          <a:p>
            <a:pPr algn="ctr"/>
            <a:endParaRPr lang="es-MX" sz="2300" b="1" dirty="0">
              <a:solidFill>
                <a:srgbClr val="002060"/>
              </a:solidFill>
              <a:latin typeface="Arial Rounded MT Bold" panose="020F0704030504030204" pitchFamily="34" charset="0"/>
            </a:endParaRPr>
          </a:p>
          <a:p>
            <a:pPr algn="just"/>
            <a:r>
              <a:rPr lang="es-MX" sz="2300" b="1" dirty="0">
                <a:solidFill>
                  <a:srgbClr val="002060"/>
                </a:solidFill>
                <a:latin typeface="Arial Rounded MT Bold" panose="020F0704030504030204" pitchFamily="34" charset="0"/>
              </a:rPr>
              <a:t>En compañía de la tecnóloga Johanna Maldonado encargada de Punto de Encuentro Digital y estudiantes del Instituto Tecnológico Juan Bautista Aguirre en la escuela Gabriel Inocente Bajaña (Recinto San Vicente), se realizó un taller con el objetivo de  familiarizar a los niños con la tecnología de una manera segura y educativa reconocer componentes físicos y programas de una computadora, promoviendo habilidades digitales esenciales para su desarrollo.</a:t>
            </a:r>
          </a:p>
        </p:txBody>
      </p:sp>
      <p:pic>
        <p:nvPicPr>
          <p:cNvPr id="7" name="Imagen 6">
            <a:extLst>
              <a:ext uri="{FF2B5EF4-FFF2-40B4-BE49-F238E27FC236}">
                <a16:creationId xmlns:a16="http://schemas.microsoft.com/office/drawing/2014/main" id="{C9BCB62F-AA01-47C2-91B5-DFBDFD678E04}"/>
              </a:ext>
            </a:extLst>
          </p:cNvPr>
          <p:cNvPicPr>
            <a:picLocks noChangeAspect="1"/>
          </p:cNvPicPr>
          <p:nvPr/>
        </p:nvPicPr>
        <p:blipFill rotWithShape="1">
          <a:blip r:embed="rId4"/>
          <a:srcRect t="12745" b="11980"/>
          <a:stretch/>
        </p:blipFill>
        <p:spPr>
          <a:xfrm>
            <a:off x="6569072" y="3652932"/>
            <a:ext cx="5390243" cy="3007171"/>
          </a:xfrm>
          <a:prstGeom prst="rect">
            <a:avLst/>
          </a:prstGeom>
        </p:spPr>
      </p:pic>
    </p:spTree>
    <p:extLst>
      <p:ext uri="{BB962C8B-B14F-4D97-AF65-F5344CB8AC3E}">
        <p14:creationId xmlns:p14="http://schemas.microsoft.com/office/powerpoint/2010/main" val="348525115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9" name="CuadroTexto 8">
            <a:extLst>
              <a:ext uri="{FF2B5EF4-FFF2-40B4-BE49-F238E27FC236}">
                <a16:creationId xmlns:a16="http://schemas.microsoft.com/office/drawing/2014/main" id="{EEF1BEA0-87AE-43C1-8060-6CA5ADAE20D0}"/>
              </a:ext>
            </a:extLst>
          </p:cNvPr>
          <p:cNvSpPr txBox="1"/>
          <p:nvPr/>
        </p:nvSpPr>
        <p:spPr>
          <a:xfrm>
            <a:off x="1004511" y="1060175"/>
            <a:ext cx="8690818" cy="1862048"/>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INSTALACIÓN DE LUMINARIAS </a:t>
            </a:r>
          </a:p>
          <a:p>
            <a:pPr algn="just"/>
            <a:r>
              <a:rPr lang="es-MX" sz="2300" b="1" dirty="0">
                <a:solidFill>
                  <a:srgbClr val="002060"/>
                </a:solidFill>
                <a:latin typeface="Arial Rounded MT Bold" panose="020F0704030504030204" pitchFamily="34" charset="0"/>
              </a:rPr>
              <a:t>Mediante solicitud a CNEL EP y colaboración del Ing. Leonardo Godoy, se realizó la colocación de luminarias en el Recinto Yurima 2 sector La Ciudadela.</a:t>
            </a:r>
          </a:p>
          <a:p>
            <a:pPr algn="ctr"/>
            <a:endParaRPr lang="es-MX" sz="2300" b="1" dirty="0">
              <a:solidFill>
                <a:srgbClr val="002060"/>
              </a:solidFill>
              <a:latin typeface="Arial Rounded MT Bold" panose="020F0704030504030204" pitchFamily="34" charset="0"/>
            </a:endParaRPr>
          </a:p>
        </p:txBody>
      </p:sp>
      <p:pic>
        <p:nvPicPr>
          <p:cNvPr id="5" name="Imagen 4">
            <a:extLst>
              <a:ext uri="{FF2B5EF4-FFF2-40B4-BE49-F238E27FC236}">
                <a16:creationId xmlns:a16="http://schemas.microsoft.com/office/drawing/2014/main" id="{D6EE1990-8CBA-475C-BF36-373D1758A127}"/>
              </a:ext>
            </a:extLst>
          </p:cNvPr>
          <p:cNvPicPr>
            <a:picLocks noChangeAspect="1"/>
          </p:cNvPicPr>
          <p:nvPr/>
        </p:nvPicPr>
        <p:blipFill>
          <a:blip r:embed="rId3"/>
          <a:stretch>
            <a:fillRect/>
          </a:stretch>
        </p:blipFill>
        <p:spPr>
          <a:xfrm>
            <a:off x="2232611" y="2592148"/>
            <a:ext cx="2944507" cy="3926009"/>
          </a:xfrm>
          <a:prstGeom prst="rect">
            <a:avLst/>
          </a:prstGeom>
        </p:spPr>
      </p:pic>
      <p:pic>
        <p:nvPicPr>
          <p:cNvPr id="7" name="Imagen 6">
            <a:extLst>
              <a:ext uri="{FF2B5EF4-FFF2-40B4-BE49-F238E27FC236}">
                <a16:creationId xmlns:a16="http://schemas.microsoft.com/office/drawing/2014/main" id="{68CC8BFE-01DB-4C98-8DD7-B7929F19F4E9}"/>
              </a:ext>
            </a:extLst>
          </p:cNvPr>
          <p:cNvPicPr>
            <a:picLocks noChangeAspect="1"/>
          </p:cNvPicPr>
          <p:nvPr/>
        </p:nvPicPr>
        <p:blipFill rotWithShape="1">
          <a:blip r:embed="rId4"/>
          <a:srcRect b="23517"/>
          <a:stretch/>
        </p:blipFill>
        <p:spPr>
          <a:xfrm>
            <a:off x="5565385" y="2735551"/>
            <a:ext cx="3551015" cy="3621242"/>
          </a:xfrm>
          <a:prstGeom prst="rect">
            <a:avLst/>
          </a:prstGeom>
        </p:spPr>
      </p:pic>
    </p:spTree>
    <p:extLst>
      <p:ext uri="{BB962C8B-B14F-4D97-AF65-F5344CB8AC3E}">
        <p14:creationId xmlns:p14="http://schemas.microsoft.com/office/powerpoint/2010/main" val="49802600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9" name="CuadroTexto 8">
            <a:extLst>
              <a:ext uri="{FF2B5EF4-FFF2-40B4-BE49-F238E27FC236}">
                <a16:creationId xmlns:a16="http://schemas.microsoft.com/office/drawing/2014/main" id="{EEF1BEA0-87AE-43C1-8060-6CA5ADAE20D0}"/>
              </a:ext>
            </a:extLst>
          </p:cNvPr>
          <p:cNvSpPr txBox="1"/>
          <p:nvPr/>
        </p:nvSpPr>
        <p:spPr>
          <a:xfrm>
            <a:off x="1004511" y="1060175"/>
            <a:ext cx="8690818" cy="2215991"/>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BRIGADA DE FUMIGACIÓN</a:t>
            </a:r>
          </a:p>
          <a:p>
            <a:pPr algn="just"/>
            <a:r>
              <a:rPr lang="es-MX" sz="2300" b="1" dirty="0">
                <a:solidFill>
                  <a:srgbClr val="002060"/>
                </a:solidFill>
                <a:latin typeface="Arial Rounded MT Bold" panose="020F0704030504030204" pitchFamily="34" charset="0"/>
              </a:rPr>
              <a:t>En coordinación del MSP se realizó la fumigación para prevenir enfermedades transmitidas por vectores como mosquitos, en diferentes instituciones locales y planteles educativos.</a:t>
            </a:r>
          </a:p>
          <a:p>
            <a:pPr algn="ctr"/>
            <a:r>
              <a:rPr lang="es-MX" sz="2300" b="1" dirty="0">
                <a:solidFill>
                  <a:srgbClr val="002060"/>
                </a:solidFill>
                <a:latin typeface="Arial Rounded MT Bold" panose="020F0704030504030204" pitchFamily="34" charset="0"/>
              </a:rPr>
              <a:t>	</a:t>
            </a:r>
          </a:p>
        </p:txBody>
      </p:sp>
      <p:pic>
        <p:nvPicPr>
          <p:cNvPr id="3" name="Imagen 2">
            <a:extLst>
              <a:ext uri="{FF2B5EF4-FFF2-40B4-BE49-F238E27FC236}">
                <a16:creationId xmlns:a16="http://schemas.microsoft.com/office/drawing/2014/main" id="{34DDBE9D-A2B5-4378-94F7-0168ADF25C7E}"/>
              </a:ext>
            </a:extLst>
          </p:cNvPr>
          <p:cNvPicPr>
            <a:picLocks noChangeAspect="1"/>
          </p:cNvPicPr>
          <p:nvPr/>
        </p:nvPicPr>
        <p:blipFill>
          <a:blip r:embed="rId3"/>
          <a:stretch>
            <a:fillRect/>
          </a:stretch>
        </p:blipFill>
        <p:spPr>
          <a:xfrm>
            <a:off x="6858560" y="2568280"/>
            <a:ext cx="3068867" cy="4091823"/>
          </a:xfrm>
          <a:prstGeom prst="rect">
            <a:avLst/>
          </a:prstGeom>
        </p:spPr>
      </p:pic>
      <p:pic>
        <p:nvPicPr>
          <p:cNvPr id="6" name="Imagen 5">
            <a:extLst>
              <a:ext uri="{FF2B5EF4-FFF2-40B4-BE49-F238E27FC236}">
                <a16:creationId xmlns:a16="http://schemas.microsoft.com/office/drawing/2014/main" id="{F2419FAA-7BB1-4C8B-A1C7-9739CEB69B42}"/>
              </a:ext>
            </a:extLst>
          </p:cNvPr>
          <p:cNvPicPr>
            <a:picLocks noChangeAspect="1"/>
          </p:cNvPicPr>
          <p:nvPr/>
        </p:nvPicPr>
        <p:blipFill>
          <a:blip r:embed="rId4"/>
          <a:stretch>
            <a:fillRect/>
          </a:stretch>
        </p:blipFill>
        <p:spPr>
          <a:xfrm>
            <a:off x="1097983" y="2911590"/>
            <a:ext cx="4998017" cy="3748513"/>
          </a:xfrm>
          <a:prstGeom prst="rect">
            <a:avLst/>
          </a:prstGeom>
        </p:spPr>
      </p:pic>
    </p:spTree>
    <p:extLst>
      <p:ext uri="{BB962C8B-B14F-4D97-AF65-F5344CB8AC3E}">
        <p14:creationId xmlns:p14="http://schemas.microsoft.com/office/powerpoint/2010/main" val="22081930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9" name="CuadroTexto 8">
            <a:extLst>
              <a:ext uri="{FF2B5EF4-FFF2-40B4-BE49-F238E27FC236}">
                <a16:creationId xmlns:a16="http://schemas.microsoft.com/office/drawing/2014/main" id="{EEF1BEA0-87AE-43C1-8060-6CA5ADAE20D0}"/>
              </a:ext>
            </a:extLst>
          </p:cNvPr>
          <p:cNvSpPr txBox="1"/>
          <p:nvPr/>
        </p:nvSpPr>
        <p:spPr>
          <a:xfrm>
            <a:off x="1014839" y="1060175"/>
            <a:ext cx="8690818" cy="800219"/>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BRIGADA DE FUMIGACIÓN</a:t>
            </a:r>
          </a:p>
          <a:p>
            <a:pPr algn="ctr"/>
            <a:r>
              <a:rPr lang="es-MX" sz="2300" b="1" dirty="0">
                <a:solidFill>
                  <a:srgbClr val="002060"/>
                </a:solidFill>
                <a:latin typeface="Arial Rounded MT Bold" panose="020F0704030504030204" pitchFamily="34" charset="0"/>
              </a:rPr>
              <a:t>	</a:t>
            </a:r>
          </a:p>
        </p:txBody>
      </p:sp>
      <p:pic>
        <p:nvPicPr>
          <p:cNvPr id="10" name="Imagen 9">
            <a:extLst>
              <a:ext uri="{FF2B5EF4-FFF2-40B4-BE49-F238E27FC236}">
                <a16:creationId xmlns:a16="http://schemas.microsoft.com/office/drawing/2014/main" id="{E2421910-743A-433D-9F68-82E2882B560F}"/>
              </a:ext>
            </a:extLst>
          </p:cNvPr>
          <p:cNvPicPr>
            <a:picLocks noChangeAspect="1"/>
          </p:cNvPicPr>
          <p:nvPr/>
        </p:nvPicPr>
        <p:blipFill rotWithShape="1">
          <a:blip r:embed="rId3"/>
          <a:srcRect b="13922"/>
          <a:stretch/>
        </p:blipFill>
        <p:spPr>
          <a:xfrm>
            <a:off x="4158450" y="1860395"/>
            <a:ext cx="3697472" cy="4243635"/>
          </a:xfrm>
          <a:prstGeom prst="rect">
            <a:avLst/>
          </a:prstGeom>
        </p:spPr>
      </p:pic>
      <p:pic>
        <p:nvPicPr>
          <p:cNvPr id="4" name="Imagen 3">
            <a:extLst>
              <a:ext uri="{FF2B5EF4-FFF2-40B4-BE49-F238E27FC236}">
                <a16:creationId xmlns:a16="http://schemas.microsoft.com/office/drawing/2014/main" id="{E7A3FAEE-0623-42B1-BD6B-13535C32284A}"/>
              </a:ext>
            </a:extLst>
          </p:cNvPr>
          <p:cNvPicPr>
            <a:picLocks noChangeAspect="1"/>
          </p:cNvPicPr>
          <p:nvPr/>
        </p:nvPicPr>
        <p:blipFill rotWithShape="1">
          <a:blip r:embed="rId4"/>
          <a:srcRect b="20785"/>
          <a:stretch/>
        </p:blipFill>
        <p:spPr>
          <a:xfrm>
            <a:off x="558813" y="1860394"/>
            <a:ext cx="3632249" cy="4243635"/>
          </a:xfrm>
          <a:prstGeom prst="rect">
            <a:avLst/>
          </a:prstGeom>
        </p:spPr>
      </p:pic>
      <p:pic>
        <p:nvPicPr>
          <p:cNvPr id="7" name="Imagen 6">
            <a:extLst>
              <a:ext uri="{FF2B5EF4-FFF2-40B4-BE49-F238E27FC236}">
                <a16:creationId xmlns:a16="http://schemas.microsoft.com/office/drawing/2014/main" id="{904F6BA1-0F03-4F41-B2BC-77AAA64B46C0}"/>
              </a:ext>
            </a:extLst>
          </p:cNvPr>
          <p:cNvPicPr>
            <a:picLocks noChangeAspect="1"/>
          </p:cNvPicPr>
          <p:nvPr/>
        </p:nvPicPr>
        <p:blipFill rotWithShape="1">
          <a:blip r:embed="rId5"/>
          <a:srcRect b="26667"/>
          <a:stretch/>
        </p:blipFill>
        <p:spPr>
          <a:xfrm>
            <a:off x="7855922" y="1860395"/>
            <a:ext cx="3699469" cy="4243634"/>
          </a:xfrm>
          <a:prstGeom prst="rect">
            <a:avLst/>
          </a:prstGeom>
        </p:spPr>
      </p:pic>
    </p:spTree>
    <p:extLst>
      <p:ext uri="{BB962C8B-B14F-4D97-AF65-F5344CB8AC3E}">
        <p14:creationId xmlns:p14="http://schemas.microsoft.com/office/powerpoint/2010/main" val="37070922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8" name="CuadroTexto 7">
            <a:extLst>
              <a:ext uri="{FF2B5EF4-FFF2-40B4-BE49-F238E27FC236}">
                <a16:creationId xmlns:a16="http://schemas.microsoft.com/office/drawing/2014/main" id="{32FEB67F-7C0F-42C7-A001-F782D5A35CF0}"/>
              </a:ext>
            </a:extLst>
          </p:cNvPr>
          <p:cNvSpPr txBox="1"/>
          <p:nvPr/>
        </p:nvSpPr>
        <p:spPr>
          <a:xfrm>
            <a:off x="1004511" y="1060175"/>
            <a:ext cx="8690818" cy="1154162"/>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MANTENIMIENTO EN INSTALACIONES </a:t>
            </a:r>
          </a:p>
          <a:p>
            <a:pPr algn="ctr"/>
            <a:r>
              <a:rPr lang="es-MX" sz="2300" b="1" dirty="0">
                <a:solidFill>
                  <a:srgbClr val="002060"/>
                </a:solidFill>
                <a:latin typeface="Arial Rounded MT Bold" panose="020F0704030504030204" pitchFamily="34" charset="0"/>
              </a:rPr>
              <a:t>DEL CEMENTERIO GENERAL</a:t>
            </a:r>
          </a:p>
          <a:p>
            <a:pPr algn="ctr"/>
            <a:endParaRPr lang="es-MX" sz="2300" b="1" dirty="0">
              <a:solidFill>
                <a:srgbClr val="002060"/>
              </a:solidFill>
              <a:latin typeface="Arial Rounded MT Bold" panose="020F0704030504030204" pitchFamily="34" charset="0"/>
            </a:endParaRPr>
          </a:p>
        </p:txBody>
      </p:sp>
      <p:pic>
        <p:nvPicPr>
          <p:cNvPr id="9" name="Imagen 8">
            <a:extLst>
              <a:ext uri="{FF2B5EF4-FFF2-40B4-BE49-F238E27FC236}">
                <a16:creationId xmlns:a16="http://schemas.microsoft.com/office/drawing/2014/main" id="{4E064BEF-8AE4-45EE-ADE4-31E406EEAFF4}"/>
              </a:ext>
            </a:extLst>
          </p:cNvPr>
          <p:cNvPicPr>
            <a:picLocks noChangeAspect="1"/>
          </p:cNvPicPr>
          <p:nvPr/>
        </p:nvPicPr>
        <p:blipFill rotWithShape="1">
          <a:blip r:embed="rId3"/>
          <a:srcRect t="10980" r="8422" b="29216"/>
          <a:stretch/>
        </p:blipFill>
        <p:spPr>
          <a:xfrm>
            <a:off x="5934554" y="2214337"/>
            <a:ext cx="4096952" cy="3567279"/>
          </a:xfrm>
          <a:prstGeom prst="rect">
            <a:avLst/>
          </a:prstGeom>
        </p:spPr>
      </p:pic>
      <p:sp>
        <p:nvSpPr>
          <p:cNvPr id="12" name="CuadroTexto 11">
            <a:extLst>
              <a:ext uri="{FF2B5EF4-FFF2-40B4-BE49-F238E27FC236}">
                <a16:creationId xmlns:a16="http://schemas.microsoft.com/office/drawing/2014/main" id="{3B0FEFA4-852B-4F89-8DFF-BCE14E9C18DE}"/>
              </a:ext>
            </a:extLst>
          </p:cNvPr>
          <p:cNvSpPr txBox="1"/>
          <p:nvPr/>
        </p:nvSpPr>
        <p:spPr>
          <a:xfrm>
            <a:off x="481303" y="1637256"/>
            <a:ext cx="5300931" cy="5047536"/>
          </a:xfrm>
          <a:prstGeom prst="rect">
            <a:avLst/>
          </a:prstGeom>
          <a:noFill/>
        </p:spPr>
        <p:txBody>
          <a:bodyPr wrap="square" rtlCol="0">
            <a:spAutoFit/>
          </a:bodyPr>
          <a:lstStyle/>
          <a:p>
            <a:pPr algn="ctr"/>
            <a:endParaRPr lang="es-MX" sz="2300" b="1" dirty="0">
              <a:solidFill>
                <a:srgbClr val="002060"/>
              </a:solidFill>
              <a:latin typeface="Arial Rounded MT Bold" panose="020F0704030504030204" pitchFamily="34" charset="0"/>
            </a:endParaRPr>
          </a:p>
          <a:p>
            <a:pPr marL="342900" indent="-342900" algn="just">
              <a:buFont typeface="Wingdings" panose="05000000000000000000" pitchFamily="2" charset="2"/>
              <a:buChar char="v"/>
            </a:pPr>
            <a:r>
              <a:rPr lang="es-MX" sz="2300" b="1" dirty="0">
                <a:solidFill>
                  <a:srgbClr val="002060"/>
                </a:solidFill>
                <a:latin typeface="Arial Rounded MT Bold" panose="020F0704030504030204" pitchFamily="34" charset="0"/>
              </a:rPr>
              <a:t>Reparación de luminarias, instalaciones de enchufes.</a:t>
            </a:r>
          </a:p>
          <a:p>
            <a:pPr marL="342900" indent="-342900" algn="just">
              <a:buFont typeface="Wingdings" panose="05000000000000000000" pitchFamily="2" charset="2"/>
              <a:buChar char="v"/>
            </a:pPr>
            <a:r>
              <a:rPr lang="es-MX" sz="2300" b="1" dirty="0">
                <a:solidFill>
                  <a:srgbClr val="002060"/>
                </a:solidFill>
                <a:latin typeface="Arial Rounded MT Bold" panose="020F0704030504030204" pitchFamily="34" charset="0"/>
              </a:rPr>
              <a:t>Colocación de bomba para agua.</a:t>
            </a:r>
          </a:p>
          <a:p>
            <a:pPr marL="342900" indent="-342900" algn="just">
              <a:buFont typeface="Wingdings" panose="05000000000000000000" pitchFamily="2" charset="2"/>
              <a:buChar char="v"/>
            </a:pPr>
            <a:r>
              <a:rPr lang="es-MX" sz="2300" b="1" dirty="0">
                <a:solidFill>
                  <a:srgbClr val="002060"/>
                </a:solidFill>
                <a:latin typeface="Arial Rounded MT Bold" panose="020F0704030504030204" pitchFamily="34" charset="0"/>
              </a:rPr>
              <a:t>Mantenimiento de las paredes como reparación y pintura. </a:t>
            </a:r>
          </a:p>
          <a:p>
            <a:pPr marL="342900" indent="-342900" algn="just">
              <a:buFont typeface="Wingdings" panose="05000000000000000000" pitchFamily="2" charset="2"/>
              <a:buChar char="v"/>
            </a:pPr>
            <a:r>
              <a:rPr lang="es-MX" sz="2300" b="1" dirty="0">
                <a:solidFill>
                  <a:srgbClr val="002060"/>
                </a:solidFill>
                <a:latin typeface="Arial Rounded MT Bold" panose="020F0704030504030204" pitchFamily="34" charset="0"/>
              </a:rPr>
              <a:t>Mantenimiento en el área de los baños.</a:t>
            </a:r>
          </a:p>
          <a:p>
            <a:pPr marL="342900" indent="-342900" algn="just">
              <a:buFont typeface="Wingdings" panose="05000000000000000000" pitchFamily="2" charset="2"/>
              <a:buChar char="v"/>
            </a:pPr>
            <a:r>
              <a:rPr lang="es-MX" sz="2300" b="1" dirty="0">
                <a:solidFill>
                  <a:srgbClr val="002060"/>
                </a:solidFill>
                <a:latin typeface="Arial Rounded MT Bold" panose="020F0704030504030204" pitchFamily="34" charset="0"/>
              </a:rPr>
              <a:t>Sistema drenaje, el cual fue diseñado para recolectar y eliminar el agua de lluvia previniendo la acumulación de agua y evitar inundaciones. </a:t>
            </a:r>
          </a:p>
          <a:p>
            <a:pPr algn="just"/>
            <a:endParaRPr lang="es-MX" sz="2300" b="1" dirty="0">
              <a:solidFill>
                <a:srgbClr val="002060"/>
              </a:solidFill>
              <a:latin typeface="Arial Rounded MT Bold" panose="020F0704030504030204" pitchFamily="34" charset="0"/>
            </a:endParaRPr>
          </a:p>
        </p:txBody>
      </p:sp>
    </p:spTree>
    <p:extLst>
      <p:ext uri="{BB962C8B-B14F-4D97-AF65-F5344CB8AC3E}">
        <p14:creationId xmlns:p14="http://schemas.microsoft.com/office/powerpoint/2010/main" val="341453025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8" name="CuadroTexto 7">
            <a:extLst>
              <a:ext uri="{FF2B5EF4-FFF2-40B4-BE49-F238E27FC236}">
                <a16:creationId xmlns:a16="http://schemas.microsoft.com/office/drawing/2014/main" id="{32FEB67F-7C0F-42C7-A001-F782D5A35CF0}"/>
              </a:ext>
            </a:extLst>
          </p:cNvPr>
          <p:cNvSpPr txBox="1"/>
          <p:nvPr/>
        </p:nvSpPr>
        <p:spPr>
          <a:xfrm>
            <a:off x="1004511" y="1060175"/>
            <a:ext cx="8690818" cy="800219"/>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MANTENIMIENTO EN INSTALACIONES </a:t>
            </a:r>
          </a:p>
          <a:p>
            <a:pPr algn="ctr"/>
            <a:r>
              <a:rPr lang="es-MX" sz="2300" b="1" dirty="0">
                <a:solidFill>
                  <a:srgbClr val="002060"/>
                </a:solidFill>
                <a:latin typeface="Arial Rounded MT Bold" panose="020F0704030504030204" pitchFamily="34" charset="0"/>
              </a:rPr>
              <a:t>DEL CEMENTERIO GENERAL</a:t>
            </a:r>
          </a:p>
        </p:txBody>
      </p:sp>
      <p:pic>
        <p:nvPicPr>
          <p:cNvPr id="4" name="Imagen 3">
            <a:extLst>
              <a:ext uri="{FF2B5EF4-FFF2-40B4-BE49-F238E27FC236}">
                <a16:creationId xmlns:a16="http://schemas.microsoft.com/office/drawing/2014/main" id="{B5764D1E-70EB-48EC-BA8D-F82E2483A41F}"/>
              </a:ext>
            </a:extLst>
          </p:cNvPr>
          <p:cNvPicPr>
            <a:picLocks noChangeAspect="1"/>
          </p:cNvPicPr>
          <p:nvPr/>
        </p:nvPicPr>
        <p:blipFill>
          <a:blip r:embed="rId3"/>
          <a:stretch>
            <a:fillRect/>
          </a:stretch>
        </p:blipFill>
        <p:spPr>
          <a:xfrm>
            <a:off x="1004511" y="1987826"/>
            <a:ext cx="3190971" cy="4254627"/>
          </a:xfrm>
          <a:prstGeom prst="rect">
            <a:avLst/>
          </a:prstGeom>
        </p:spPr>
      </p:pic>
      <p:pic>
        <p:nvPicPr>
          <p:cNvPr id="6" name="Imagen 5">
            <a:extLst>
              <a:ext uri="{FF2B5EF4-FFF2-40B4-BE49-F238E27FC236}">
                <a16:creationId xmlns:a16="http://schemas.microsoft.com/office/drawing/2014/main" id="{6E034522-0E1B-4ADB-B493-1FEDA1D798F4}"/>
              </a:ext>
            </a:extLst>
          </p:cNvPr>
          <p:cNvPicPr>
            <a:picLocks noChangeAspect="1"/>
          </p:cNvPicPr>
          <p:nvPr/>
        </p:nvPicPr>
        <p:blipFill>
          <a:blip r:embed="rId4"/>
          <a:stretch>
            <a:fillRect/>
          </a:stretch>
        </p:blipFill>
        <p:spPr>
          <a:xfrm>
            <a:off x="7308694" y="1987827"/>
            <a:ext cx="3190970" cy="4254627"/>
          </a:xfrm>
          <a:prstGeom prst="rect">
            <a:avLst/>
          </a:prstGeom>
        </p:spPr>
      </p:pic>
      <p:pic>
        <p:nvPicPr>
          <p:cNvPr id="3" name="Imagen 2">
            <a:extLst>
              <a:ext uri="{FF2B5EF4-FFF2-40B4-BE49-F238E27FC236}">
                <a16:creationId xmlns:a16="http://schemas.microsoft.com/office/drawing/2014/main" id="{3263038F-05AA-4E7A-BFD9-21DEE0D3A191}"/>
              </a:ext>
            </a:extLst>
          </p:cNvPr>
          <p:cNvPicPr>
            <a:picLocks noChangeAspect="1"/>
          </p:cNvPicPr>
          <p:nvPr/>
        </p:nvPicPr>
        <p:blipFill>
          <a:blip r:embed="rId5"/>
          <a:stretch>
            <a:fillRect/>
          </a:stretch>
        </p:blipFill>
        <p:spPr>
          <a:xfrm>
            <a:off x="4117724" y="1987827"/>
            <a:ext cx="3190970" cy="4254626"/>
          </a:xfrm>
          <a:prstGeom prst="rect">
            <a:avLst/>
          </a:prstGeom>
        </p:spPr>
      </p:pic>
    </p:spTree>
    <p:extLst>
      <p:ext uri="{BB962C8B-B14F-4D97-AF65-F5344CB8AC3E}">
        <p14:creationId xmlns:p14="http://schemas.microsoft.com/office/powerpoint/2010/main" val="31901138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8" name="CuadroTexto 7">
            <a:extLst>
              <a:ext uri="{FF2B5EF4-FFF2-40B4-BE49-F238E27FC236}">
                <a16:creationId xmlns:a16="http://schemas.microsoft.com/office/drawing/2014/main" id="{32FEB67F-7C0F-42C7-A001-F782D5A35CF0}"/>
              </a:ext>
            </a:extLst>
          </p:cNvPr>
          <p:cNvSpPr txBox="1"/>
          <p:nvPr/>
        </p:nvSpPr>
        <p:spPr>
          <a:xfrm>
            <a:off x="1004511" y="1060175"/>
            <a:ext cx="8690818" cy="2923877"/>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TALLER DE ELECTRICIDAD BÁSICA</a:t>
            </a:r>
          </a:p>
          <a:p>
            <a:pPr algn="ctr"/>
            <a:endParaRPr lang="es-MX" sz="2300" b="1" dirty="0">
              <a:solidFill>
                <a:srgbClr val="002060"/>
              </a:solidFill>
              <a:latin typeface="Arial Rounded MT Bold" panose="020F0704030504030204" pitchFamily="34" charset="0"/>
            </a:endParaRPr>
          </a:p>
          <a:p>
            <a:pPr algn="just"/>
            <a:r>
              <a:rPr lang="es-MX" sz="2300" b="1" dirty="0">
                <a:solidFill>
                  <a:srgbClr val="002060"/>
                </a:solidFill>
                <a:latin typeface="Arial Rounded MT Bold" panose="020F0704030504030204" pitchFamily="34" charset="0"/>
              </a:rPr>
              <a:t>En este curso su objetivo principal fue proporcionar  conocimientos teóricos y prácticos sobre el manejo de la energía eléctrica, habilidades necesarias para realizar instalaciones básicas, reparaciones y mantenimiento de sistemas eléctricos de manera segura para su uso en la vida cotidiana.</a:t>
            </a:r>
            <a:endParaRPr lang="es-419" sz="2300" b="1" dirty="0">
              <a:solidFill>
                <a:srgbClr val="002060"/>
              </a:solidFill>
              <a:latin typeface="Arial Rounded MT Bold" panose="020F0704030504030204" pitchFamily="34" charset="0"/>
            </a:endParaRPr>
          </a:p>
        </p:txBody>
      </p:sp>
      <p:pic>
        <p:nvPicPr>
          <p:cNvPr id="3" name="Imagen 2">
            <a:extLst>
              <a:ext uri="{FF2B5EF4-FFF2-40B4-BE49-F238E27FC236}">
                <a16:creationId xmlns:a16="http://schemas.microsoft.com/office/drawing/2014/main" id="{7A6175DB-D7C9-41E0-87D6-1B5C54B54E12}"/>
              </a:ext>
            </a:extLst>
          </p:cNvPr>
          <p:cNvPicPr>
            <a:picLocks noChangeAspect="1"/>
          </p:cNvPicPr>
          <p:nvPr/>
        </p:nvPicPr>
        <p:blipFill rotWithShape="1">
          <a:blip r:embed="rId3"/>
          <a:srcRect t="26567"/>
          <a:stretch/>
        </p:blipFill>
        <p:spPr>
          <a:xfrm>
            <a:off x="3321198" y="3908589"/>
            <a:ext cx="4854614" cy="2673658"/>
          </a:xfrm>
          <a:prstGeom prst="rect">
            <a:avLst/>
          </a:prstGeom>
        </p:spPr>
      </p:pic>
    </p:spTree>
    <p:extLst>
      <p:ext uri="{BB962C8B-B14F-4D97-AF65-F5344CB8AC3E}">
        <p14:creationId xmlns:p14="http://schemas.microsoft.com/office/powerpoint/2010/main" val="167398483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8" name="CuadroTexto 7">
            <a:extLst>
              <a:ext uri="{FF2B5EF4-FFF2-40B4-BE49-F238E27FC236}">
                <a16:creationId xmlns:a16="http://schemas.microsoft.com/office/drawing/2014/main" id="{32FEB67F-7C0F-42C7-A001-F782D5A35CF0}"/>
              </a:ext>
            </a:extLst>
          </p:cNvPr>
          <p:cNvSpPr txBox="1"/>
          <p:nvPr/>
        </p:nvSpPr>
        <p:spPr>
          <a:xfrm>
            <a:off x="1004511" y="1060175"/>
            <a:ext cx="8690818" cy="800219"/>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TALLER DE ELECTRICIDAD BÁSICA</a:t>
            </a:r>
          </a:p>
          <a:p>
            <a:pPr algn="ctr"/>
            <a:endParaRPr lang="es-MX" sz="2300" b="1" dirty="0">
              <a:solidFill>
                <a:srgbClr val="002060"/>
              </a:solidFill>
              <a:latin typeface="Arial Rounded MT Bold" panose="020F0704030504030204" pitchFamily="34" charset="0"/>
            </a:endParaRPr>
          </a:p>
        </p:txBody>
      </p:sp>
      <p:pic>
        <p:nvPicPr>
          <p:cNvPr id="4" name="Imagen 3">
            <a:extLst>
              <a:ext uri="{FF2B5EF4-FFF2-40B4-BE49-F238E27FC236}">
                <a16:creationId xmlns:a16="http://schemas.microsoft.com/office/drawing/2014/main" id="{C4C61C98-FFBE-450E-B411-49311338958B}"/>
              </a:ext>
            </a:extLst>
          </p:cNvPr>
          <p:cNvPicPr>
            <a:picLocks noChangeAspect="1"/>
          </p:cNvPicPr>
          <p:nvPr/>
        </p:nvPicPr>
        <p:blipFill>
          <a:blip r:embed="rId3"/>
          <a:stretch>
            <a:fillRect/>
          </a:stretch>
        </p:blipFill>
        <p:spPr>
          <a:xfrm>
            <a:off x="3873875" y="1860394"/>
            <a:ext cx="3240733" cy="4320977"/>
          </a:xfrm>
          <a:prstGeom prst="rect">
            <a:avLst/>
          </a:prstGeom>
        </p:spPr>
      </p:pic>
      <p:pic>
        <p:nvPicPr>
          <p:cNvPr id="6" name="Imagen 5">
            <a:extLst>
              <a:ext uri="{FF2B5EF4-FFF2-40B4-BE49-F238E27FC236}">
                <a16:creationId xmlns:a16="http://schemas.microsoft.com/office/drawing/2014/main" id="{C960B52F-2677-4CB7-A3DA-69DD1B0F67B0}"/>
              </a:ext>
            </a:extLst>
          </p:cNvPr>
          <p:cNvPicPr>
            <a:picLocks noChangeAspect="1"/>
          </p:cNvPicPr>
          <p:nvPr/>
        </p:nvPicPr>
        <p:blipFill>
          <a:blip r:embed="rId4"/>
          <a:stretch>
            <a:fillRect/>
          </a:stretch>
        </p:blipFill>
        <p:spPr>
          <a:xfrm>
            <a:off x="559581" y="1860394"/>
            <a:ext cx="3240732" cy="4320977"/>
          </a:xfrm>
          <a:prstGeom prst="rect">
            <a:avLst/>
          </a:prstGeom>
        </p:spPr>
      </p:pic>
      <p:pic>
        <p:nvPicPr>
          <p:cNvPr id="9" name="Imagen 8">
            <a:extLst>
              <a:ext uri="{FF2B5EF4-FFF2-40B4-BE49-F238E27FC236}">
                <a16:creationId xmlns:a16="http://schemas.microsoft.com/office/drawing/2014/main" id="{BEB7071D-0C7D-4396-B71F-91014E4FF00F}"/>
              </a:ext>
            </a:extLst>
          </p:cNvPr>
          <p:cNvPicPr>
            <a:picLocks noChangeAspect="1"/>
          </p:cNvPicPr>
          <p:nvPr/>
        </p:nvPicPr>
        <p:blipFill>
          <a:blip r:embed="rId5"/>
          <a:stretch>
            <a:fillRect/>
          </a:stretch>
        </p:blipFill>
        <p:spPr>
          <a:xfrm>
            <a:off x="7188170" y="1860394"/>
            <a:ext cx="3240733" cy="4320977"/>
          </a:xfrm>
          <a:prstGeom prst="rect">
            <a:avLst/>
          </a:prstGeom>
        </p:spPr>
      </p:pic>
    </p:spTree>
    <p:extLst>
      <p:ext uri="{BB962C8B-B14F-4D97-AF65-F5344CB8AC3E}">
        <p14:creationId xmlns:p14="http://schemas.microsoft.com/office/powerpoint/2010/main" val="147641619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8" name="CuadroTexto 7">
            <a:extLst>
              <a:ext uri="{FF2B5EF4-FFF2-40B4-BE49-F238E27FC236}">
                <a16:creationId xmlns:a16="http://schemas.microsoft.com/office/drawing/2014/main" id="{32FEB67F-7C0F-42C7-A001-F782D5A35CF0}"/>
              </a:ext>
            </a:extLst>
          </p:cNvPr>
          <p:cNvSpPr txBox="1"/>
          <p:nvPr/>
        </p:nvSpPr>
        <p:spPr>
          <a:xfrm>
            <a:off x="1004511" y="1060175"/>
            <a:ext cx="8583241" cy="2569934"/>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MESA TÉCNICA DE TRABAJO - REGATAS EL LAUREL 2024</a:t>
            </a:r>
          </a:p>
          <a:p>
            <a:pPr algn="ctr"/>
            <a:r>
              <a:rPr lang="es-MX" sz="2300" b="1" dirty="0">
                <a:solidFill>
                  <a:srgbClr val="002060"/>
                </a:solidFill>
                <a:latin typeface="Arial Rounded MT Bold" panose="020F0704030504030204" pitchFamily="34" charset="0"/>
              </a:rPr>
              <a:t>Fue conformada por representantes de diferentes instituciones, con el objetivo de abordar temas específicos y trabajar en conjunto, enfocados en aspectos técnicos y operativos, su labor es preventiva o reactiva ante situaciones de emergencia  dentro del evento.</a:t>
            </a:r>
          </a:p>
          <a:p>
            <a:pPr algn="ctr"/>
            <a:endParaRPr lang="es-419" sz="2300" b="1" dirty="0">
              <a:solidFill>
                <a:srgbClr val="002060"/>
              </a:solidFill>
              <a:latin typeface="Arial Rounded MT Bold" panose="020F0704030504030204" pitchFamily="34" charset="0"/>
            </a:endParaRPr>
          </a:p>
        </p:txBody>
      </p:sp>
      <p:pic>
        <p:nvPicPr>
          <p:cNvPr id="4" name="Imagen 3">
            <a:extLst>
              <a:ext uri="{FF2B5EF4-FFF2-40B4-BE49-F238E27FC236}">
                <a16:creationId xmlns:a16="http://schemas.microsoft.com/office/drawing/2014/main" id="{8720F125-D5D3-4152-8ADB-6EA94CAFC9B2}"/>
              </a:ext>
            </a:extLst>
          </p:cNvPr>
          <p:cNvPicPr>
            <a:picLocks noChangeAspect="1"/>
          </p:cNvPicPr>
          <p:nvPr/>
        </p:nvPicPr>
        <p:blipFill rotWithShape="1">
          <a:blip r:embed="rId3"/>
          <a:srcRect t="33759"/>
          <a:stretch/>
        </p:blipFill>
        <p:spPr>
          <a:xfrm>
            <a:off x="2791223" y="3411943"/>
            <a:ext cx="4860153" cy="3031193"/>
          </a:xfrm>
          <a:prstGeom prst="rect">
            <a:avLst/>
          </a:prstGeom>
        </p:spPr>
      </p:pic>
    </p:spTree>
    <p:extLst>
      <p:ext uri="{BB962C8B-B14F-4D97-AF65-F5344CB8AC3E}">
        <p14:creationId xmlns:p14="http://schemas.microsoft.com/office/powerpoint/2010/main" val="7705768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8" name="CuadroTexto 7">
            <a:extLst>
              <a:ext uri="{FF2B5EF4-FFF2-40B4-BE49-F238E27FC236}">
                <a16:creationId xmlns:a16="http://schemas.microsoft.com/office/drawing/2014/main" id="{32FEB67F-7C0F-42C7-A001-F782D5A35CF0}"/>
              </a:ext>
            </a:extLst>
          </p:cNvPr>
          <p:cNvSpPr txBox="1"/>
          <p:nvPr/>
        </p:nvSpPr>
        <p:spPr>
          <a:xfrm>
            <a:off x="1004511" y="1060175"/>
            <a:ext cx="8583241" cy="800219"/>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MESA TÉCNICA DE TRABAJO - REGATAS EL LAUREL 2024</a:t>
            </a:r>
          </a:p>
          <a:p>
            <a:pPr algn="ctr"/>
            <a:endParaRPr lang="es-419" sz="2300" b="1" dirty="0">
              <a:solidFill>
                <a:srgbClr val="002060"/>
              </a:solidFill>
              <a:latin typeface="Arial Rounded MT Bold" panose="020F0704030504030204" pitchFamily="34" charset="0"/>
            </a:endParaRPr>
          </a:p>
        </p:txBody>
      </p:sp>
      <p:pic>
        <p:nvPicPr>
          <p:cNvPr id="3" name="Imagen 2">
            <a:extLst>
              <a:ext uri="{FF2B5EF4-FFF2-40B4-BE49-F238E27FC236}">
                <a16:creationId xmlns:a16="http://schemas.microsoft.com/office/drawing/2014/main" id="{4AD698C8-F5C0-4E8A-B5ED-17D69A3457EA}"/>
              </a:ext>
            </a:extLst>
          </p:cNvPr>
          <p:cNvPicPr>
            <a:picLocks noChangeAspect="1"/>
          </p:cNvPicPr>
          <p:nvPr/>
        </p:nvPicPr>
        <p:blipFill rotWithShape="1">
          <a:blip r:embed="rId3"/>
          <a:srcRect t="28190"/>
          <a:stretch/>
        </p:blipFill>
        <p:spPr>
          <a:xfrm>
            <a:off x="1985988" y="1987827"/>
            <a:ext cx="7053188" cy="3798676"/>
          </a:xfrm>
          <a:prstGeom prst="rect">
            <a:avLst/>
          </a:prstGeom>
        </p:spPr>
      </p:pic>
    </p:spTree>
    <p:extLst>
      <p:ext uri="{BB962C8B-B14F-4D97-AF65-F5344CB8AC3E}">
        <p14:creationId xmlns:p14="http://schemas.microsoft.com/office/powerpoint/2010/main" val="163743750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8" name="CuadroTexto 7">
            <a:extLst>
              <a:ext uri="{FF2B5EF4-FFF2-40B4-BE49-F238E27FC236}">
                <a16:creationId xmlns:a16="http://schemas.microsoft.com/office/drawing/2014/main" id="{32FEB67F-7C0F-42C7-A001-F782D5A35CF0}"/>
              </a:ext>
            </a:extLst>
          </p:cNvPr>
          <p:cNvSpPr txBox="1"/>
          <p:nvPr/>
        </p:nvSpPr>
        <p:spPr>
          <a:xfrm>
            <a:off x="1004511" y="1060175"/>
            <a:ext cx="8583241" cy="2215991"/>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RUEDA DE PRENSA - REGATAS EL LAUREL 2024</a:t>
            </a:r>
          </a:p>
          <a:p>
            <a:pPr algn="ctr"/>
            <a:endParaRPr lang="es-MX" sz="2300" b="1" dirty="0">
              <a:solidFill>
                <a:srgbClr val="002060"/>
              </a:solidFill>
              <a:latin typeface="Arial Rounded MT Bold" panose="020F0704030504030204" pitchFamily="34" charset="0"/>
            </a:endParaRPr>
          </a:p>
          <a:p>
            <a:pPr algn="ctr"/>
            <a:r>
              <a:rPr lang="es-MX" sz="2300" b="1" dirty="0">
                <a:solidFill>
                  <a:srgbClr val="002060"/>
                </a:solidFill>
                <a:latin typeface="Arial Rounded MT Bold" panose="020F0704030504030204" pitchFamily="34" charset="0"/>
              </a:rPr>
              <a:t>Se convocó a diferentes medios de comunicación, dando a conocer detalladamente el cronograma del evento. </a:t>
            </a:r>
          </a:p>
          <a:p>
            <a:pPr algn="ctr"/>
            <a:r>
              <a:rPr lang="es-MX" sz="2300" b="1" dirty="0">
                <a:solidFill>
                  <a:srgbClr val="002060"/>
                </a:solidFill>
                <a:latin typeface="Arial Rounded MT Bold" panose="020F0704030504030204" pitchFamily="34" charset="0"/>
              </a:rPr>
              <a:t> </a:t>
            </a:r>
          </a:p>
          <a:p>
            <a:pPr algn="ctr"/>
            <a:endParaRPr lang="es-419" sz="2300" b="1" dirty="0">
              <a:solidFill>
                <a:srgbClr val="002060"/>
              </a:solidFill>
              <a:latin typeface="Arial Rounded MT Bold" panose="020F0704030504030204" pitchFamily="34" charset="0"/>
            </a:endParaRPr>
          </a:p>
        </p:txBody>
      </p:sp>
      <p:pic>
        <p:nvPicPr>
          <p:cNvPr id="6" name="Imagen 5">
            <a:extLst>
              <a:ext uri="{FF2B5EF4-FFF2-40B4-BE49-F238E27FC236}">
                <a16:creationId xmlns:a16="http://schemas.microsoft.com/office/drawing/2014/main" id="{4208B846-E6FA-4143-B136-9A103E1C3725}"/>
              </a:ext>
            </a:extLst>
          </p:cNvPr>
          <p:cNvPicPr>
            <a:picLocks noChangeAspect="1"/>
          </p:cNvPicPr>
          <p:nvPr/>
        </p:nvPicPr>
        <p:blipFill rotWithShape="1">
          <a:blip r:embed="rId3"/>
          <a:srcRect t="18667"/>
          <a:stretch/>
        </p:blipFill>
        <p:spPr>
          <a:xfrm>
            <a:off x="522425" y="2787452"/>
            <a:ext cx="4746812" cy="3010373"/>
          </a:xfrm>
          <a:prstGeom prst="rect">
            <a:avLst/>
          </a:prstGeom>
        </p:spPr>
      </p:pic>
      <p:pic>
        <p:nvPicPr>
          <p:cNvPr id="9" name="Imagen 8">
            <a:extLst>
              <a:ext uri="{FF2B5EF4-FFF2-40B4-BE49-F238E27FC236}">
                <a16:creationId xmlns:a16="http://schemas.microsoft.com/office/drawing/2014/main" id="{4F3EDB1C-52C8-4F3F-84A6-BB6ADD601959}"/>
              </a:ext>
            </a:extLst>
          </p:cNvPr>
          <p:cNvPicPr>
            <a:picLocks noChangeAspect="1"/>
          </p:cNvPicPr>
          <p:nvPr/>
        </p:nvPicPr>
        <p:blipFill rotWithShape="1">
          <a:blip r:embed="rId4"/>
          <a:srcRect t="27081"/>
          <a:stretch/>
        </p:blipFill>
        <p:spPr>
          <a:xfrm>
            <a:off x="5446057" y="2787452"/>
            <a:ext cx="4800601" cy="3010373"/>
          </a:xfrm>
          <a:prstGeom prst="rect">
            <a:avLst/>
          </a:prstGeom>
        </p:spPr>
      </p:pic>
    </p:spTree>
    <p:extLst>
      <p:ext uri="{BB962C8B-B14F-4D97-AF65-F5344CB8AC3E}">
        <p14:creationId xmlns:p14="http://schemas.microsoft.com/office/powerpoint/2010/main" val="34537815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8" name="CuadroTexto 7">
            <a:extLst>
              <a:ext uri="{FF2B5EF4-FFF2-40B4-BE49-F238E27FC236}">
                <a16:creationId xmlns:a16="http://schemas.microsoft.com/office/drawing/2014/main" id="{32FEB67F-7C0F-42C7-A001-F782D5A35CF0}"/>
              </a:ext>
            </a:extLst>
          </p:cNvPr>
          <p:cNvSpPr txBox="1"/>
          <p:nvPr/>
        </p:nvSpPr>
        <p:spPr>
          <a:xfrm>
            <a:off x="1004511" y="1060175"/>
            <a:ext cx="8583241" cy="2923877"/>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RECONOCIMIENTO DEL LUGAR DEL EVENTO </a:t>
            </a:r>
          </a:p>
          <a:p>
            <a:pPr algn="ctr"/>
            <a:r>
              <a:rPr lang="es-MX" sz="2300" b="1" dirty="0">
                <a:solidFill>
                  <a:srgbClr val="002060"/>
                </a:solidFill>
                <a:latin typeface="Arial Rounded MT Bold" panose="020F0704030504030204" pitchFamily="34" charset="0"/>
              </a:rPr>
              <a:t>  REGATAS EL LAUREL 2024</a:t>
            </a:r>
          </a:p>
          <a:p>
            <a:pPr algn="ctr"/>
            <a:r>
              <a:rPr lang="es-MX" sz="2300" b="1" dirty="0">
                <a:solidFill>
                  <a:srgbClr val="002060"/>
                </a:solidFill>
                <a:latin typeface="Arial Rounded MT Bold" panose="020F0704030504030204" pitchFamily="34" charset="0"/>
              </a:rPr>
              <a:t>En este proceso previo, se realizó con el fin de encontrar y evaluar los espacios adecuados para el evento especifico, donde se consideran varios factores como la capacidad, ubicación, accesibilidad y otros factores relevantes.</a:t>
            </a:r>
          </a:p>
          <a:p>
            <a:pPr algn="ctr"/>
            <a:endParaRPr lang="es-MX" sz="2300" b="1" dirty="0">
              <a:solidFill>
                <a:srgbClr val="002060"/>
              </a:solidFill>
              <a:latin typeface="Arial Rounded MT Bold" panose="020F0704030504030204" pitchFamily="34" charset="0"/>
            </a:endParaRPr>
          </a:p>
          <a:p>
            <a:pPr algn="ctr"/>
            <a:endParaRPr lang="es-419" sz="2300" b="1" dirty="0">
              <a:solidFill>
                <a:srgbClr val="002060"/>
              </a:solidFill>
              <a:latin typeface="Arial Rounded MT Bold" panose="020F0704030504030204" pitchFamily="34" charset="0"/>
            </a:endParaRPr>
          </a:p>
        </p:txBody>
      </p:sp>
      <p:pic>
        <p:nvPicPr>
          <p:cNvPr id="3" name="Imagen 2">
            <a:extLst>
              <a:ext uri="{FF2B5EF4-FFF2-40B4-BE49-F238E27FC236}">
                <a16:creationId xmlns:a16="http://schemas.microsoft.com/office/drawing/2014/main" id="{23AB1689-5B4E-464A-A959-4B29AC98C2D8}"/>
              </a:ext>
            </a:extLst>
          </p:cNvPr>
          <p:cNvPicPr>
            <a:picLocks noChangeAspect="1"/>
          </p:cNvPicPr>
          <p:nvPr/>
        </p:nvPicPr>
        <p:blipFill>
          <a:blip r:embed="rId3"/>
          <a:stretch>
            <a:fillRect/>
          </a:stretch>
        </p:blipFill>
        <p:spPr>
          <a:xfrm>
            <a:off x="3214664" y="3514731"/>
            <a:ext cx="4162933" cy="3122200"/>
          </a:xfrm>
          <a:prstGeom prst="rect">
            <a:avLst/>
          </a:prstGeom>
        </p:spPr>
      </p:pic>
    </p:spTree>
    <p:extLst>
      <p:ext uri="{BB962C8B-B14F-4D97-AF65-F5344CB8AC3E}">
        <p14:creationId xmlns:p14="http://schemas.microsoft.com/office/powerpoint/2010/main" val="23015625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8" name="CuadroTexto 7">
            <a:extLst>
              <a:ext uri="{FF2B5EF4-FFF2-40B4-BE49-F238E27FC236}">
                <a16:creationId xmlns:a16="http://schemas.microsoft.com/office/drawing/2014/main" id="{32FEB67F-7C0F-42C7-A001-F782D5A35CF0}"/>
              </a:ext>
            </a:extLst>
          </p:cNvPr>
          <p:cNvSpPr txBox="1"/>
          <p:nvPr/>
        </p:nvSpPr>
        <p:spPr>
          <a:xfrm>
            <a:off x="1004511" y="1046728"/>
            <a:ext cx="8690818" cy="2923877"/>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REGATAS EL LAUREL 2024</a:t>
            </a:r>
          </a:p>
          <a:p>
            <a:pPr algn="ctr"/>
            <a:r>
              <a:rPr lang="es-MX" sz="2300" b="1" dirty="0">
                <a:solidFill>
                  <a:srgbClr val="002060"/>
                </a:solidFill>
                <a:latin typeface="Arial Rounded MT Bold" panose="020F0704030504030204" pitchFamily="34" charset="0"/>
              </a:rPr>
              <a:t>Son diversos los objetivos de la realización de las regatas, por lo general se busca promoverla como deporte o actividad recreativa y preservar las tradiciones náuticas, importante es atraer visitantes, generar ingresos económicos para la parroquia y resaltar el destino turístico.</a:t>
            </a:r>
          </a:p>
          <a:p>
            <a:pPr algn="ctr"/>
            <a:endParaRPr lang="es-MX" sz="2300" b="1" dirty="0">
              <a:solidFill>
                <a:srgbClr val="002060"/>
              </a:solidFill>
              <a:latin typeface="Arial Rounded MT Bold" panose="020F0704030504030204" pitchFamily="34" charset="0"/>
            </a:endParaRPr>
          </a:p>
          <a:p>
            <a:pPr algn="ctr"/>
            <a:endParaRPr lang="es-419" sz="2300" b="1" dirty="0">
              <a:solidFill>
                <a:srgbClr val="002060"/>
              </a:solidFill>
              <a:latin typeface="Arial Rounded MT Bold" panose="020F0704030504030204" pitchFamily="34" charset="0"/>
            </a:endParaRPr>
          </a:p>
        </p:txBody>
      </p:sp>
      <p:pic>
        <p:nvPicPr>
          <p:cNvPr id="4" name="Imagen 3">
            <a:extLst>
              <a:ext uri="{FF2B5EF4-FFF2-40B4-BE49-F238E27FC236}">
                <a16:creationId xmlns:a16="http://schemas.microsoft.com/office/drawing/2014/main" id="{7F9BBA5A-5E19-4256-B980-64E0C5D5BEEA}"/>
              </a:ext>
            </a:extLst>
          </p:cNvPr>
          <p:cNvPicPr>
            <a:picLocks noChangeAspect="1"/>
          </p:cNvPicPr>
          <p:nvPr/>
        </p:nvPicPr>
        <p:blipFill>
          <a:blip r:embed="rId3"/>
          <a:stretch>
            <a:fillRect/>
          </a:stretch>
        </p:blipFill>
        <p:spPr>
          <a:xfrm>
            <a:off x="2924522" y="3429000"/>
            <a:ext cx="4850795" cy="3224880"/>
          </a:xfrm>
          <a:prstGeom prst="rect">
            <a:avLst/>
          </a:prstGeom>
        </p:spPr>
      </p:pic>
    </p:spTree>
    <p:extLst>
      <p:ext uri="{BB962C8B-B14F-4D97-AF65-F5344CB8AC3E}">
        <p14:creationId xmlns:p14="http://schemas.microsoft.com/office/powerpoint/2010/main" val="235003998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8" name="CuadroTexto 7">
            <a:extLst>
              <a:ext uri="{FF2B5EF4-FFF2-40B4-BE49-F238E27FC236}">
                <a16:creationId xmlns:a16="http://schemas.microsoft.com/office/drawing/2014/main" id="{32FEB67F-7C0F-42C7-A001-F782D5A35CF0}"/>
              </a:ext>
            </a:extLst>
          </p:cNvPr>
          <p:cNvSpPr txBox="1"/>
          <p:nvPr/>
        </p:nvSpPr>
        <p:spPr>
          <a:xfrm>
            <a:off x="1004511" y="1046728"/>
            <a:ext cx="8690818" cy="800219"/>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REGATAS EL LAUREL 2024</a:t>
            </a:r>
          </a:p>
          <a:p>
            <a:pPr algn="ctr"/>
            <a:endParaRPr lang="es-419" sz="2300" b="1" dirty="0">
              <a:solidFill>
                <a:srgbClr val="002060"/>
              </a:solidFill>
              <a:latin typeface="Arial Rounded MT Bold" panose="020F0704030504030204" pitchFamily="34" charset="0"/>
            </a:endParaRPr>
          </a:p>
        </p:txBody>
      </p:sp>
      <p:pic>
        <p:nvPicPr>
          <p:cNvPr id="3" name="Imagen 2">
            <a:extLst>
              <a:ext uri="{FF2B5EF4-FFF2-40B4-BE49-F238E27FC236}">
                <a16:creationId xmlns:a16="http://schemas.microsoft.com/office/drawing/2014/main" id="{2BBD263C-59D7-44BF-8095-E34D56C20C80}"/>
              </a:ext>
            </a:extLst>
          </p:cNvPr>
          <p:cNvPicPr>
            <a:picLocks noChangeAspect="1"/>
          </p:cNvPicPr>
          <p:nvPr/>
        </p:nvPicPr>
        <p:blipFill>
          <a:blip r:embed="rId3"/>
          <a:stretch>
            <a:fillRect/>
          </a:stretch>
        </p:blipFill>
        <p:spPr>
          <a:xfrm>
            <a:off x="554171" y="1974380"/>
            <a:ext cx="4581818" cy="3046061"/>
          </a:xfrm>
          <a:prstGeom prst="rect">
            <a:avLst/>
          </a:prstGeom>
        </p:spPr>
      </p:pic>
      <p:pic>
        <p:nvPicPr>
          <p:cNvPr id="6" name="Imagen 5">
            <a:extLst>
              <a:ext uri="{FF2B5EF4-FFF2-40B4-BE49-F238E27FC236}">
                <a16:creationId xmlns:a16="http://schemas.microsoft.com/office/drawing/2014/main" id="{4E9789C2-B4BC-47CF-87F9-576302C2F814}"/>
              </a:ext>
            </a:extLst>
          </p:cNvPr>
          <p:cNvPicPr>
            <a:picLocks noChangeAspect="1"/>
          </p:cNvPicPr>
          <p:nvPr/>
        </p:nvPicPr>
        <p:blipFill>
          <a:blip r:embed="rId4"/>
          <a:stretch>
            <a:fillRect/>
          </a:stretch>
        </p:blipFill>
        <p:spPr>
          <a:xfrm>
            <a:off x="5349920" y="3133165"/>
            <a:ext cx="4478657" cy="2977478"/>
          </a:xfrm>
          <a:prstGeom prst="rect">
            <a:avLst/>
          </a:prstGeom>
        </p:spPr>
      </p:pic>
    </p:spTree>
    <p:extLst>
      <p:ext uri="{BB962C8B-B14F-4D97-AF65-F5344CB8AC3E}">
        <p14:creationId xmlns:p14="http://schemas.microsoft.com/office/powerpoint/2010/main" val="4673932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pic>
        <p:nvPicPr>
          <p:cNvPr id="3" name="Imagen 2">
            <a:extLst>
              <a:ext uri="{FF2B5EF4-FFF2-40B4-BE49-F238E27FC236}">
                <a16:creationId xmlns:a16="http://schemas.microsoft.com/office/drawing/2014/main" id="{5E08EB49-6835-4AB8-B647-3103A2C98273}"/>
              </a:ext>
            </a:extLst>
          </p:cNvPr>
          <p:cNvPicPr>
            <a:picLocks noChangeAspect="1"/>
          </p:cNvPicPr>
          <p:nvPr/>
        </p:nvPicPr>
        <p:blipFill rotWithShape="1">
          <a:blip r:embed="rId3"/>
          <a:srcRect t="21661" r="4804" b="16775"/>
          <a:stretch/>
        </p:blipFill>
        <p:spPr>
          <a:xfrm>
            <a:off x="6321741" y="3997585"/>
            <a:ext cx="5321352" cy="2662518"/>
          </a:xfrm>
          <a:prstGeom prst="rect">
            <a:avLst/>
          </a:prstGeom>
        </p:spPr>
      </p:pic>
      <p:sp>
        <p:nvSpPr>
          <p:cNvPr id="6" name="CuadroTexto 5">
            <a:extLst>
              <a:ext uri="{FF2B5EF4-FFF2-40B4-BE49-F238E27FC236}">
                <a16:creationId xmlns:a16="http://schemas.microsoft.com/office/drawing/2014/main" id="{08D79D11-D228-4838-B246-ABB3B72826EB}"/>
              </a:ext>
            </a:extLst>
          </p:cNvPr>
          <p:cNvSpPr txBox="1"/>
          <p:nvPr/>
        </p:nvSpPr>
        <p:spPr>
          <a:xfrm>
            <a:off x="1004511" y="1046729"/>
            <a:ext cx="8731160" cy="800219"/>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REAPERTURA DE LA PLAYITA EL LAUREL 2024</a:t>
            </a:r>
          </a:p>
          <a:p>
            <a:pPr algn="ctr"/>
            <a:endParaRPr lang="es-MX" sz="2300" b="1" dirty="0">
              <a:solidFill>
                <a:srgbClr val="002060"/>
              </a:solidFill>
              <a:latin typeface="Arial Rounded MT Bold" panose="020F0704030504030204" pitchFamily="34" charset="0"/>
            </a:endParaRPr>
          </a:p>
        </p:txBody>
      </p:sp>
      <p:pic>
        <p:nvPicPr>
          <p:cNvPr id="5" name="Imagen 4">
            <a:extLst>
              <a:ext uri="{FF2B5EF4-FFF2-40B4-BE49-F238E27FC236}">
                <a16:creationId xmlns:a16="http://schemas.microsoft.com/office/drawing/2014/main" id="{8751E921-5478-4EE8-83C1-9EBFD6526050}"/>
              </a:ext>
            </a:extLst>
          </p:cNvPr>
          <p:cNvPicPr>
            <a:picLocks noChangeAspect="1"/>
          </p:cNvPicPr>
          <p:nvPr/>
        </p:nvPicPr>
        <p:blipFill rotWithShape="1">
          <a:blip r:embed="rId4"/>
          <a:srcRect t="35922"/>
          <a:stretch/>
        </p:blipFill>
        <p:spPr>
          <a:xfrm>
            <a:off x="6321741" y="1482479"/>
            <a:ext cx="5321352" cy="2557349"/>
          </a:xfrm>
          <a:prstGeom prst="rect">
            <a:avLst/>
          </a:prstGeom>
        </p:spPr>
      </p:pic>
      <p:sp>
        <p:nvSpPr>
          <p:cNvPr id="9" name="CuadroTexto 8">
            <a:extLst>
              <a:ext uri="{FF2B5EF4-FFF2-40B4-BE49-F238E27FC236}">
                <a16:creationId xmlns:a16="http://schemas.microsoft.com/office/drawing/2014/main" id="{64E1B923-5A33-42B4-9C89-83811A713886}"/>
              </a:ext>
            </a:extLst>
          </p:cNvPr>
          <p:cNvSpPr txBox="1"/>
          <p:nvPr/>
        </p:nvSpPr>
        <p:spPr>
          <a:xfrm>
            <a:off x="548907" y="2404967"/>
            <a:ext cx="5489389" cy="2923877"/>
          </a:xfrm>
          <a:prstGeom prst="rect">
            <a:avLst/>
          </a:prstGeom>
          <a:noFill/>
        </p:spPr>
        <p:txBody>
          <a:bodyPr wrap="square" rtlCol="0">
            <a:spAutoFit/>
          </a:bodyPr>
          <a:lstStyle/>
          <a:p>
            <a:pPr algn="ctr"/>
            <a:endParaRPr lang="es-MX" sz="2300" b="1" dirty="0">
              <a:solidFill>
                <a:srgbClr val="002060"/>
              </a:solidFill>
              <a:latin typeface="Arial Rounded MT Bold" panose="020F0704030504030204" pitchFamily="34" charset="0"/>
            </a:endParaRPr>
          </a:p>
          <a:p>
            <a:pPr algn="ctr"/>
            <a:r>
              <a:rPr lang="es-MX" sz="2300" b="1" dirty="0">
                <a:solidFill>
                  <a:srgbClr val="002060"/>
                </a:solidFill>
                <a:latin typeface="Arial Rounded MT Bold" panose="020F0704030504030204" pitchFamily="34" charset="0"/>
              </a:rPr>
              <a:t>Es fundamental realizar una mesa técnica de trabajo, para la reapertura de este sitio turístico, el objetivo principal es la  implementación de protocolos de seguridad para garantizar la seguridad de los visitantes.</a:t>
            </a:r>
            <a:endParaRPr lang="es-419" sz="2300" b="1" dirty="0">
              <a:solidFill>
                <a:srgbClr val="002060"/>
              </a:solidFill>
              <a:latin typeface="Arial Rounded MT Bold" panose="020F0704030504030204" pitchFamily="34" charset="0"/>
            </a:endParaRPr>
          </a:p>
        </p:txBody>
      </p:sp>
    </p:spTree>
    <p:extLst>
      <p:ext uri="{BB962C8B-B14F-4D97-AF65-F5344CB8AC3E}">
        <p14:creationId xmlns:p14="http://schemas.microsoft.com/office/powerpoint/2010/main" val="392339478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4EC410D-C45A-4A80-E1CE-BE2006EAEAE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EAFC119-44D6-029E-FE41-D91E250AC4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E656826-C34A-36B9-F7EB-0877F61F1963}"/>
              </a:ext>
            </a:extLst>
          </p:cNvPr>
          <p:cNvSpPr txBox="1"/>
          <p:nvPr/>
        </p:nvSpPr>
        <p:spPr>
          <a:xfrm>
            <a:off x="2133601" y="197897"/>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6" name="CuadroTexto 5">
            <a:extLst>
              <a:ext uri="{FF2B5EF4-FFF2-40B4-BE49-F238E27FC236}">
                <a16:creationId xmlns:a16="http://schemas.microsoft.com/office/drawing/2014/main" id="{08D79D11-D228-4838-B246-ABB3B72826EB}"/>
              </a:ext>
            </a:extLst>
          </p:cNvPr>
          <p:cNvSpPr txBox="1"/>
          <p:nvPr/>
        </p:nvSpPr>
        <p:spPr>
          <a:xfrm>
            <a:off x="1004511" y="1046729"/>
            <a:ext cx="8731160" cy="800219"/>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REAPERTURA DE LA PLAYITA EL LAUREL 2024</a:t>
            </a:r>
          </a:p>
          <a:p>
            <a:pPr algn="ctr"/>
            <a:endParaRPr lang="es-MX" sz="2300" b="1" dirty="0">
              <a:solidFill>
                <a:srgbClr val="002060"/>
              </a:solidFill>
              <a:latin typeface="Arial Rounded MT Bold" panose="020F0704030504030204" pitchFamily="34" charset="0"/>
            </a:endParaRPr>
          </a:p>
        </p:txBody>
      </p:sp>
      <p:sp>
        <p:nvSpPr>
          <p:cNvPr id="9" name="CuadroTexto 8">
            <a:extLst>
              <a:ext uri="{FF2B5EF4-FFF2-40B4-BE49-F238E27FC236}">
                <a16:creationId xmlns:a16="http://schemas.microsoft.com/office/drawing/2014/main" id="{64E1B923-5A33-42B4-9C89-83811A713886}"/>
              </a:ext>
            </a:extLst>
          </p:cNvPr>
          <p:cNvSpPr txBox="1"/>
          <p:nvPr/>
        </p:nvSpPr>
        <p:spPr>
          <a:xfrm>
            <a:off x="562354" y="2404967"/>
            <a:ext cx="5475941" cy="2923877"/>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A través de este sitio turístico se ofrece espacios de esparcimientos, se busca promover la recuperación del sector turístico, reactivar la economía local, general ingresos para la comunidad, dar a conocer nuevamente un espacio de recreación a los visitantes.</a:t>
            </a:r>
          </a:p>
        </p:txBody>
      </p:sp>
      <p:pic>
        <p:nvPicPr>
          <p:cNvPr id="4" name="Imagen 3">
            <a:extLst>
              <a:ext uri="{FF2B5EF4-FFF2-40B4-BE49-F238E27FC236}">
                <a16:creationId xmlns:a16="http://schemas.microsoft.com/office/drawing/2014/main" id="{B3443E4F-A1B2-4A0E-8AA3-7C0F2A66198E}"/>
              </a:ext>
            </a:extLst>
          </p:cNvPr>
          <p:cNvPicPr>
            <a:picLocks noChangeAspect="1"/>
          </p:cNvPicPr>
          <p:nvPr/>
        </p:nvPicPr>
        <p:blipFill>
          <a:blip r:embed="rId3"/>
          <a:stretch>
            <a:fillRect/>
          </a:stretch>
        </p:blipFill>
        <p:spPr>
          <a:xfrm>
            <a:off x="6038296" y="1950699"/>
            <a:ext cx="5109883" cy="3832412"/>
          </a:xfrm>
          <a:prstGeom prst="rect">
            <a:avLst/>
          </a:prstGeom>
        </p:spPr>
      </p:pic>
    </p:spTree>
    <p:extLst>
      <p:ext uri="{BB962C8B-B14F-4D97-AF65-F5344CB8AC3E}">
        <p14:creationId xmlns:p14="http://schemas.microsoft.com/office/powerpoint/2010/main" val="12177467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4943799" y="165404"/>
            <a:ext cx="1722045" cy="1408946"/>
          </a:xfrm>
          <a:prstGeom prst="rect">
            <a:avLst/>
          </a:prstGeom>
          <a:ln>
            <a:noFill/>
          </a:ln>
          <a:extLst>
            <a:ext uri="{53640926-AAD7-44D8-BBD7-CCE9431645EC}">
              <a14:shadowObscured xmlns:a14="http://schemas.microsoft.com/office/drawing/2010/main"/>
            </a:ext>
          </a:extLst>
        </p:spPr>
      </p:pic>
      <p:sp>
        <p:nvSpPr>
          <p:cNvPr id="4" name="CuadroTexto 3">
            <a:extLst>
              <a:ext uri="{FF2B5EF4-FFF2-40B4-BE49-F238E27FC236}">
                <a16:creationId xmlns:a16="http://schemas.microsoft.com/office/drawing/2014/main" id="{621591FC-47C8-2DF5-FC5C-5A2CF7583BC7}"/>
              </a:ext>
            </a:extLst>
          </p:cNvPr>
          <p:cNvSpPr txBox="1"/>
          <p:nvPr/>
        </p:nvSpPr>
        <p:spPr>
          <a:xfrm>
            <a:off x="1938499" y="4660147"/>
            <a:ext cx="7732643" cy="1569660"/>
          </a:xfrm>
          <a:prstGeom prst="rect">
            <a:avLst/>
          </a:prstGeom>
          <a:noFill/>
        </p:spPr>
        <p:txBody>
          <a:bodyPr wrap="square" rtlCol="0">
            <a:spAutoFit/>
          </a:bodyPr>
          <a:lstStyle/>
          <a:p>
            <a:pPr algn="ctr"/>
            <a:r>
              <a:rPr lang="es-MX" sz="2400" b="1" dirty="0">
                <a:solidFill>
                  <a:srgbClr val="002060"/>
                </a:solidFill>
                <a:latin typeface="Arial Rounded MT Bold" panose="020F0704030504030204" pitchFamily="34" charset="0"/>
              </a:rPr>
              <a:t>SR. IVÁN RIVAS VALERO</a:t>
            </a:r>
          </a:p>
          <a:p>
            <a:pPr algn="ctr"/>
            <a:r>
              <a:rPr lang="es-MX" sz="2400" b="1" dirty="0">
                <a:solidFill>
                  <a:srgbClr val="002060"/>
                </a:solidFill>
                <a:latin typeface="Arial Rounded MT Bold" panose="020F0704030504030204" pitchFamily="34" charset="0"/>
              </a:rPr>
              <a:t>VOCAL PRINCIPAL</a:t>
            </a:r>
          </a:p>
          <a:p>
            <a:pPr algn="ctr"/>
            <a:r>
              <a:rPr lang="es-MX" sz="2400" b="1" dirty="0">
                <a:solidFill>
                  <a:srgbClr val="002060"/>
                </a:solidFill>
                <a:latin typeface="Arial Rounded MT Bold" panose="020F0704030504030204" pitchFamily="34" charset="0"/>
              </a:rPr>
              <a:t>GOBIERNO AUTÓNOMO DESCENTRALIZADO</a:t>
            </a:r>
          </a:p>
          <a:p>
            <a:pPr algn="ctr"/>
            <a:r>
              <a:rPr lang="es-MX" sz="2400" b="1" dirty="0">
                <a:solidFill>
                  <a:srgbClr val="002060"/>
                </a:solidFill>
                <a:latin typeface="Arial Rounded MT Bold" panose="020F0704030504030204" pitchFamily="34" charset="0"/>
              </a:rPr>
              <a:t>PARROQUIAL RURAL EL LAUREL</a:t>
            </a:r>
            <a:endParaRPr lang="es-419" sz="2400" b="1" dirty="0">
              <a:solidFill>
                <a:srgbClr val="002060"/>
              </a:solidFill>
              <a:latin typeface="Arial Rounded MT Bold" panose="020F0704030504030204" pitchFamily="34" charset="0"/>
            </a:endParaRPr>
          </a:p>
        </p:txBody>
      </p:sp>
      <p:sp>
        <p:nvSpPr>
          <p:cNvPr id="5" name="CuadroTexto 4">
            <a:extLst>
              <a:ext uri="{FF2B5EF4-FFF2-40B4-BE49-F238E27FC236}">
                <a16:creationId xmlns:a16="http://schemas.microsoft.com/office/drawing/2014/main" id="{8E3A91C4-71DE-6C7B-2AAF-78CC3B0C3618}"/>
              </a:ext>
            </a:extLst>
          </p:cNvPr>
          <p:cNvSpPr txBox="1"/>
          <p:nvPr/>
        </p:nvSpPr>
        <p:spPr>
          <a:xfrm>
            <a:off x="2558810" y="2136987"/>
            <a:ext cx="6102626" cy="1754326"/>
          </a:xfrm>
          <a:prstGeom prst="rect">
            <a:avLst/>
          </a:prstGeom>
          <a:noFill/>
        </p:spPr>
        <p:txBody>
          <a:bodyPr wrap="square">
            <a:spAutoFit/>
          </a:bodyPr>
          <a:lstStyle/>
          <a:p>
            <a:pPr algn="ctr"/>
            <a:r>
              <a:rPr lang="es-MX" sz="5400" b="1" dirty="0">
                <a:solidFill>
                  <a:srgbClr val="002060"/>
                </a:solidFill>
                <a:latin typeface="Arial Black" panose="020B0A04020102020204" pitchFamily="34" charset="0"/>
              </a:rPr>
              <a:t>GRACIAS POR SU ATENCIÓN</a:t>
            </a:r>
          </a:p>
        </p:txBody>
      </p:sp>
      <p:grpSp>
        <p:nvGrpSpPr>
          <p:cNvPr id="2" name="Grupo 1">
            <a:extLst>
              <a:ext uri="{FF2B5EF4-FFF2-40B4-BE49-F238E27FC236}">
                <a16:creationId xmlns:a16="http://schemas.microsoft.com/office/drawing/2014/main" id="{22CCC90C-321E-B084-0BE0-93E34DA1CEBD}"/>
              </a:ext>
            </a:extLst>
          </p:cNvPr>
          <p:cNvGrpSpPr/>
          <p:nvPr/>
        </p:nvGrpSpPr>
        <p:grpSpPr>
          <a:xfrm>
            <a:off x="2558810" y="4174418"/>
            <a:ext cx="6027458" cy="191312"/>
            <a:chOff x="2731538" y="4307790"/>
            <a:chExt cx="6027458" cy="191312"/>
          </a:xfrm>
        </p:grpSpPr>
        <p:sp>
          <p:nvSpPr>
            <p:cNvPr id="3" name="CuadroTexto 2">
              <a:extLst>
                <a:ext uri="{FF2B5EF4-FFF2-40B4-BE49-F238E27FC236}">
                  <a16:creationId xmlns:a16="http://schemas.microsoft.com/office/drawing/2014/main" id="{242290CA-FC3B-FBAC-265D-01970A8FFD8F}"/>
                </a:ext>
              </a:extLst>
            </p:cNvPr>
            <p:cNvSpPr txBox="1"/>
            <p:nvPr/>
          </p:nvSpPr>
          <p:spPr>
            <a:xfrm>
              <a:off x="2731538" y="4319102"/>
              <a:ext cx="2812011" cy="180000"/>
            </a:xfrm>
            <a:prstGeom prst="rect">
              <a:avLst/>
            </a:prstGeom>
            <a:solidFill>
              <a:srgbClr val="FFFF00"/>
            </a:solidFill>
          </p:spPr>
          <p:txBody>
            <a:bodyPr wrap="square" rtlCol="0">
              <a:spAutoFit/>
            </a:bodyPr>
            <a:lstStyle/>
            <a:p>
              <a:endParaRPr lang="es-419" dirty="0"/>
            </a:p>
          </p:txBody>
        </p:sp>
        <p:sp>
          <p:nvSpPr>
            <p:cNvPr id="7" name="CuadroTexto 6">
              <a:extLst>
                <a:ext uri="{FF2B5EF4-FFF2-40B4-BE49-F238E27FC236}">
                  <a16:creationId xmlns:a16="http://schemas.microsoft.com/office/drawing/2014/main" id="{9426B018-9670-56CE-3FAF-F78489701A2B}"/>
                </a:ext>
              </a:extLst>
            </p:cNvPr>
            <p:cNvSpPr txBox="1"/>
            <p:nvPr/>
          </p:nvSpPr>
          <p:spPr>
            <a:xfrm>
              <a:off x="5543549" y="4312558"/>
              <a:ext cx="1620000" cy="180000"/>
            </a:xfrm>
            <a:prstGeom prst="rect">
              <a:avLst/>
            </a:prstGeom>
            <a:solidFill>
              <a:srgbClr val="002060"/>
            </a:solidFill>
          </p:spPr>
          <p:txBody>
            <a:bodyPr wrap="square" rtlCol="0">
              <a:spAutoFit/>
            </a:bodyPr>
            <a:lstStyle/>
            <a:p>
              <a:endParaRPr lang="es-419" dirty="0"/>
            </a:p>
          </p:txBody>
        </p:sp>
        <p:sp>
          <p:nvSpPr>
            <p:cNvPr id="8" name="CuadroTexto 7">
              <a:extLst>
                <a:ext uri="{FF2B5EF4-FFF2-40B4-BE49-F238E27FC236}">
                  <a16:creationId xmlns:a16="http://schemas.microsoft.com/office/drawing/2014/main" id="{18999D55-C166-1363-3369-F7B48DD16F79}"/>
                </a:ext>
              </a:extLst>
            </p:cNvPr>
            <p:cNvSpPr txBox="1"/>
            <p:nvPr/>
          </p:nvSpPr>
          <p:spPr>
            <a:xfrm>
              <a:off x="7138996" y="4307790"/>
              <a:ext cx="1620000" cy="180000"/>
            </a:xfrm>
            <a:prstGeom prst="rect">
              <a:avLst/>
            </a:prstGeom>
            <a:solidFill>
              <a:srgbClr val="FF0000"/>
            </a:solidFill>
          </p:spPr>
          <p:txBody>
            <a:bodyPr wrap="square" rtlCol="0">
              <a:spAutoFit/>
            </a:bodyPr>
            <a:lstStyle/>
            <a:p>
              <a:endParaRPr lang="es-419" dirty="0"/>
            </a:p>
          </p:txBody>
        </p:sp>
      </p:grpSp>
    </p:spTree>
    <p:extLst>
      <p:ext uri="{BB962C8B-B14F-4D97-AF65-F5344CB8AC3E}">
        <p14:creationId xmlns:p14="http://schemas.microsoft.com/office/powerpoint/2010/main" val="5063201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Faceta">
  <a:themeElements>
    <a:clrScheme name="Faceta">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a">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a">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4582</TotalTime>
  <Words>1430</Words>
  <Application>Microsoft Office PowerPoint</Application>
  <PresentationFormat>Panorámica</PresentationFormat>
  <Paragraphs>147</Paragraphs>
  <Slides>31</Slides>
  <Notes>0</Notes>
  <HiddenSlides>0</HiddenSlides>
  <MMClips>0</MMClips>
  <ScaleCrop>false</ScaleCrop>
  <HeadingPairs>
    <vt:vector size="6" baseType="variant">
      <vt:variant>
        <vt:lpstr>Fuentes usadas</vt:lpstr>
      </vt:variant>
      <vt:variant>
        <vt:i4>7</vt:i4>
      </vt:variant>
      <vt:variant>
        <vt:lpstr>Tema</vt:lpstr>
      </vt:variant>
      <vt:variant>
        <vt:i4>1</vt:i4>
      </vt:variant>
      <vt:variant>
        <vt:lpstr>Títulos de diapositiva</vt:lpstr>
      </vt:variant>
      <vt:variant>
        <vt:i4>31</vt:i4>
      </vt:variant>
    </vt:vector>
  </HeadingPairs>
  <TitlesOfParts>
    <vt:vector size="39" baseType="lpstr">
      <vt:lpstr>Arial</vt:lpstr>
      <vt:lpstr>Arial Black</vt:lpstr>
      <vt:lpstr>Arial Rounded MT Bold</vt:lpstr>
      <vt:lpstr>Calibri</vt:lpstr>
      <vt:lpstr>Trebuchet MS</vt:lpstr>
      <vt:lpstr>Wingdings</vt:lpstr>
      <vt:lpstr>Wingdings 3</vt:lpstr>
      <vt:lpstr>Faceta</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R-C VOCAL IVAN RIVAS 2024</dc:title>
  <dc:creator>Secretaria</dc:creator>
  <cp:lastModifiedBy>MSC.MANUEL AVILEZ</cp:lastModifiedBy>
  <cp:revision>274</cp:revision>
  <cp:lastPrinted>2022-04-26T16:24:07Z</cp:lastPrinted>
  <dcterms:created xsi:type="dcterms:W3CDTF">2015-02-24T18:10:46Z</dcterms:created>
  <dcterms:modified xsi:type="dcterms:W3CDTF">2025-07-08T17:01:47Z</dcterms:modified>
</cp:coreProperties>
</file>