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66" r:id="rId1"/>
  </p:sldMasterIdLst>
  <p:notesMasterIdLst>
    <p:notesMasterId r:id="rId85"/>
  </p:notesMasterIdLst>
  <p:sldIdLst>
    <p:sldId id="263" r:id="rId2"/>
    <p:sldId id="408" r:id="rId3"/>
    <p:sldId id="409" r:id="rId4"/>
    <p:sldId id="460" r:id="rId5"/>
    <p:sldId id="477" r:id="rId6"/>
    <p:sldId id="412" r:id="rId7"/>
    <p:sldId id="492" r:id="rId8"/>
    <p:sldId id="528" r:id="rId9"/>
    <p:sldId id="488" r:id="rId10"/>
    <p:sldId id="416" r:id="rId11"/>
    <p:sldId id="420" r:id="rId12"/>
    <p:sldId id="493" r:id="rId13"/>
    <p:sldId id="494" r:id="rId14"/>
    <p:sldId id="503" r:id="rId15"/>
    <p:sldId id="423" r:id="rId16"/>
    <p:sldId id="502" r:id="rId17"/>
    <p:sldId id="504" r:id="rId18"/>
    <p:sldId id="478" r:id="rId19"/>
    <p:sldId id="517" r:id="rId20"/>
    <p:sldId id="519" r:id="rId21"/>
    <p:sldId id="505" r:id="rId22"/>
    <p:sldId id="490" r:id="rId23"/>
    <p:sldId id="491" r:id="rId24"/>
    <p:sldId id="515" r:id="rId25"/>
    <p:sldId id="512" r:id="rId26"/>
    <p:sldId id="500" r:id="rId27"/>
    <p:sldId id="501" r:id="rId28"/>
    <p:sldId id="498" r:id="rId29"/>
    <p:sldId id="489" r:id="rId30"/>
    <p:sldId id="514" r:id="rId31"/>
    <p:sldId id="479" r:id="rId32"/>
    <p:sldId id="507" r:id="rId33"/>
    <p:sldId id="529" r:id="rId34"/>
    <p:sldId id="510" r:id="rId35"/>
    <p:sldId id="513" r:id="rId36"/>
    <p:sldId id="482" r:id="rId37"/>
    <p:sldId id="536" r:id="rId38"/>
    <p:sldId id="538" r:id="rId39"/>
    <p:sldId id="539" r:id="rId40"/>
    <p:sldId id="532" r:id="rId41"/>
    <p:sldId id="534" r:id="rId42"/>
    <p:sldId id="533" r:id="rId43"/>
    <p:sldId id="530" r:id="rId44"/>
    <p:sldId id="431" r:id="rId45"/>
    <p:sldId id="531" r:id="rId46"/>
    <p:sldId id="518" r:id="rId47"/>
    <p:sldId id="525" r:id="rId48"/>
    <p:sldId id="456" r:id="rId49"/>
    <p:sldId id="449" r:id="rId50"/>
    <p:sldId id="452" r:id="rId51"/>
    <p:sldId id="520" r:id="rId52"/>
    <p:sldId id="487" r:id="rId53"/>
    <p:sldId id="458" r:id="rId54"/>
    <p:sldId id="526" r:id="rId55"/>
    <p:sldId id="509" r:id="rId56"/>
    <p:sldId id="435" r:id="rId57"/>
    <p:sldId id="511" r:id="rId58"/>
    <p:sldId id="424" r:id="rId59"/>
    <p:sldId id="516" r:id="rId60"/>
    <p:sldId id="475" r:id="rId61"/>
    <p:sldId id="463" r:id="rId62"/>
    <p:sldId id="419" r:id="rId63"/>
    <p:sldId id="418" r:id="rId64"/>
    <p:sldId id="415" r:id="rId65"/>
    <p:sldId id="527" r:id="rId66"/>
    <p:sldId id="417" r:id="rId67"/>
    <p:sldId id="413" r:id="rId68"/>
    <p:sldId id="447" r:id="rId69"/>
    <p:sldId id="468" r:id="rId70"/>
    <p:sldId id="486" r:id="rId71"/>
    <p:sldId id="410" r:id="rId72"/>
    <p:sldId id="427" r:id="rId73"/>
    <p:sldId id="496" r:id="rId74"/>
    <p:sldId id="497" r:id="rId75"/>
    <p:sldId id="422" r:id="rId76"/>
    <p:sldId id="499" r:id="rId77"/>
    <p:sldId id="484" r:id="rId78"/>
    <p:sldId id="445" r:id="rId79"/>
    <p:sldId id="522" r:id="rId80"/>
    <p:sldId id="485" r:id="rId81"/>
    <p:sldId id="521" r:id="rId82"/>
    <p:sldId id="523" r:id="rId83"/>
    <p:sldId id="405" r:id="rId84"/>
  </p:sldIdLst>
  <p:sldSz cx="12192000" cy="6858000"/>
  <p:notesSz cx="6888163" cy="100203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20625"/>
    <a:srgbClr val="DB0D83"/>
    <a:srgbClr val="AE3AA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Estilo medio 2 - Énfasis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Estilo claro 1 - Acento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FABFCF23-3B69-468F-B69F-88F6DE6A72F2}" styleName="Estilo medio 1 - Énfasis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7DF18680-E054-41AD-8BC1-D1AEF772440D}" styleName="Estilo medio 2 - Énfasis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0" autoAdjust="0"/>
    <p:restoredTop sz="91622" autoAdjust="0"/>
  </p:normalViewPr>
  <p:slideViewPr>
    <p:cSldViewPr snapToGrid="0">
      <p:cViewPr varScale="1">
        <p:scale>
          <a:sx n="78" d="100"/>
          <a:sy n="78" d="100"/>
        </p:scale>
        <p:origin x="787"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tableStyles" Target="tableStyle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viewProps" Target="viewProps.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encabezado 1"/>
          <p:cNvSpPr>
            <a:spLocks noGrp="1"/>
          </p:cNvSpPr>
          <p:nvPr>
            <p:ph type="hdr" sz="quarter"/>
          </p:nvPr>
        </p:nvSpPr>
        <p:spPr>
          <a:xfrm>
            <a:off x="0" y="0"/>
            <a:ext cx="2984871" cy="502755"/>
          </a:xfrm>
          <a:prstGeom prst="rect">
            <a:avLst/>
          </a:prstGeom>
        </p:spPr>
        <p:txBody>
          <a:bodyPr vert="horz" lIns="96616" tIns="48308" rIns="96616" bIns="48308" rtlCol="0"/>
          <a:lstStyle>
            <a:lvl1pPr algn="l">
              <a:defRPr sz="1300"/>
            </a:lvl1pPr>
          </a:lstStyle>
          <a:p>
            <a:endParaRPr lang="es-EC"/>
          </a:p>
        </p:txBody>
      </p:sp>
      <p:sp>
        <p:nvSpPr>
          <p:cNvPr id="3" name="Marcador de fecha 2"/>
          <p:cNvSpPr>
            <a:spLocks noGrp="1"/>
          </p:cNvSpPr>
          <p:nvPr>
            <p:ph type="dt" idx="1"/>
          </p:nvPr>
        </p:nvSpPr>
        <p:spPr>
          <a:xfrm>
            <a:off x="3901698" y="0"/>
            <a:ext cx="2984871" cy="502755"/>
          </a:xfrm>
          <a:prstGeom prst="rect">
            <a:avLst/>
          </a:prstGeom>
        </p:spPr>
        <p:txBody>
          <a:bodyPr vert="horz" lIns="96616" tIns="48308" rIns="96616" bIns="48308" rtlCol="0"/>
          <a:lstStyle>
            <a:lvl1pPr algn="r">
              <a:defRPr sz="1300"/>
            </a:lvl1pPr>
          </a:lstStyle>
          <a:p>
            <a:fld id="{68D219E9-FF8A-4613-A6F9-A02E1E38E4C2}" type="datetimeFigureOut">
              <a:rPr lang="es-EC" smtClean="0"/>
              <a:t>07/07/2025</a:t>
            </a:fld>
            <a:endParaRPr lang="es-EC"/>
          </a:p>
        </p:txBody>
      </p:sp>
      <p:sp>
        <p:nvSpPr>
          <p:cNvPr id="4" name="Marcador de imagen de diapositiva 3"/>
          <p:cNvSpPr>
            <a:spLocks noGrp="1" noRot="1" noChangeAspect="1"/>
          </p:cNvSpPr>
          <p:nvPr>
            <p:ph type="sldImg" idx="2"/>
          </p:nvPr>
        </p:nvSpPr>
        <p:spPr>
          <a:xfrm>
            <a:off x="439738" y="1252538"/>
            <a:ext cx="6008687" cy="3381375"/>
          </a:xfrm>
          <a:prstGeom prst="rect">
            <a:avLst/>
          </a:prstGeom>
          <a:noFill/>
          <a:ln w="12700">
            <a:solidFill>
              <a:prstClr val="black"/>
            </a:solidFill>
          </a:ln>
        </p:spPr>
        <p:txBody>
          <a:bodyPr vert="horz" lIns="96616" tIns="48308" rIns="96616" bIns="48308" rtlCol="0" anchor="ctr"/>
          <a:lstStyle/>
          <a:p>
            <a:endParaRPr lang="es-EC"/>
          </a:p>
        </p:txBody>
      </p:sp>
      <p:sp>
        <p:nvSpPr>
          <p:cNvPr id="5" name="Marcador de notas 4"/>
          <p:cNvSpPr>
            <a:spLocks noGrp="1"/>
          </p:cNvSpPr>
          <p:nvPr>
            <p:ph type="body" sz="quarter" idx="3"/>
          </p:nvPr>
        </p:nvSpPr>
        <p:spPr>
          <a:xfrm>
            <a:off x="688817" y="4822269"/>
            <a:ext cx="5510530" cy="3945493"/>
          </a:xfrm>
          <a:prstGeom prst="rect">
            <a:avLst/>
          </a:prstGeom>
        </p:spPr>
        <p:txBody>
          <a:bodyPr vert="horz" lIns="96616" tIns="48308" rIns="96616" bIns="48308" rtlCol="0"/>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endParaRPr lang="es-EC"/>
          </a:p>
        </p:txBody>
      </p:sp>
      <p:sp>
        <p:nvSpPr>
          <p:cNvPr id="6" name="Marcador de pie de página 5"/>
          <p:cNvSpPr>
            <a:spLocks noGrp="1"/>
          </p:cNvSpPr>
          <p:nvPr>
            <p:ph type="ftr" sz="quarter" idx="4"/>
          </p:nvPr>
        </p:nvSpPr>
        <p:spPr>
          <a:xfrm>
            <a:off x="0" y="9517547"/>
            <a:ext cx="2984871" cy="502754"/>
          </a:xfrm>
          <a:prstGeom prst="rect">
            <a:avLst/>
          </a:prstGeom>
        </p:spPr>
        <p:txBody>
          <a:bodyPr vert="horz" lIns="96616" tIns="48308" rIns="96616" bIns="48308" rtlCol="0" anchor="b"/>
          <a:lstStyle>
            <a:lvl1pPr algn="l">
              <a:defRPr sz="1300"/>
            </a:lvl1pPr>
          </a:lstStyle>
          <a:p>
            <a:endParaRPr lang="es-EC"/>
          </a:p>
        </p:txBody>
      </p:sp>
      <p:sp>
        <p:nvSpPr>
          <p:cNvPr id="7" name="Marcador de número de diapositiva 6"/>
          <p:cNvSpPr>
            <a:spLocks noGrp="1"/>
          </p:cNvSpPr>
          <p:nvPr>
            <p:ph type="sldNum" sz="quarter" idx="5"/>
          </p:nvPr>
        </p:nvSpPr>
        <p:spPr>
          <a:xfrm>
            <a:off x="3901698" y="9517547"/>
            <a:ext cx="2984871" cy="502754"/>
          </a:xfrm>
          <a:prstGeom prst="rect">
            <a:avLst/>
          </a:prstGeom>
        </p:spPr>
        <p:txBody>
          <a:bodyPr vert="horz" lIns="96616" tIns="48308" rIns="96616" bIns="48308" rtlCol="0" anchor="b"/>
          <a:lstStyle>
            <a:lvl1pPr algn="r">
              <a:defRPr sz="1300"/>
            </a:lvl1pPr>
          </a:lstStyle>
          <a:p>
            <a:fld id="{D4841E33-7A23-4142-BCFD-1A88DBB8B1AB}" type="slidenum">
              <a:rPr lang="es-EC" smtClean="0"/>
              <a:t>‹Nº›</a:t>
            </a:fld>
            <a:endParaRPr lang="es-EC"/>
          </a:p>
        </p:txBody>
      </p:sp>
    </p:spTree>
    <p:extLst>
      <p:ext uri="{BB962C8B-B14F-4D97-AF65-F5344CB8AC3E}">
        <p14:creationId xmlns:p14="http://schemas.microsoft.com/office/powerpoint/2010/main" val="39185419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 dirty="0"/>
          </a:p>
        </p:txBody>
      </p:sp>
      <p:sp>
        <p:nvSpPr>
          <p:cNvPr id="4" name="Marcador de número de diapositiva 3"/>
          <p:cNvSpPr>
            <a:spLocks noGrp="1"/>
          </p:cNvSpPr>
          <p:nvPr>
            <p:ph type="sldNum" sz="quarter" idx="10"/>
          </p:nvPr>
        </p:nvSpPr>
        <p:spPr/>
        <p:txBody>
          <a:bodyPr/>
          <a:lstStyle/>
          <a:p>
            <a:fld id="{D4841E33-7A23-4142-BCFD-1A88DBB8B1AB}" type="slidenum">
              <a:rPr lang="es-EC" smtClean="0"/>
              <a:t>47</a:t>
            </a:fld>
            <a:endParaRPr lang="es-EC"/>
          </a:p>
        </p:txBody>
      </p:sp>
    </p:spTree>
    <p:extLst>
      <p:ext uri="{BB962C8B-B14F-4D97-AF65-F5344CB8AC3E}">
        <p14:creationId xmlns:p14="http://schemas.microsoft.com/office/powerpoint/2010/main" val="13936929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 dirty="0"/>
          </a:p>
        </p:txBody>
      </p:sp>
      <p:sp>
        <p:nvSpPr>
          <p:cNvPr id="4" name="Marcador de número de diapositiva 3"/>
          <p:cNvSpPr>
            <a:spLocks noGrp="1"/>
          </p:cNvSpPr>
          <p:nvPr>
            <p:ph type="sldNum" sz="quarter" idx="10"/>
          </p:nvPr>
        </p:nvSpPr>
        <p:spPr/>
        <p:txBody>
          <a:bodyPr/>
          <a:lstStyle/>
          <a:p>
            <a:fld id="{D4841E33-7A23-4142-BCFD-1A88DBB8B1AB}" type="slidenum">
              <a:rPr lang="es-EC" smtClean="0"/>
              <a:t>74</a:t>
            </a:fld>
            <a:endParaRPr lang="es-EC"/>
          </a:p>
        </p:txBody>
      </p:sp>
    </p:spTree>
    <p:extLst>
      <p:ext uri="{BB962C8B-B14F-4D97-AF65-F5344CB8AC3E}">
        <p14:creationId xmlns:p14="http://schemas.microsoft.com/office/powerpoint/2010/main" val="27575457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Diapositiva de título">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s-ES"/>
              <a:t>Haga clic para modificar el estilo de título del patrón</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s-ES"/>
              <a:t>Haga clic para editar el estilo de subtítulo del patrón</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‹Nº›</a:t>
            </a:fld>
            <a:endParaRPr lang="en-US" dirty="0"/>
          </a:p>
        </p:txBody>
      </p:sp>
    </p:spTree>
    <p:extLst>
      <p:ext uri="{BB962C8B-B14F-4D97-AF65-F5344CB8AC3E}">
        <p14:creationId xmlns:p14="http://schemas.microsoft.com/office/powerpoint/2010/main" val="33475232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a:t>Haga clic para modificar el estilo de título del patrón</a:t>
            </a:r>
            <a:endParaRPr lang="en-US" dirty="0"/>
          </a:p>
        </p:txBody>
      </p:sp>
      <p:sp>
        <p:nvSpPr>
          <p:cNvPr id="3" name="Content Placeholder 2"/>
          <p:cNvSpPr>
            <a:spLocks noGrp="1"/>
          </p:cNvSpPr>
          <p:nvPr>
            <p:ph idx="1"/>
          </p:nvPr>
        </p:nvSpPr>
        <p:spPr/>
        <p:txBody>
          <a:bodyPr/>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‹Nº›</a:t>
            </a:fld>
            <a:endParaRPr lang="en-US" dirty="0"/>
          </a:p>
        </p:txBody>
      </p:sp>
    </p:spTree>
    <p:extLst>
      <p:ext uri="{BB962C8B-B14F-4D97-AF65-F5344CB8AC3E}">
        <p14:creationId xmlns:p14="http://schemas.microsoft.com/office/powerpoint/2010/main" val="996763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s-ES"/>
              <a:t>Haga clic para modificar el estilo de título del patrón</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a:t>Editar el estilo de texto del patrón</a:t>
            </a:r>
          </a:p>
        </p:txBody>
      </p:sp>
      <p:sp>
        <p:nvSpPr>
          <p:cNvPr id="4" name="Date Placeholder 3"/>
          <p:cNvSpPr>
            <a:spLocks noGrp="1"/>
          </p:cNvSpPr>
          <p:nvPr>
            <p:ph type="dt" sz="half" idx="10"/>
          </p:nvPr>
        </p:nvSpPr>
        <p:spPr/>
        <p:txBody>
          <a:bodyPr/>
          <a:lstStyle/>
          <a:p>
            <a:fld id="{B61BEF0D-F0BB-DE4B-95CE-6DB70DBA9567}" type="datetimeFigureOut">
              <a:rPr lang="en-US" smtClean="0"/>
              <a:pPr/>
              <a:t>7/7/2025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‹Nº›</a:t>
            </a:fld>
            <a:endParaRPr lang="en-US" dirty="0"/>
          </a:p>
        </p:txBody>
      </p:sp>
    </p:spTree>
    <p:extLst>
      <p:ext uri="{BB962C8B-B14F-4D97-AF65-F5344CB8AC3E}">
        <p14:creationId xmlns:p14="http://schemas.microsoft.com/office/powerpoint/2010/main" val="23651534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a:t>Haga clic para modificar el estilo de título del patrón</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7/7/2025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‹Nº›</a:t>
            </a:fld>
            <a:endParaRPr lang="en-US" dirty="0"/>
          </a:p>
        </p:txBody>
      </p:sp>
    </p:spTree>
    <p:extLst>
      <p:ext uri="{BB962C8B-B14F-4D97-AF65-F5344CB8AC3E}">
        <p14:creationId xmlns:p14="http://schemas.microsoft.com/office/powerpoint/2010/main" val="2640664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s-ES"/>
              <a:t>Haga clic para modificar el estilo de título del patrón</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Editar el estilo de texto del patrón</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Editar el estilo de texto del patrón</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‹Nº›</a:t>
            </a:fld>
            <a:endParaRPr lang="en-US" dirty="0"/>
          </a:p>
        </p:txBody>
      </p:sp>
    </p:spTree>
    <p:extLst>
      <p:ext uri="{BB962C8B-B14F-4D97-AF65-F5344CB8AC3E}">
        <p14:creationId xmlns:p14="http://schemas.microsoft.com/office/powerpoint/2010/main" val="34227597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s-ES"/>
              <a:t>Haga clic para modificar el estilo de título del patrón</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7/7/2025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‹Nº›</a:t>
            </a:fld>
            <a:endParaRPr lang="en-US" dirty="0"/>
          </a:p>
        </p:txBody>
      </p:sp>
    </p:spTree>
    <p:extLst>
      <p:ext uri="{BB962C8B-B14F-4D97-AF65-F5344CB8AC3E}">
        <p14:creationId xmlns:p14="http://schemas.microsoft.com/office/powerpoint/2010/main" val="36427405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7/7/2025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‹Nº›</a:t>
            </a:fld>
            <a:endParaRPr lang="en-US" dirty="0"/>
          </a:p>
        </p:txBody>
      </p:sp>
    </p:spTree>
    <p:extLst>
      <p:ext uri="{BB962C8B-B14F-4D97-AF65-F5344CB8AC3E}">
        <p14:creationId xmlns:p14="http://schemas.microsoft.com/office/powerpoint/2010/main" val="31572183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s-ES"/>
              <a:t>Haga clic para modificar el estilo de título del patrón</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s-ES"/>
              <a:t>Editar el estilo de texto del patrón</a:t>
            </a:r>
          </a:p>
        </p:txBody>
      </p:sp>
      <p:sp>
        <p:nvSpPr>
          <p:cNvPr id="5" name="Date Placeholder 4"/>
          <p:cNvSpPr>
            <a:spLocks noGrp="1"/>
          </p:cNvSpPr>
          <p:nvPr>
            <p:ph type="dt" sz="half" idx="10"/>
          </p:nvPr>
        </p:nvSpPr>
        <p:spPr/>
        <p:txBody>
          <a:bodyPr/>
          <a:lstStyle/>
          <a:p>
            <a:fld id="{42A54C80-263E-416B-A8E0-580EDEADCBDC}" type="datetimeFigureOut">
              <a:rPr lang="en-US" smtClean="0"/>
              <a:t>7/7/2025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‹Nº›</a:t>
            </a:fld>
            <a:endParaRPr lang="en-US" dirty="0"/>
          </a:p>
        </p:txBody>
      </p:sp>
    </p:spTree>
    <p:extLst>
      <p:ext uri="{BB962C8B-B14F-4D97-AF65-F5344CB8AC3E}">
        <p14:creationId xmlns:p14="http://schemas.microsoft.com/office/powerpoint/2010/main" val="36781362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s-ES"/>
              <a:t>Haga clic para modificar el estilo de título del patrón</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s-ES"/>
              <a:t>Haga clic en el icono para agregar una imagen</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a:t>Editar el estilo de texto del patrón</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‹Nº›</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7/7/2025</a:t>
            </a:fld>
            <a:endParaRPr lang="en-US" dirty="0"/>
          </a:p>
        </p:txBody>
      </p:sp>
    </p:spTree>
    <p:extLst>
      <p:ext uri="{BB962C8B-B14F-4D97-AF65-F5344CB8AC3E}">
        <p14:creationId xmlns:p14="http://schemas.microsoft.com/office/powerpoint/2010/main" val="27201135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ítulo y descripció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s-ES"/>
              <a:t>Haga clic para modificar el estilo de título del patrón</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a:t>Editar el estilo de texto del patrón</a:t>
            </a:r>
          </a:p>
        </p:txBody>
      </p:sp>
      <p:sp>
        <p:nvSpPr>
          <p:cNvPr id="4" name="Date Placeholder 3"/>
          <p:cNvSpPr>
            <a:spLocks noGrp="1"/>
          </p:cNvSpPr>
          <p:nvPr>
            <p:ph type="dt" sz="half" idx="10"/>
          </p:nvPr>
        </p:nvSpPr>
        <p:spPr/>
        <p:txBody>
          <a:bodyPr/>
          <a:lstStyle/>
          <a:p>
            <a:fld id="{B61BEF0D-F0BB-DE4B-95CE-6DB70DBA9567}" type="datetimeFigureOut">
              <a:rPr lang="en-US" smtClean="0"/>
              <a:pPr/>
              <a:t>7/7/2025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‹Nº›</a:t>
            </a:fld>
            <a:endParaRPr lang="en-US" dirty="0"/>
          </a:p>
        </p:txBody>
      </p:sp>
    </p:spTree>
    <p:extLst>
      <p:ext uri="{BB962C8B-B14F-4D97-AF65-F5344CB8AC3E}">
        <p14:creationId xmlns:p14="http://schemas.microsoft.com/office/powerpoint/2010/main" val="1264820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ita con descripció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s-ES"/>
              <a:t>Haga clic para modificar el estilo de título del patrón</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s-ES"/>
              <a:t>Editar el estilo de texto del patrón</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a:t>Editar el estilo de texto del patrón</a:t>
            </a:r>
          </a:p>
        </p:txBody>
      </p:sp>
      <p:sp>
        <p:nvSpPr>
          <p:cNvPr id="4" name="Date Placeholder 3"/>
          <p:cNvSpPr>
            <a:spLocks noGrp="1"/>
          </p:cNvSpPr>
          <p:nvPr>
            <p:ph type="dt" sz="half" idx="10"/>
          </p:nvPr>
        </p:nvSpPr>
        <p:spPr/>
        <p:txBody>
          <a:bodyPr/>
          <a:lstStyle/>
          <a:p>
            <a:fld id="{B61BEF0D-F0BB-DE4B-95CE-6DB70DBA9567}" type="datetimeFigureOut">
              <a:rPr lang="en-US" smtClean="0"/>
              <a:pPr/>
              <a:t>7/7/2025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‹Nº›</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002737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arjeta de nombre">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s-ES"/>
              <a:t>Haga clic para modificar el estilo de título del patrón</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a:t>Editar el estilo de texto del patrón</a:t>
            </a:r>
          </a:p>
        </p:txBody>
      </p:sp>
      <p:sp>
        <p:nvSpPr>
          <p:cNvPr id="4" name="Date Placeholder 3"/>
          <p:cNvSpPr>
            <a:spLocks noGrp="1"/>
          </p:cNvSpPr>
          <p:nvPr>
            <p:ph type="dt" sz="half" idx="10"/>
          </p:nvPr>
        </p:nvSpPr>
        <p:spPr/>
        <p:txBody>
          <a:bodyPr/>
          <a:lstStyle/>
          <a:p>
            <a:fld id="{B61BEF0D-F0BB-DE4B-95CE-6DB70DBA9567}" type="datetimeFigureOut">
              <a:rPr lang="en-US" smtClean="0"/>
              <a:pPr/>
              <a:t>7/7/2025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‹Nº›</a:t>
            </a:fld>
            <a:endParaRPr lang="en-US" dirty="0"/>
          </a:p>
        </p:txBody>
      </p:sp>
    </p:spTree>
    <p:extLst>
      <p:ext uri="{BB962C8B-B14F-4D97-AF65-F5344CB8AC3E}">
        <p14:creationId xmlns:p14="http://schemas.microsoft.com/office/powerpoint/2010/main" val="20276760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itar la tarjeta de nombre">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s-ES"/>
              <a:t>Haga clic para modificar el estilo de título del patrón</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s-ES"/>
              <a:t>Editar el estilo de texto del patrón</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a:t>Editar el estilo de texto del patrón</a:t>
            </a:r>
          </a:p>
        </p:txBody>
      </p:sp>
      <p:sp>
        <p:nvSpPr>
          <p:cNvPr id="4" name="Date Placeholder 3"/>
          <p:cNvSpPr>
            <a:spLocks noGrp="1"/>
          </p:cNvSpPr>
          <p:nvPr>
            <p:ph type="dt" sz="half" idx="10"/>
          </p:nvPr>
        </p:nvSpPr>
        <p:spPr/>
        <p:txBody>
          <a:bodyPr/>
          <a:lstStyle/>
          <a:p>
            <a:fld id="{B61BEF0D-F0BB-DE4B-95CE-6DB70DBA9567}" type="datetimeFigureOut">
              <a:rPr lang="en-US" smtClean="0"/>
              <a:pPr/>
              <a:t>7/7/2025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‹Nº›</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485459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Verdadero o falso">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s-ES"/>
              <a:t>Haga clic para modificar el estilo de título del patrón</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s-ES"/>
              <a:t>Editar el estilo de texto del patrón</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a:t>Editar el estilo de texto del patrón</a:t>
            </a:r>
          </a:p>
        </p:txBody>
      </p:sp>
      <p:sp>
        <p:nvSpPr>
          <p:cNvPr id="4" name="Date Placeholder 3"/>
          <p:cNvSpPr>
            <a:spLocks noGrp="1"/>
          </p:cNvSpPr>
          <p:nvPr>
            <p:ph type="dt" sz="half" idx="10"/>
          </p:nvPr>
        </p:nvSpPr>
        <p:spPr/>
        <p:txBody>
          <a:bodyPr/>
          <a:lstStyle/>
          <a:p>
            <a:fld id="{B61BEF0D-F0BB-DE4B-95CE-6DB70DBA9567}" type="datetimeFigureOut">
              <a:rPr lang="en-US" smtClean="0"/>
              <a:pPr/>
              <a:t>7/7/2025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‹Nº›</a:t>
            </a:fld>
            <a:endParaRPr lang="en-US" dirty="0"/>
          </a:p>
        </p:txBody>
      </p:sp>
    </p:spTree>
    <p:extLst>
      <p:ext uri="{BB962C8B-B14F-4D97-AF65-F5344CB8AC3E}">
        <p14:creationId xmlns:p14="http://schemas.microsoft.com/office/powerpoint/2010/main" val="22966963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a:t>Haga clic para modificar el estilo de título del patrón</a:t>
            </a:r>
            <a:endParaRPr lang="en-US" dirty="0"/>
          </a:p>
        </p:txBody>
      </p:sp>
      <p:sp>
        <p:nvSpPr>
          <p:cNvPr id="3" name="Vertical Text Placeholder 2"/>
          <p:cNvSpPr>
            <a:spLocks noGrp="1"/>
          </p:cNvSpPr>
          <p:nvPr>
            <p:ph type="body" orient="vert" idx="1"/>
          </p:nvPr>
        </p:nvSpPr>
        <p:spPr/>
        <p:txBody>
          <a:bodyPr vert="eaVert"/>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7/7/2025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‹Nº›</a:t>
            </a:fld>
            <a:endParaRPr lang="en-US" dirty="0"/>
          </a:p>
        </p:txBody>
      </p:sp>
    </p:spTree>
    <p:extLst>
      <p:ext uri="{BB962C8B-B14F-4D97-AF65-F5344CB8AC3E}">
        <p14:creationId xmlns:p14="http://schemas.microsoft.com/office/powerpoint/2010/main" val="15695607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s-ES"/>
              <a:t>Haga clic para modificar el estilo de título del patrón</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‹Nº›</a:t>
            </a:fld>
            <a:endParaRPr lang="en-US" dirty="0"/>
          </a:p>
        </p:txBody>
      </p:sp>
    </p:spTree>
    <p:extLst>
      <p:ext uri="{BB962C8B-B14F-4D97-AF65-F5344CB8AC3E}">
        <p14:creationId xmlns:p14="http://schemas.microsoft.com/office/powerpoint/2010/main" val="6341317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s-ES"/>
              <a:t>Haga clic para modificar el estilo de título del patrón</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7/7/2025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‹Nº›</a:t>
            </a:fld>
            <a:endParaRPr lang="en-US" dirty="0"/>
          </a:p>
        </p:txBody>
      </p:sp>
    </p:spTree>
    <p:extLst>
      <p:ext uri="{BB962C8B-B14F-4D97-AF65-F5344CB8AC3E}">
        <p14:creationId xmlns:p14="http://schemas.microsoft.com/office/powerpoint/2010/main" val="3211948816"/>
      </p:ext>
    </p:extLst>
  </p:cSld>
  <p:clrMap bg1="lt1" tx1="dk1" bg2="lt2" tx2="dk2" accent1="accent1" accent2="accent2" accent3="accent3" accent4="accent4" accent5="accent5" accent6="accent6" hlink="hlink" folHlink="folHlink"/>
  <p:sldLayoutIdLst>
    <p:sldLayoutId id="2147483867" r:id="rId1"/>
    <p:sldLayoutId id="2147483868" r:id="rId2"/>
    <p:sldLayoutId id="2147483869" r:id="rId3"/>
    <p:sldLayoutId id="2147483870" r:id="rId4"/>
    <p:sldLayoutId id="2147483871" r:id="rId5"/>
    <p:sldLayoutId id="2147483872" r:id="rId6"/>
    <p:sldLayoutId id="2147483873" r:id="rId7"/>
    <p:sldLayoutId id="2147483874" r:id="rId8"/>
    <p:sldLayoutId id="2147483875" r:id="rId9"/>
    <p:sldLayoutId id="2147483876" r:id="rId10"/>
    <p:sldLayoutId id="2147483877" r:id="rId11"/>
    <p:sldLayoutId id="2147483878" r:id="rId12"/>
    <p:sldLayoutId id="2147483879" r:id="rId13"/>
    <p:sldLayoutId id="2147483880" r:id="rId14"/>
    <p:sldLayoutId id="2147483881" r:id="rId15"/>
    <p:sldLayoutId id="214748388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10.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hyperlink" Target="https://www.facebook.com/marcelaguinagav?__cft__%5b0%5d=AZVPBQ0Kw5ODQYya_l0C54qzm50XobbZfcsiMpp_GiKFZweEbPzwPAWo1E2TjP-2rtK52iVMLu9p3So_YysnckH3bYrNMFthGSHHECwfafegHamHU8QtPTYZn7SkLEcuPHLfWd2X-TYq2pJAO5Wb4Idqnb4TuWj9LbXjyRos3vtUogLoMDfni61PfSdO-mFxrDA&amp;__tn__=-%5dK-R" TargetMode="External"/><Relationship Id="rId4" Type="http://schemas.openxmlformats.org/officeDocument/2006/relationships/hyperlink" Target="https://www.facebook.com/PrefecturaDelGuayas?__cft__%5b0%5d=AZVPBQ0Kw5ODQYya_l0C54qzm50XobbZfcsiMpp_GiKFZweEbPzwPAWo1E2TjP-2rtK52iVMLu9p3So_YysnckH3bYrNMFthGSHHECwfafegHamHU8QtPTYZn7SkLEcuPHLfWd2X-TYq2pJAO5Wb4Idqnb4TuWj9LbXjyRos3vtUogLoMDfni61PfSdO-mFxrDA&amp;__tn__=-%5dK-R"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1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14.png"/><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17.png"/><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2.png"/></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3.png"/></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28.png"/><Relationship Id="rId4" Type="http://schemas.openxmlformats.org/officeDocument/2006/relationships/image" Target="../media/image27.png"/></Relationships>
</file>

<file path=ppt/slides/_rels/slide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32.jpeg"/><Relationship Id="rId5" Type="http://schemas.openxmlformats.org/officeDocument/2006/relationships/image" Target="../media/image31.jpeg"/><Relationship Id="rId4" Type="http://schemas.openxmlformats.org/officeDocument/2006/relationships/image" Target="../media/image30.jpeg"/></Relationships>
</file>

<file path=ppt/slides/_rels/slide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35.png"/><Relationship Id="rId4" Type="http://schemas.openxmlformats.org/officeDocument/2006/relationships/image" Target="../media/image34.png"/></Relationships>
</file>

<file path=ppt/slides/_rels/slide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7.png"/></Relationships>
</file>

<file path=ppt/slides/_rels/slide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40.png"/><Relationship Id="rId5" Type="http://schemas.openxmlformats.org/officeDocument/2006/relationships/image" Target="../media/image26.png"/><Relationship Id="rId4" Type="http://schemas.openxmlformats.org/officeDocument/2006/relationships/image" Target="../media/image39.png"/></Relationships>
</file>

<file path=ppt/slides/_rels/slide2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41.png"/></Relationships>
</file>

<file path=ppt/slides/_rels/slide3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42.png"/></Relationships>
</file>

<file path=ppt/slides/_rels/slide3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6.png"/><Relationship Id="rId4" Type="http://schemas.openxmlformats.org/officeDocument/2006/relationships/image" Target="../media/image45.jpeg"/></Relationships>
</file>

<file path=ppt/slides/_rels/slide3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48.png"/></Relationships>
</file>

<file path=ppt/slides/_rels/slide35.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51.png"/></Relationships>
</file>

<file path=ppt/slides/_rels/slide3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5.png"/><Relationship Id="rId5" Type="http://schemas.openxmlformats.org/officeDocument/2006/relationships/image" Target="../media/image54.png"/><Relationship Id="rId4" Type="http://schemas.openxmlformats.org/officeDocument/2006/relationships/image" Target="../media/image53.png"/></Relationships>
</file>

<file path=ppt/slides/_rels/slide3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58.png"/><Relationship Id="rId4" Type="http://schemas.openxmlformats.org/officeDocument/2006/relationships/image" Target="../media/image57.png"/></Relationships>
</file>

<file path=ppt/slides/_rels/slide41.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60.png"/></Relationships>
</file>

<file path=ppt/slides/_rels/slide4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62.png"/></Relationships>
</file>

<file path=ppt/slides/_rels/slide44.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67.jpeg"/></Relationships>
</file>

<file path=ppt/slides/_rels/slide49.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69.png"/></Relationships>
</file>

<file path=ppt/slides/_rels/slide50.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71.png"/></Relationships>
</file>

<file path=ppt/slides/_rels/slide51.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74.png"/><Relationship Id="rId4" Type="http://schemas.openxmlformats.org/officeDocument/2006/relationships/image" Target="../media/image73.png"/></Relationships>
</file>

<file path=ppt/slides/_rels/slide52.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png"/><Relationship Id="rId1" Type="http://schemas.openxmlformats.org/officeDocument/2006/relationships/slideLayout" Target="../slideLayouts/slideLayout1.xml"/><Relationship Id="rId5" Type="http://schemas.openxmlformats.org/officeDocument/2006/relationships/image" Target="../media/image78.png"/><Relationship Id="rId4" Type="http://schemas.openxmlformats.org/officeDocument/2006/relationships/image" Target="../media/image77.png"/></Relationships>
</file>

<file path=ppt/slides/_rels/slide5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80.png"/></Relationships>
</file>

<file path=ppt/slides/_rels/slide55.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83.jpeg"/><Relationship Id="rId4" Type="http://schemas.openxmlformats.org/officeDocument/2006/relationships/image" Target="../media/image82.png"/></Relationships>
</file>

<file path=ppt/slides/_rels/slide57.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91.jpeg"/><Relationship Id="rId4" Type="http://schemas.openxmlformats.org/officeDocument/2006/relationships/image" Target="../media/image90.png"/></Relationships>
</file>

<file path=ppt/slides/_rels/slide63.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93.jpeg"/></Relationships>
</file>

<file path=ppt/slides/_rels/slide64.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5.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96.png"/></Relationships>
</file>

<file path=ppt/slides/_rels/slide66.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7.xml.rels><?xml version="1.0" encoding="UTF-8" standalone="yes"?>
<Relationships xmlns="http://schemas.openxmlformats.org/package/2006/relationships"><Relationship Id="rId3" Type="http://schemas.openxmlformats.org/officeDocument/2006/relationships/image" Target="../media/image98.png"/><Relationship Id="rId7" Type="http://schemas.openxmlformats.org/officeDocument/2006/relationships/image" Target="../media/image10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101.png"/><Relationship Id="rId5" Type="http://schemas.openxmlformats.org/officeDocument/2006/relationships/image" Target="../media/image100.png"/><Relationship Id="rId4" Type="http://schemas.openxmlformats.org/officeDocument/2006/relationships/image" Target="../media/image99.png"/></Relationships>
</file>

<file path=ppt/slides/_rels/slide68.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9.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105.png"/></Relationships>
</file>

<file path=ppt/slides/_rels/slide73.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107.png"/></Relationships>
</file>

<file path=ppt/slides/_rels/slide7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108.png"/></Relationships>
</file>

<file path=ppt/slides/_rels/slide75.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110.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109.png"/><Relationship Id="rId5" Type="http://schemas.openxmlformats.org/officeDocument/2006/relationships/image" Target="../media/image26.png"/><Relationship Id="rId4" Type="http://schemas.openxmlformats.org/officeDocument/2006/relationships/image" Target="../media/image39.png"/></Relationships>
</file>

<file path=ppt/slides/_rels/slide7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111.png"/><Relationship Id="rId5" Type="http://schemas.openxmlformats.org/officeDocument/2006/relationships/image" Target="../media/image26.png"/><Relationship Id="rId4" Type="http://schemas.openxmlformats.org/officeDocument/2006/relationships/image" Target="../media/image39.png"/></Relationships>
</file>

<file path=ppt/slides/_rels/slide7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8.xml.rels><?xml version="1.0" encoding="UTF-8" standalone="yes"?>
<Relationships xmlns="http://schemas.openxmlformats.org/package/2006/relationships"><Relationship Id="rId8" Type="http://schemas.openxmlformats.org/officeDocument/2006/relationships/image" Target="../media/image117.png"/><Relationship Id="rId3" Type="http://schemas.openxmlformats.org/officeDocument/2006/relationships/image" Target="../media/image112.png"/><Relationship Id="rId7" Type="http://schemas.openxmlformats.org/officeDocument/2006/relationships/image" Target="../media/image116.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115.png"/><Relationship Id="rId5" Type="http://schemas.openxmlformats.org/officeDocument/2006/relationships/image" Target="../media/image114.png"/><Relationship Id="rId4" Type="http://schemas.openxmlformats.org/officeDocument/2006/relationships/image" Target="../media/image113.png"/></Relationships>
</file>

<file path=ppt/slides/_rels/slide79.xml.rels><?xml version="1.0" encoding="UTF-8" standalone="yes"?>
<Relationships xmlns="http://schemas.openxmlformats.org/package/2006/relationships"><Relationship Id="rId8" Type="http://schemas.openxmlformats.org/officeDocument/2006/relationships/image" Target="../media/image123.png"/><Relationship Id="rId3" Type="http://schemas.openxmlformats.org/officeDocument/2006/relationships/image" Target="../media/image118.png"/><Relationship Id="rId7" Type="http://schemas.openxmlformats.org/officeDocument/2006/relationships/image" Target="../media/image12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121.png"/><Relationship Id="rId5" Type="http://schemas.openxmlformats.org/officeDocument/2006/relationships/image" Target="../media/image120.png"/><Relationship Id="rId10" Type="http://schemas.openxmlformats.org/officeDocument/2006/relationships/image" Target="../media/image125.png"/><Relationship Id="rId4" Type="http://schemas.openxmlformats.org/officeDocument/2006/relationships/image" Target="../media/image119.png"/><Relationship Id="rId9" Type="http://schemas.openxmlformats.org/officeDocument/2006/relationships/image" Target="../media/image124.png"/></Relationships>
</file>

<file path=ppt/slides/_rels/slide8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81.xml.rels><?xml version="1.0" encoding="UTF-8" standalone="yes"?>
<Relationships xmlns="http://schemas.openxmlformats.org/package/2006/relationships"><Relationship Id="rId8" Type="http://schemas.openxmlformats.org/officeDocument/2006/relationships/image" Target="../media/image131.png"/><Relationship Id="rId3" Type="http://schemas.openxmlformats.org/officeDocument/2006/relationships/image" Target="../media/image126.png"/><Relationship Id="rId7" Type="http://schemas.openxmlformats.org/officeDocument/2006/relationships/image" Target="../media/image130.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129.png"/><Relationship Id="rId5" Type="http://schemas.openxmlformats.org/officeDocument/2006/relationships/image" Target="../media/image128.png"/><Relationship Id="rId4" Type="http://schemas.openxmlformats.org/officeDocument/2006/relationships/image" Target="../media/image127.png"/></Relationships>
</file>

<file path=ppt/slides/_rels/slide82.xml.rels><?xml version="1.0" encoding="UTF-8" standalone="yes"?>
<Relationships xmlns="http://schemas.openxmlformats.org/package/2006/relationships"><Relationship Id="rId8" Type="http://schemas.openxmlformats.org/officeDocument/2006/relationships/image" Target="../media/image137.png"/><Relationship Id="rId3" Type="http://schemas.openxmlformats.org/officeDocument/2006/relationships/image" Target="../media/image132.png"/><Relationship Id="rId7" Type="http://schemas.openxmlformats.org/officeDocument/2006/relationships/image" Target="../media/image136.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135.png"/><Relationship Id="rId5" Type="http://schemas.openxmlformats.org/officeDocument/2006/relationships/image" Target="../media/image134.png"/><Relationship Id="rId10" Type="http://schemas.openxmlformats.org/officeDocument/2006/relationships/image" Target="../media/image138.png"/><Relationship Id="rId4" Type="http://schemas.openxmlformats.org/officeDocument/2006/relationships/image" Target="../media/image133.png"/><Relationship Id="rId9" Type="http://schemas.openxmlformats.org/officeDocument/2006/relationships/image" Target="../media/image123.png"/></Relationships>
</file>

<file path=ppt/slides/_rels/slide8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CuadroTexto 1">
            <a:extLst>
              <a:ext uri="{FF2B5EF4-FFF2-40B4-BE49-F238E27FC236}">
                <a16:creationId xmlns:a16="http://schemas.microsoft.com/office/drawing/2014/main" id="{C0F10C68-EED3-37B3-4076-9E9DF51349CE}"/>
              </a:ext>
            </a:extLst>
          </p:cNvPr>
          <p:cNvSpPr txBox="1"/>
          <p:nvPr/>
        </p:nvSpPr>
        <p:spPr>
          <a:xfrm>
            <a:off x="3650512" y="536244"/>
            <a:ext cx="5358809" cy="2154436"/>
          </a:xfrm>
          <a:prstGeom prst="rect">
            <a:avLst/>
          </a:prstGeom>
          <a:noFill/>
        </p:spPr>
        <p:txBody>
          <a:bodyPr wrap="square" rtlCol="0">
            <a:spAutoFit/>
          </a:bodyPr>
          <a:lstStyle/>
          <a:p>
            <a:pPr algn="ctr"/>
            <a:r>
              <a:rPr lang="es-MX" sz="2800" b="1" i="1" dirty="0">
                <a:solidFill>
                  <a:schemeClr val="accent2">
                    <a:lumMod val="50000"/>
                  </a:schemeClr>
                </a:solidFill>
              </a:rPr>
              <a:t>GAD PARROQUIAL RURAL</a:t>
            </a:r>
          </a:p>
          <a:p>
            <a:pPr algn="ctr"/>
            <a:r>
              <a:rPr lang="es-MX" sz="6000" b="1" i="1" dirty="0">
                <a:solidFill>
                  <a:srgbClr val="002060"/>
                </a:solidFill>
                <a:latin typeface="Arial Rounded MT Bold" panose="020F0704030504030204" pitchFamily="34" charset="0"/>
              </a:rPr>
              <a:t>EL LAUREL</a:t>
            </a:r>
          </a:p>
          <a:p>
            <a:pPr algn="ctr"/>
            <a:r>
              <a:rPr lang="es-MX" sz="2800" b="1" i="1" dirty="0">
                <a:solidFill>
                  <a:schemeClr val="accent2">
                    <a:lumMod val="50000"/>
                  </a:schemeClr>
                </a:solidFill>
              </a:rPr>
              <a:t>Administración 2023 – 2027</a:t>
            </a:r>
          </a:p>
          <a:p>
            <a:pPr algn="ctr"/>
            <a:endParaRPr lang="es-419" dirty="0"/>
          </a:p>
        </p:txBody>
      </p:sp>
      <p:sp>
        <p:nvSpPr>
          <p:cNvPr id="4" name="CuadroTexto 3">
            <a:extLst>
              <a:ext uri="{FF2B5EF4-FFF2-40B4-BE49-F238E27FC236}">
                <a16:creationId xmlns:a16="http://schemas.microsoft.com/office/drawing/2014/main" id="{AC650FCD-C9C8-ED1C-4E94-4F1C6EF24AB7}"/>
              </a:ext>
            </a:extLst>
          </p:cNvPr>
          <p:cNvSpPr txBox="1"/>
          <p:nvPr/>
        </p:nvSpPr>
        <p:spPr>
          <a:xfrm>
            <a:off x="2697125" y="2965969"/>
            <a:ext cx="3398875" cy="1323439"/>
          </a:xfrm>
          <a:prstGeom prst="rect">
            <a:avLst/>
          </a:prstGeom>
          <a:noFill/>
        </p:spPr>
        <p:txBody>
          <a:bodyPr wrap="square" rtlCol="0">
            <a:spAutoFit/>
          </a:bodyPr>
          <a:lstStyle/>
          <a:p>
            <a:r>
              <a:rPr lang="es-MX" sz="4000" b="1" dirty="0">
                <a:solidFill>
                  <a:srgbClr val="002060"/>
                </a:solidFill>
                <a:latin typeface="Arial Rounded MT Bold" panose="020F0704030504030204" pitchFamily="34" charset="0"/>
              </a:rPr>
              <a:t>Rendición</a:t>
            </a:r>
          </a:p>
          <a:p>
            <a:r>
              <a:rPr lang="es-MX" sz="4000" b="1" dirty="0">
                <a:solidFill>
                  <a:srgbClr val="002060"/>
                </a:solidFill>
                <a:latin typeface="Arial Rounded MT Bold" panose="020F0704030504030204" pitchFamily="34" charset="0"/>
              </a:rPr>
              <a:t>De Cuentas</a:t>
            </a:r>
            <a:endParaRPr lang="es-419" sz="4000" b="1" dirty="0">
              <a:solidFill>
                <a:srgbClr val="002060"/>
              </a:solidFill>
              <a:latin typeface="Arial Rounded MT Bold" panose="020F0704030504030204" pitchFamily="34" charset="0"/>
            </a:endParaRPr>
          </a:p>
        </p:txBody>
      </p:sp>
      <p:sp>
        <p:nvSpPr>
          <p:cNvPr id="5" name="CuadroTexto 4">
            <a:extLst>
              <a:ext uri="{FF2B5EF4-FFF2-40B4-BE49-F238E27FC236}">
                <a16:creationId xmlns:a16="http://schemas.microsoft.com/office/drawing/2014/main" id="{81F1B5DB-4764-4552-7B22-6D63143EBE2E}"/>
              </a:ext>
            </a:extLst>
          </p:cNvPr>
          <p:cNvSpPr txBox="1"/>
          <p:nvPr/>
        </p:nvSpPr>
        <p:spPr>
          <a:xfrm>
            <a:off x="5780567" y="2874241"/>
            <a:ext cx="3398875" cy="1446550"/>
          </a:xfrm>
          <a:prstGeom prst="rect">
            <a:avLst/>
          </a:prstGeom>
          <a:noFill/>
        </p:spPr>
        <p:txBody>
          <a:bodyPr wrap="square" rtlCol="0">
            <a:spAutoFit/>
          </a:bodyPr>
          <a:lstStyle/>
          <a:p>
            <a:r>
              <a:rPr lang="es-MX" sz="8800" b="1" dirty="0">
                <a:solidFill>
                  <a:srgbClr val="002060"/>
                </a:solidFill>
                <a:latin typeface="Arial Rounded MT Bold" panose="020F0704030504030204" pitchFamily="34" charset="0"/>
              </a:rPr>
              <a:t>2024</a:t>
            </a:r>
            <a:endParaRPr lang="es-419" sz="8800" b="1" dirty="0">
              <a:solidFill>
                <a:srgbClr val="002060"/>
              </a:solidFill>
              <a:latin typeface="Arial Rounded MT Bold" panose="020F0704030504030204" pitchFamily="34" charset="0"/>
            </a:endParaRPr>
          </a:p>
        </p:txBody>
      </p:sp>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1503567" y="662507"/>
            <a:ext cx="2038599" cy="1667945"/>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870CA61-DB10-3237-3C9C-02DAF2D3F90A}"/>
              </a:ext>
            </a:extLst>
          </p:cNvPr>
          <p:cNvSpPr txBox="1"/>
          <p:nvPr/>
        </p:nvSpPr>
        <p:spPr>
          <a:xfrm>
            <a:off x="2697125" y="4607383"/>
            <a:ext cx="6019172" cy="461665"/>
          </a:xfrm>
          <a:prstGeom prst="rect">
            <a:avLst/>
          </a:prstGeom>
          <a:noFill/>
        </p:spPr>
        <p:txBody>
          <a:bodyPr wrap="square" rtlCol="0">
            <a:spAutoFit/>
          </a:bodyPr>
          <a:lstStyle/>
          <a:p>
            <a:r>
              <a:rPr lang="es-MX" sz="2400" b="1" dirty="0">
                <a:solidFill>
                  <a:srgbClr val="002060"/>
                </a:solidFill>
                <a:latin typeface="Arial Rounded MT Bold" panose="020F0704030504030204" pitchFamily="34" charset="0"/>
              </a:rPr>
              <a:t>01 de enero al 31 de Diciembre de 2024</a:t>
            </a:r>
            <a:endParaRPr lang="es-419" sz="2400" b="1" dirty="0">
              <a:solidFill>
                <a:srgbClr val="002060"/>
              </a:solidFill>
              <a:latin typeface="Arial Rounded MT Bold" panose="020F0704030504030204" pitchFamily="34" charset="0"/>
            </a:endParaRPr>
          </a:p>
        </p:txBody>
      </p:sp>
      <p:sp>
        <p:nvSpPr>
          <p:cNvPr id="23" name="CuadroTexto 22">
            <a:extLst>
              <a:ext uri="{FF2B5EF4-FFF2-40B4-BE49-F238E27FC236}">
                <a16:creationId xmlns:a16="http://schemas.microsoft.com/office/drawing/2014/main" id="{E8A47E38-2BCE-6EFB-7F93-F1E02D0F4AE4}"/>
              </a:ext>
            </a:extLst>
          </p:cNvPr>
          <p:cNvSpPr txBox="1"/>
          <p:nvPr/>
        </p:nvSpPr>
        <p:spPr>
          <a:xfrm>
            <a:off x="2349566" y="5179274"/>
            <a:ext cx="6701284" cy="461665"/>
          </a:xfrm>
          <a:prstGeom prst="rect">
            <a:avLst/>
          </a:prstGeom>
          <a:noFill/>
        </p:spPr>
        <p:txBody>
          <a:bodyPr wrap="square" rtlCol="0">
            <a:spAutoFit/>
          </a:bodyPr>
          <a:lstStyle/>
          <a:p>
            <a:pPr algn="ctr"/>
            <a:r>
              <a:rPr lang="es-MX" sz="2400" b="1" dirty="0">
                <a:solidFill>
                  <a:srgbClr val="002060"/>
                </a:solidFill>
                <a:latin typeface="Arial Rounded MT Bold" panose="020F0704030504030204" pitchFamily="34" charset="0"/>
              </a:rPr>
              <a:t>PRESIDENTE </a:t>
            </a:r>
            <a:r>
              <a:rPr lang="es-MX" sz="2400" b="1" dirty="0" err="1">
                <a:solidFill>
                  <a:srgbClr val="002060"/>
                </a:solidFill>
                <a:latin typeface="Arial Rounded MT Bold" panose="020F0704030504030204" pitchFamily="34" charset="0"/>
              </a:rPr>
              <a:t>Msc</a:t>
            </a:r>
            <a:r>
              <a:rPr lang="es-MX" sz="2400" b="1" dirty="0">
                <a:solidFill>
                  <a:srgbClr val="002060"/>
                </a:solidFill>
                <a:latin typeface="Arial Rounded MT Bold" panose="020F0704030504030204" pitchFamily="34" charset="0"/>
              </a:rPr>
              <a:t>. Manuel Avilés León</a:t>
            </a:r>
            <a:endParaRPr lang="es-419" sz="2400" b="1" dirty="0">
              <a:solidFill>
                <a:srgbClr val="002060"/>
              </a:solidFill>
              <a:latin typeface="Arial Rounded MT Bold" panose="020F0704030504030204" pitchFamily="34" charset="0"/>
            </a:endParaRPr>
          </a:p>
        </p:txBody>
      </p:sp>
      <p:sp>
        <p:nvSpPr>
          <p:cNvPr id="3" name="CuadroTexto 2">
            <a:extLst>
              <a:ext uri="{FF2B5EF4-FFF2-40B4-BE49-F238E27FC236}">
                <a16:creationId xmlns:a16="http://schemas.microsoft.com/office/drawing/2014/main" id="{FA10ECD0-6186-C79A-664E-D09861D0F724}"/>
              </a:ext>
            </a:extLst>
          </p:cNvPr>
          <p:cNvSpPr txBox="1"/>
          <p:nvPr/>
        </p:nvSpPr>
        <p:spPr>
          <a:xfrm>
            <a:off x="5648178" y="2975317"/>
            <a:ext cx="914400" cy="914400"/>
          </a:xfrm>
          <a:prstGeom prst="rect">
            <a:avLst/>
          </a:prstGeom>
          <a:noFill/>
        </p:spPr>
        <p:txBody>
          <a:bodyPr wrap="square" rtlCol="0">
            <a:spAutoFit/>
          </a:bodyPr>
          <a:lstStyle/>
          <a:p>
            <a:endParaRPr lang="es-419" dirty="0"/>
          </a:p>
        </p:txBody>
      </p:sp>
      <p:grpSp>
        <p:nvGrpSpPr>
          <p:cNvPr id="11" name="Grupo 10">
            <a:extLst>
              <a:ext uri="{FF2B5EF4-FFF2-40B4-BE49-F238E27FC236}">
                <a16:creationId xmlns:a16="http://schemas.microsoft.com/office/drawing/2014/main" id="{BFABCAC1-E0C1-5E18-A3A1-EB1DAA3E1A44}"/>
              </a:ext>
            </a:extLst>
          </p:cNvPr>
          <p:cNvGrpSpPr/>
          <p:nvPr/>
        </p:nvGrpSpPr>
        <p:grpSpPr>
          <a:xfrm>
            <a:off x="2731538" y="4307790"/>
            <a:ext cx="6027458" cy="191312"/>
            <a:chOff x="2731538" y="4307790"/>
            <a:chExt cx="6027458" cy="191312"/>
          </a:xfrm>
        </p:grpSpPr>
        <p:sp>
          <p:nvSpPr>
            <p:cNvPr id="6" name="CuadroTexto 5">
              <a:extLst>
                <a:ext uri="{FF2B5EF4-FFF2-40B4-BE49-F238E27FC236}">
                  <a16:creationId xmlns:a16="http://schemas.microsoft.com/office/drawing/2014/main" id="{CB482C4A-B4FC-3BC4-A314-0CD6130E6DCD}"/>
                </a:ext>
              </a:extLst>
            </p:cNvPr>
            <p:cNvSpPr txBox="1"/>
            <p:nvPr/>
          </p:nvSpPr>
          <p:spPr>
            <a:xfrm>
              <a:off x="2731538" y="4319102"/>
              <a:ext cx="2812011" cy="180000"/>
            </a:xfrm>
            <a:prstGeom prst="rect">
              <a:avLst/>
            </a:prstGeom>
            <a:solidFill>
              <a:srgbClr val="FFFF00"/>
            </a:solidFill>
          </p:spPr>
          <p:txBody>
            <a:bodyPr wrap="square" rtlCol="0">
              <a:spAutoFit/>
            </a:bodyPr>
            <a:lstStyle/>
            <a:p>
              <a:endParaRPr lang="es-419" dirty="0"/>
            </a:p>
          </p:txBody>
        </p:sp>
        <p:sp>
          <p:nvSpPr>
            <p:cNvPr id="7" name="CuadroTexto 6">
              <a:extLst>
                <a:ext uri="{FF2B5EF4-FFF2-40B4-BE49-F238E27FC236}">
                  <a16:creationId xmlns:a16="http://schemas.microsoft.com/office/drawing/2014/main" id="{93FA1F1A-D0AD-4FAC-4B0B-A09089CD4D63}"/>
                </a:ext>
              </a:extLst>
            </p:cNvPr>
            <p:cNvSpPr txBox="1"/>
            <p:nvPr/>
          </p:nvSpPr>
          <p:spPr>
            <a:xfrm>
              <a:off x="5543549" y="4312558"/>
              <a:ext cx="1620000" cy="180000"/>
            </a:xfrm>
            <a:prstGeom prst="rect">
              <a:avLst/>
            </a:prstGeom>
            <a:solidFill>
              <a:srgbClr val="002060"/>
            </a:solidFill>
          </p:spPr>
          <p:txBody>
            <a:bodyPr wrap="square" rtlCol="0">
              <a:spAutoFit/>
            </a:bodyPr>
            <a:lstStyle/>
            <a:p>
              <a:endParaRPr lang="es-419" dirty="0"/>
            </a:p>
          </p:txBody>
        </p:sp>
        <p:sp>
          <p:nvSpPr>
            <p:cNvPr id="10" name="CuadroTexto 9">
              <a:extLst>
                <a:ext uri="{FF2B5EF4-FFF2-40B4-BE49-F238E27FC236}">
                  <a16:creationId xmlns:a16="http://schemas.microsoft.com/office/drawing/2014/main" id="{5BD4273D-2329-579B-9745-4D143E2D4B58}"/>
                </a:ext>
              </a:extLst>
            </p:cNvPr>
            <p:cNvSpPr txBox="1"/>
            <p:nvPr/>
          </p:nvSpPr>
          <p:spPr>
            <a:xfrm>
              <a:off x="7138996" y="4307790"/>
              <a:ext cx="1620000" cy="180000"/>
            </a:xfrm>
            <a:prstGeom prst="rect">
              <a:avLst/>
            </a:prstGeom>
            <a:solidFill>
              <a:srgbClr val="FF0000"/>
            </a:solidFill>
          </p:spPr>
          <p:txBody>
            <a:bodyPr wrap="square" rtlCol="0">
              <a:spAutoFit/>
            </a:bodyPr>
            <a:lstStyle/>
            <a:p>
              <a:endParaRPr lang="es-419" dirty="0"/>
            </a:p>
          </p:txBody>
        </p:sp>
      </p:grpSp>
    </p:spTree>
    <p:extLst>
      <p:ext uri="{BB962C8B-B14F-4D97-AF65-F5344CB8AC3E}">
        <p14:creationId xmlns:p14="http://schemas.microsoft.com/office/powerpoint/2010/main" val="272332560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90427" y="47906"/>
            <a:ext cx="1664480" cy="1361847"/>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870CA61-DB10-3237-3C9C-02DAF2D3F90A}"/>
              </a:ext>
            </a:extLst>
          </p:cNvPr>
          <p:cNvSpPr txBox="1"/>
          <p:nvPr/>
        </p:nvSpPr>
        <p:spPr>
          <a:xfrm>
            <a:off x="2299621" y="258902"/>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sp>
        <p:nvSpPr>
          <p:cNvPr id="2" name="CuadroTexto 1">
            <a:extLst>
              <a:ext uri="{FF2B5EF4-FFF2-40B4-BE49-F238E27FC236}">
                <a16:creationId xmlns:a16="http://schemas.microsoft.com/office/drawing/2014/main" id="{4E73AF0E-B698-3688-9F99-DFD94838DA73}"/>
              </a:ext>
            </a:extLst>
          </p:cNvPr>
          <p:cNvSpPr txBox="1"/>
          <p:nvPr/>
        </p:nvSpPr>
        <p:spPr>
          <a:xfrm>
            <a:off x="781866" y="1910618"/>
            <a:ext cx="8623818" cy="4524315"/>
          </a:xfrm>
          <a:prstGeom prst="rect">
            <a:avLst/>
          </a:prstGeom>
          <a:noFill/>
        </p:spPr>
        <p:txBody>
          <a:bodyPr wrap="square" rtlCol="0">
            <a:spAutoFit/>
          </a:bodyPr>
          <a:lstStyle/>
          <a:p>
            <a:pPr algn="just"/>
            <a:r>
              <a:rPr lang="es-ES" sz="3200" dirty="0">
                <a:latin typeface="Arial" panose="020B0604020202020204" pitchFamily="34" charset="0"/>
                <a:cs typeface="Arial" panose="020B0604020202020204" pitchFamily="34" charset="0"/>
              </a:rPr>
              <a:t>Proceso de diálogo e interrelación entre las autoridades y la ciudadanía para informar y evaluar el trabajo institucional.</a:t>
            </a:r>
          </a:p>
          <a:p>
            <a:pPr algn="just"/>
            <a:endParaRPr lang="es-ES" sz="3200" dirty="0">
              <a:latin typeface="Arial" panose="020B0604020202020204" pitchFamily="34" charset="0"/>
              <a:cs typeface="Arial" panose="020B0604020202020204" pitchFamily="34" charset="0"/>
            </a:endParaRPr>
          </a:p>
          <a:p>
            <a:pPr algn="just"/>
            <a:r>
              <a:rPr lang="es-ES" sz="3200" dirty="0">
                <a:latin typeface="Arial" panose="020B0604020202020204" pitchFamily="34" charset="0"/>
                <a:cs typeface="Arial" panose="020B0604020202020204" pitchFamily="34" charset="0"/>
              </a:rPr>
              <a:t>Es nuestra firme creencia que la transparencia es la base de la gestión pública y que la participación ciudadana permite a la población estar informada y hacer parte de la gestión del GAD Parroquial.. </a:t>
            </a:r>
          </a:p>
        </p:txBody>
      </p:sp>
    </p:spTree>
    <p:extLst>
      <p:ext uri="{BB962C8B-B14F-4D97-AF65-F5344CB8AC3E}">
        <p14:creationId xmlns:p14="http://schemas.microsoft.com/office/powerpoint/2010/main" val="26733144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944993" y="258902"/>
            <a:ext cx="1724952" cy="1411324"/>
          </a:xfrm>
          <a:prstGeom prst="rect">
            <a:avLst/>
          </a:prstGeom>
          <a:ln>
            <a:noFill/>
          </a:ln>
          <a:extLst>
            <a:ext uri="{53640926-AAD7-44D8-BBD7-CCE9431645EC}">
              <a14:shadowObscured xmlns:a14="http://schemas.microsoft.com/office/drawing/2010/main"/>
            </a:ext>
          </a:extLst>
        </p:spPr>
      </p:pic>
      <p:sp>
        <p:nvSpPr>
          <p:cNvPr id="3" name="CuadroTexto 2">
            <a:extLst>
              <a:ext uri="{FF2B5EF4-FFF2-40B4-BE49-F238E27FC236}">
                <a16:creationId xmlns:a16="http://schemas.microsoft.com/office/drawing/2014/main" id="{378C81D5-E1B7-DEA9-680B-4C6BF46695CD}"/>
              </a:ext>
            </a:extLst>
          </p:cNvPr>
          <p:cNvSpPr txBox="1"/>
          <p:nvPr/>
        </p:nvSpPr>
        <p:spPr>
          <a:xfrm>
            <a:off x="2299621" y="258902"/>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sp>
        <p:nvSpPr>
          <p:cNvPr id="4" name="CuadroTexto 3">
            <a:extLst>
              <a:ext uri="{FF2B5EF4-FFF2-40B4-BE49-F238E27FC236}">
                <a16:creationId xmlns:a16="http://schemas.microsoft.com/office/drawing/2014/main" id="{C6512B02-DE34-80E0-7E8F-0ABB8D9B6662}"/>
              </a:ext>
            </a:extLst>
          </p:cNvPr>
          <p:cNvSpPr txBox="1"/>
          <p:nvPr/>
        </p:nvSpPr>
        <p:spPr>
          <a:xfrm>
            <a:off x="437002" y="2857017"/>
            <a:ext cx="10230997" cy="2862322"/>
          </a:xfrm>
          <a:prstGeom prst="rect">
            <a:avLst/>
          </a:prstGeom>
          <a:noFill/>
        </p:spPr>
        <p:txBody>
          <a:bodyPr wrap="square" rtlCol="0">
            <a:spAutoFit/>
          </a:bodyPr>
          <a:lstStyle/>
          <a:p>
            <a:pPr algn="just"/>
            <a:r>
              <a:rPr lang="es-ES" sz="3600" dirty="0">
                <a:latin typeface="Arial" panose="020B0604020202020204" pitchFamily="34" charset="0"/>
                <a:cs typeface="Arial" panose="020B0604020202020204" pitchFamily="34" charset="0"/>
              </a:rPr>
              <a:t>A fin de que las decisiones se tomen de forma colectiva con los vocales de la Junta Parroquial, eh convocado en total de 24 sesiones ordinarias, 5 sesiones extraordinarias, 1 conmemorativa y asambleas parroquiales.</a:t>
            </a:r>
          </a:p>
        </p:txBody>
      </p:sp>
      <p:sp>
        <p:nvSpPr>
          <p:cNvPr id="5" name="Título 1">
            <a:extLst>
              <a:ext uri="{FF2B5EF4-FFF2-40B4-BE49-F238E27FC236}">
                <a16:creationId xmlns:a16="http://schemas.microsoft.com/office/drawing/2014/main" id="{BC51824E-6B64-1E8E-3408-792E2108E4E1}"/>
              </a:ext>
            </a:extLst>
          </p:cNvPr>
          <p:cNvSpPr txBox="1">
            <a:spLocks/>
          </p:cNvSpPr>
          <p:nvPr/>
        </p:nvSpPr>
        <p:spPr>
          <a:xfrm>
            <a:off x="2194791" y="1941353"/>
            <a:ext cx="6564328" cy="628470"/>
          </a:xfrm>
          <a:prstGeom prst="rect">
            <a:avLst/>
          </a:prstGeom>
        </p:spPr>
        <p:txBody>
          <a:bodyPr vert="horz" lIns="91440" tIns="45720" rIns="91440" bIns="45720" rtlCol="0" anchor="b">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s-ES" sz="3200" b="1" dirty="0">
                <a:solidFill>
                  <a:srgbClr val="FF0000"/>
                </a:solidFill>
              </a:rPr>
              <a:t>Sesiones de la Junta Parroquial</a:t>
            </a:r>
            <a:endParaRPr lang="en-US" sz="3200" b="1" dirty="0">
              <a:solidFill>
                <a:srgbClr val="FF0000"/>
              </a:solidFill>
            </a:endParaRPr>
          </a:p>
        </p:txBody>
      </p:sp>
    </p:spTree>
    <p:extLst>
      <p:ext uri="{BB962C8B-B14F-4D97-AF65-F5344CB8AC3E}">
        <p14:creationId xmlns:p14="http://schemas.microsoft.com/office/powerpoint/2010/main" val="186220001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944993" y="258902"/>
            <a:ext cx="1724952" cy="1411324"/>
          </a:xfrm>
          <a:prstGeom prst="rect">
            <a:avLst/>
          </a:prstGeom>
          <a:ln>
            <a:noFill/>
          </a:ln>
          <a:extLst>
            <a:ext uri="{53640926-AAD7-44D8-BBD7-CCE9431645EC}">
              <a14:shadowObscured xmlns:a14="http://schemas.microsoft.com/office/drawing/2010/main"/>
            </a:ext>
          </a:extLst>
        </p:spPr>
      </p:pic>
      <p:sp>
        <p:nvSpPr>
          <p:cNvPr id="3" name="CuadroTexto 2">
            <a:extLst>
              <a:ext uri="{FF2B5EF4-FFF2-40B4-BE49-F238E27FC236}">
                <a16:creationId xmlns:a16="http://schemas.microsoft.com/office/drawing/2014/main" id="{378C81D5-E1B7-DEA9-680B-4C6BF46695CD}"/>
              </a:ext>
            </a:extLst>
          </p:cNvPr>
          <p:cNvSpPr txBox="1"/>
          <p:nvPr/>
        </p:nvSpPr>
        <p:spPr>
          <a:xfrm>
            <a:off x="2299621" y="258902"/>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sp>
        <p:nvSpPr>
          <p:cNvPr id="4" name="CuadroTexto 3">
            <a:extLst>
              <a:ext uri="{FF2B5EF4-FFF2-40B4-BE49-F238E27FC236}">
                <a16:creationId xmlns:a16="http://schemas.microsoft.com/office/drawing/2014/main" id="{C6512B02-DE34-80E0-7E8F-0ABB8D9B6662}"/>
              </a:ext>
            </a:extLst>
          </p:cNvPr>
          <p:cNvSpPr txBox="1"/>
          <p:nvPr/>
        </p:nvSpPr>
        <p:spPr>
          <a:xfrm>
            <a:off x="529767" y="2131891"/>
            <a:ext cx="9363188" cy="1477328"/>
          </a:xfrm>
          <a:prstGeom prst="rect">
            <a:avLst/>
          </a:prstGeom>
          <a:noFill/>
        </p:spPr>
        <p:txBody>
          <a:bodyPr wrap="square" rtlCol="0">
            <a:spAutoFit/>
          </a:bodyPr>
          <a:lstStyle/>
          <a:p>
            <a:pPr algn="just"/>
            <a:r>
              <a:rPr lang="es-419" b="0" i="0" dirty="0">
                <a:effectLst/>
                <a:latin typeface="Arial" panose="020B0604020202020204" pitchFamily="34" charset="0"/>
                <a:cs typeface="Arial" panose="020B0604020202020204" pitchFamily="34" charset="0"/>
              </a:rPr>
              <a:t>Una nueva jornada de trabajo y toma de decisiones en la Sesión Ordinaria de nuestro Gad Parroquial. Con la dirección de nuestro Presidente, Manuel Avilés, en compañía de los vocales del Gad Parroquial El Laurel, abordamos temas para el desarrollo y bienestar de todos nuestro habitantes, cada punto en la agenda fue tratado con el objetivo común de construir un futuro más próspero y promisorio para El Laurel.</a:t>
            </a:r>
            <a:endParaRPr lang="es-ES" dirty="0">
              <a:latin typeface="Arial" panose="020B0604020202020204" pitchFamily="34" charset="0"/>
              <a:cs typeface="Arial" panose="020B0604020202020204" pitchFamily="34" charset="0"/>
            </a:endParaRPr>
          </a:p>
        </p:txBody>
      </p:sp>
      <p:sp>
        <p:nvSpPr>
          <p:cNvPr id="5" name="Título 1">
            <a:extLst>
              <a:ext uri="{FF2B5EF4-FFF2-40B4-BE49-F238E27FC236}">
                <a16:creationId xmlns:a16="http://schemas.microsoft.com/office/drawing/2014/main" id="{BC51824E-6B64-1E8E-3408-792E2108E4E1}"/>
              </a:ext>
            </a:extLst>
          </p:cNvPr>
          <p:cNvSpPr txBox="1">
            <a:spLocks/>
          </p:cNvSpPr>
          <p:nvPr/>
        </p:nvSpPr>
        <p:spPr>
          <a:xfrm>
            <a:off x="2628674" y="1459231"/>
            <a:ext cx="6564328" cy="628470"/>
          </a:xfrm>
          <a:prstGeom prst="rect">
            <a:avLst/>
          </a:prstGeom>
        </p:spPr>
        <p:txBody>
          <a:bodyPr vert="horz" lIns="91440" tIns="45720" rIns="91440" bIns="45720" rtlCol="0" anchor="b">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s-ES" sz="3200" b="1" dirty="0">
                <a:solidFill>
                  <a:srgbClr val="FF0000"/>
                </a:solidFill>
              </a:rPr>
              <a:t>Sesiones de la Junta Parroquial</a:t>
            </a:r>
            <a:endParaRPr lang="en-US" sz="3200" b="1" dirty="0">
              <a:solidFill>
                <a:srgbClr val="FF0000"/>
              </a:solidFill>
            </a:endParaRPr>
          </a:p>
        </p:txBody>
      </p:sp>
      <p:pic>
        <p:nvPicPr>
          <p:cNvPr id="36866" name="Picture 2" descr="image">
            <a:extLst>
              <a:ext uri="{FF2B5EF4-FFF2-40B4-BE49-F238E27FC236}">
                <a16:creationId xmlns:a16="http://schemas.microsoft.com/office/drawing/2014/main" id="{254C086D-D59C-8CA1-2DD5-392977FDD5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9367" y="3771073"/>
            <a:ext cx="3843130" cy="2882348"/>
          </a:xfrm>
          <a:prstGeom prst="rect">
            <a:avLst/>
          </a:prstGeom>
          <a:noFill/>
          <a:extLst>
            <a:ext uri="{909E8E84-426E-40DD-AFC4-6F175D3DCCD1}">
              <a14:hiddenFill xmlns:a14="http://schemas.microsoft.com/office/drawing/2010/main">
                <a:solidFill>
                  <a:srgbClr val="FFFFFF"/>
                </a:solidFill>
              </a14:hiddenFill>
            </a:ext>
          </a:extLst>
        </p:spPr>
      </p:pic>
      <p:pic>
        <p:nvPicPr>
          <p:cNvPr id="36868" name="Picture 4" descr="image">
            <a:extLst>
              <a:ext uri="{FF2B5EF4-FFF2-40B4-BE49-F238E27FC236}">
                <a16:creationId xmlns:a16="http://schemas.microsoft.com/office/drawing/2014/main" id="{621EEB50-2EDF-53A5-3D64-266F286F862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78925" y="3798352"/>
            <a:ext cx="3843130" cy="28823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36601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870CA61-DB10-3237-3C9C-02DAF2D3F90A}"/>
              </a:ext>
            </a:extLst>
          </p:cNvPr>
          <p:cNvSpPr txBox="1"/>
          <p:nvPr/>
        </p:nvSpPr>
        <p:spPr>
          <a:xfrm>
            <a:off x="2266122" y="373211"/>
            <a:ext cx="7222434" cy="446276"/>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RENDICIÓN DE CUENTAS PERÍODO FISCAL 2023</a:t>
            </a:r>
            <a:endParaRPr lang="es-419" sz="2300" b="1" dirty="0">
              <a:solidFill>
                <a:srgbClr val="002060"/>
              </a:solidFill>
              <a:latin typeface="Arial Rounded MT Bold" panose="020F0704030504030204" pitchFamily="34" charset="0"/>
            </a:endParaRPr>
          </a:p>
        </p:txBody>
      </p:sp>
      <p:sp>
        <p:nvSpPr>
          <p:cNvPr id="5" name="CuadroTexto 4">
            <a:extLst>
              <a:ext uri="{FF2B5EF4-FFF2-40B4-BE49-F238E27FC236}">
                <a16:creationId xmlns:a16="http://schemas.microsoft.com/office/drawing/2014/main" id="{8E3A91C4-71DE-6C7B-2AAF-78CC3B0C3618}"/>
              </a:ext>
            </a:extLst>
          </p:cNvPr>
          <p:cNvSpPr txBox="1"/>
          <p:nvPr/>
        </p:nvSpPr>
        <p:spPr>
          <a:xfrm>
            <a:off x="-126611" y="2021670"/>
            <a:ext cx="11690251" cy="2308324"/>
          </a:xfrm>
          <a:prstGeom prst="rect">
            <a:avLst/>
          </a:prstGeom>
          <a:noFill/>
        </p:spPr>
        <p:txBody>
          <a:bodyPr wrap="square">
            <a:spAutoFit/>
          </a:bodyPr>
          <a:lstStyle/>
          <a:p>
            <a:pPr algn="ctr"/>
            <a:r>
              <a:rPr lang="es-MX" sz="4800" b="1" dirty="0">
                <a:solidFill>
                  <a:srgbClr val="FF0000"/>
                </a:solidFill>
                <a:latin typeface="Arial Black" panose="020B0A04020102020204" pitchFamily="34" charset="0"/>
              </a:rPr>
              <a:t>GESTIONES REALIZADA </a:t>
            </a:r>
          </a:p>
          <a:p>
            <a:pPr algn="ctr"/>
            <a:endParaRPr lang="es-MX" sz="4800" b="1" dirty="0">
              <a:solidFill>
                <a:srgbClr val="FF0000"/>
              </a:solidFill>
              <a:latin typeface="Arial Black" panose="020B0A04020102020204" pitchFamily="34" charset="0"/>
            </a:endParaRPr>
          </a:p>
          <a:p>
            <a:pPr algn="ctr"/>
            <a:r>
              <a:rPr lang="es-MX" sz="4800" b="1" dirty="0">
                <a:solidFill>
                  <a:srgbClr val="FF0000"/>
                </a:solidFill>
                <a:latin typeface="Arial Black" panose="020B0A04020102020204" pitchFamily="34" charset="0"/>
              </a:rPr>
              <a:t>PREFECTURA DEL GUAYAS</a:t>
            </a:r>
          </a:p>
        </p:txBody>
      </p:sp>
      <p:sp>
        <p:nvSpPr>
          <p:cNvPr id="6" name="CuadroTexto 5">
            <a:extLst>
              <a:ext uri="{FF2B5EF4-FFF2-40B4-BE49-F238E27FC236}">
                <a16:creationId xmlns:a16="http://schemas.microsoft.com/office/drawing/2014/main" id="{70A2797D-1DCD-B057-61A8-6872517630A4}"/>
              </a:ext>
            </a:extLst>
          </p:cNvPr>
          <p:cNvSpPr txBox="1"/>
          <p:nvPr/>
        </p:nvSpPr>
        <p:spPr>
          <a:xfrm flipV="1">
            <a:off x="464234" y="4498805"/>
            <a:ext cx="10283483" cy="107183"/>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endParaRPr lang="es-419" dirty="0"/>
          </a:p>
        </p:txBody>
      </p:sp>
    </p:spTree>
    <p:extLst>
      <p:ext uri="{BB962C8B-B14F-4D97-AF65-F5344CB8AC3E}">
        <p14:creationId xmlns:p14="http://schemas.microsoft.com/office/powerpoint/2010/main" val="128277434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944993" y="258902"/>
            <a:ext cx="1724952" cy="1411324"/>
          </a:xfrm>
          <a:prstGeom prst="rect">
            <a:avLst/>
          </a:prstGeom>
          <a:ln>
            <a:noFill/>
          </a:ln>
          <a:extLst>
            <a:ext uri="{53640926-AAD7-44D8-BBD7-CCE9431645EC}">
              <a14:shadowObscured xmlns:a14="http://schemas.microsoft.com/office/drawing/2010/main"/>
            </a:ext>
          </a:extLst>
        </p:spPr>
      </p:pic>
      <p:sp>
        <p:nvSpPr>
          <p:cNvPr id="3" name="CuadroTexto 2">
            <a:extLst>
              <a:ext uri="{FF2B5EF4-FFF2-40B4-BE49-F238E27FC236}">
                <a16:creationId xmlns:a16="http://schemas.microsoft.com/office/drawing/2014/main" id="{378C81D5-E1B7-DEA9-680B-4C6BF46695CD}"/>
              </a:ext>
            </a:extLst>
          </p:cNvPr>
          <p:cNvSpPr txBox="1"/>
          <p:nvPr/>
        </p:nvSpPr>
        <p:spPr>
          <a:xfrm>
            <a:off x="2299621" y="258902"/>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pic>
        <p:nvPicPr>
          <p:cNvPr id="1026" name="Picture 2" descr="🔰">
            <a:extLst>
              <a:ext uri="{FF2B5EF4-FFF2-40B4-BE49-F238E27FC236}">
                <a16:creationId xmlns:a16="http://schemas.microsoft.com/office/drawing/2014/main" id="{34AED6FF-1284-1AB0-9800-45E3228F3B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000" y="-106363"/>
            <a:ext cx="152400" cy="152401"/>
          </a:xfrm>
          <a:prstGeom prst="rect">
            <a:avLst/>
          </a:prstGeom>
          <a:noFill/>
          <a:extLst>
            <a:ext uri="{909E8E84-426E-40DD-AFC4-6F175D3DCCD1}">
              <a14:hiddenFill xmlns:a14="http://schemas.microsoft.com/office/drawing/2010/main">
                <a:solidFill>
                  <a:srgbClr val="FFFFFF"/>
                </a:solidFill>
              </a14:hiddenFill>
            </a:ext>
          </a:extLst>
        </p:spPr>
      </p:pic>
      <p:sp>
        <p:nvSpPr>
          <p:cNvPr id="5" name="CuadroTexto 4">
            <a:extLst>
              <a:ext uri="{FF2B5EF4-FFF2-40B4-BE49-F238E27FC236}">
                <a16:creationId xmlns:a16="http://schemas.microsoft.com/office/drawing/2014/main" id="{1B9856CA-BCA0-C244-47FA-ACD6C7BB9F90}"/>
              </a:ext>
            </a:extLst>
          </p:cNvPr>
          <p:cNvSpPr txBox="1"/>
          <p:nvPr/>
        </p:nvSpPr>
        <p:spPr>
          <a:xfrm>
            <a:off x="127000" y="1794075"/>
            <a:ext cx="6098458" cy="5036250"/>
          </a:xfrm>
          <a:prstGeom prst="rect">
            <a:avLst/>
          </a:prstGeom>
          <a:noFill/>
        </p:spPr>
        <p:txBody>
          <a:bodyPr wrap="square">
            <a:spAutoFit/>
          </a:bodyPr>
          <a:lstStyle/>
          <a:p>
            <a:pPr algn="just">
              <a:lnSpc>
                <a:spcPct val="107000"/>
              </a:lnSpc>
              <a:spcAft>
                <a:spcPts val="800"/>
              </a:spcAft>
              <a:buNone/>
            </a:pPr>
            <a:r>
              <a:rPr lang="es-EC" sz="2150" dirty="0">
                <a:effectLst/>
                <a:latin typeface="Aptos" panose="020B0004020202020204" pitchFamily="34" charset="0"/>
                <a:ea typeface="Aptos" panose="020B0004020202020204" pitchFamily="34" charset="0"/>
                <a:cs typeface="Times New Roman" panose="02020603050405020304" pitchFamily="18" charset="0"/>
              </a:rPr>
              <a:t>Debido a la ráfaga de vientos fuertes que se dieron en algunos recintos de la parroquia El Laurel, uno de la más afectados fue el recinto </a:t>
            </a:r>
            <a:r>
              <a:rPr lang="es-EC" sz="2150" dirty="0" err="1">
                <a:effectLst/>
                <a:latin typeface="Aptos" panose="020B0004020202020204" pitchFamily="34" charset="0"/>
                <a:ea typeface="Aptos" panose="020B0004020202020204" pitchFamily="34" charset="0"/>
                <a:cs typeface="Times New Roman" panose="02020603050405020304" pitchFamily="18" charset="0"/>
              </a:rPr>
              <a:t>Judipa</a:t>
            </a:r>
            <a:r>
              <a:rPr lang="es-EC" sz="2150" dirty="0">
                <a:effectLst/>
                <a:latin typeface="Aptos" panose="020B0004020202020204" pitchFamily="34" charset="0"/>
                <a:ea typeface="Aptos" panose="020B0004020202020204" pitchFamily="34" charset="0"/>
                <a:cs typeface="Times New Roman" panose="02020603050405020304" pitchFamily="18" charset="0"/>
              </a:rPr>
              <a:t> II con tres viviendas afectadas que quedaron sin techo. Se trabajó y coordinó rápidamente con Gestión de Riesgos del municipio de Daule y Prefectura del Guayas. Se les dio atención médica a las personas afectadas gracias a los médicos del centro de salud de El Laurel, ellos recibieron por parte de Gestión de Riesgos colchones y vituallas, por parte de Prefectura sabanas, colchas, y víveres también, fuimos al recinto Palo Alto a entregar víveres a personas de escasos recursos económicos.</a:t>
            </a:r>
          </a:p>
        </p:txBody>
      </p:sp>
      <p:pic>
        <p:nvPicPr>
          <p:cNvPr id="6" name="Imagen 5">
            <a:extLst>
              <a:ext uri="{FF2B5EF4-FFF2-40B4-BE49-F238E27FC236}">
                <a16:creationId xmlns:a16="http://schemas.microsoft.com/office/drawing/2014/main" id="{B2DF5269-B7B7-30F8-71B1-B03102D6908A}"/>
              </a:ext>
            </a:extLst>
          </p:cNvPr>
          <p:cNvPicPr>
            <a:picLocks noChangeAspect="1"/>
          </p:cNvPicPr>
          <p:nvPr/>
        </p:nvPicPr>
        <p:blipFill>
          <a:blip r:embed="rId4"/>
          <a:stretch>
            <a:fillRect/>
          </a:stretch>
        </p:blipFill>
        <p:spPr>
          <a:xfrm>
            <a:off x="6366774" y="1794075"/>
            <a:ext cx="2408129" cy="1804572"/>
          </a:xfrm>
          <a:prstGeom prst="rect">
            <a:avLst/>
          </a:prstGeom>
        </p:spPr>
      </p:pic>
      <p:pic>
        <p:nvPicPr>
          <p:cNvPr id="10" name="Imagen 9">
            <a:extLst>
              <a:ext uri="{FF2B5EF4-FFF2-40B4-BE49-F238E27FC236}">
                <a16:creationId xmlns:a16="http://schemas.microsoft.com/office/drawing/2014/main" id="{DDC779B1-850F-879E-1561-1880DB36B2CF}"/>
              </a:ext>
            </a:extLst>
          </p:cNvPr>
          <p:cNvPicPr>
            <a:picLocks noChangeAspect="1"/>
          </p:cNvPicPr>
          <p:nvPr/>
        </p:nvPicPr>
        <p:blipFill>
          <a:blip r:embed="rId5"/>
          <a:stretch>
            <a:fillRect/>
          </a:stretch>
        </p:blipFill>
        <p:spPr>
          <a:xfrm>
            <a:off x="8774904" y="1670226"/>
            <a:ext cx="3290096" cy="2475480"/>
          </a:xfrm>
          <a:prstGeom prst="rect">
            <a:avLst/>
          </a:prstGeom>
        </p:spPr>
      </p:pic>
      <p:pic>
        <p:nvPicPr>
          <p:cNvPr id="11" name="Imagen 10">
            <a:extLst>
              <a:ext uri="{FF2B5EF4-FFF2-40B4-BE49-F238E27FC236}">
                <a16:creationId xmlns:a16="http://schemas.microsoft.com/office/drawing/2014/main" id="{52C1AA32-E54D-AE0B-D48C-3A08EEAA22C3}"/>
              </a:ext>
            </a:extLst>
          </p:cNvPr>
          <p:cNvPicPr>
            <a:picLocks noChangeAspect="1"/>
          </p:cNvPicPr>
          <p:nvPr/>
        </p:nvPicPr>
        <p:blipFill>
          <a:blip r:embed="rId6"/>
          <a:stretch>
            <a:fillRect/>
          </a:stretch>
        </p:blipFill>
        <p:spPr>
          <a:xfrm>
            <a:off x="6409450" y="3643334"/>
            <a:ext cx="2365453" cy="3151905"/>
          </a:xfrm>
          <a:prstGeom prst="rect">
            <a:avLst/>
          </a:prstGeom>
        </p:spPr>
      </p:pic>
      <p:pic>
        <p:nvPicPr>
          <p:cNvPr id="12" name="Imagen 11">
            <a:extLst>
              <a:ext uri="{FF2B5EF4-FFF2-40B4-BE49-F238E27FC236}">
                <a16:creationId xmlns:a16="http://schemas.microsoft.com/office/drawing/2014/main" id="{691C2995-91C7-1CA6-EE72-9EBCE12348BF}"/>
              </a:ext>
            </a:extLst>
          </p:cNvPr>
          <p:cNvPicPr>
            <a:picLocks noChangeAspect="1"/>
          </p:cNvPicPr>
          <p:nvPr/>
        </p:nvPicPr>
        <p:blipFill>
          <a:blip r:embed="rId7"/>
          <a:stretch>
            <a:fillRect/>
          </a:stretch>
        </p:blipFill>
        <p:spPr>
          <a:xfrm>
            <a:off x="8774903" y="4234088"/>
            <a:ext cx="3290097" cy="2472768"/>
          </a:xfrm>
          <a:prstGeom prst="rect">
            <a:avLst/>
          </a:prstGeom>
        </p:spPr>
      </p:pic>
    </p:spTree>
    <p:extLst>
      <p:ext uri="{BB962C8B-B14F-4D97-AF65-F5344CB8AC3E}">
        <p14:creationId xmlns:p14="http://schemas.microsoft.com/office/powerpoint/2010/main" val="68686576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9F200CD9-E608-C72A-B69C-5A1CB6E35004}"/>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E5415B3F-4412-445C-C80D-9485CF77FAD4}"/>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944993" y="258902"/>
            <a:ext cx="1724952" cy="1411324"/>
          </a:xfrm>
          <a:prstGeom prst="rect">
            <a:avLst/>
          </a:prstGeom>
          <a:ln>
            <a:noFill/>
          </a:ln>
          <a:extLst>
            <a:ext uri="{53640926-AAD7-44D8-BBD7-CCE9431645EC}">
              <a14:shadowObscured xmlns:a14="http://schemas.microsoft.com/office/drawing/2010/main"/>
            </a:ext>
          </a:extLst>
        </p:spPr>
      </p:pic>
      <p:sp>
        <p:nvSpPr>
          <p:cNvPr id="3" name="CuadroTexto 2">
            <a:extLst>
              <a:ext uri="{FF2B5EF4-FFF2-40B4-BE49-F238E27FC236}">
                <a16:creationId xmlns:a16="http://schemas.microsoft.com/office/drawing/2014/main" id="{1F7220F0-72C8-78D7-2B38-E13106BF0C20}"/>
              </a:ext>
            </a:extLst>
          </p:cNvPr>
          <p:cNvSpPr txBox="1"/>
          <p:nvPr/>
        </p:nvSpPr>
        <p:spPr>
          <a:xfrm>
            <a:off x="2299621" y="258902"/>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pic>
        <p:nvPicPr>
          <p:cNvPr id="1026" name="Picture 2" descr="🔰">
            <a:extLst>
              <a:ext uri="{FF2B5EF4-FFF2-40B4-BE49-F238E27FC236}">
                <a16:creationId xmlns:a16="http://schemas.microsoft.com/office/drawing/2014/main" id="{0AE50133-61C6-43E2-997B-C76D847D54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000" y="-106363"/>
            <a:ext cx="152400" cy="152401"/>
          </a:xfrm>
          <a:prstGeom prst="rect">
            <a:avLst/>
          </a:prstGeom>
          <a:noFill/>
          <a:extLst>
            <a:ext uri="{909E8E84-426E-40DD-AFC4-6F175D3DCCD1}">
              <a14:hiddenFill xmlns:a14="http://schemas.microsoft.com/office/drawing/2010/main">
                <a:solidFill>
                  <a:srgbClr val="FFFFFF"/>
                </a:solidFill>
              </a14:hiddenFill>
            </a:ext>
          </a:extLst>
        </p:spPr>
      </p:pic>
      <p:sp>
        <p:nvSpPr>
          <p:cNvPr id="4" name="CuadroTexto 3">
            <a:extLst>
              <a:ext uri="{FF2B5EF4-FFF2-40B4-BE49-F238E27FC236}">
                <a16:creationId xmlns:a16="http://schemas.microsoft.com/office/drawing/2014/main" id="{AF69B196-79E6-2945-6ABF-BF5164E5509A}"/>
              </a:ext>
            </a:extLst>
          </p:cNvPr>
          <p:cNvSpPr txBox="1"/>
          <p:nvPr/>
        </p:nvSpPr>
        <p:spPr>
          <a:xfrm>
            <a:off x="490538" y="2009226"/>
            <a:ext cx="5224463" cy="4269567"/>
          </a:xfrm>
          <a:prstGeom prst="rect">
            <a:avLst/>
          </a:prstGeom>
          <a:noFill/>
        </p:spPr>
        <p:txBody>
          <a:bodyPr wrap="square">
            <a:spAutoFit/>
          </a:bodyPr>
          <a:lstStyle/>
          <a:p>
            <a:pPr algn="just">
              <a:lnSpc>
                <a:spcPct val="107000"/>
              </a:lnSpc>
              <a:spcAft>
                <a:spcPts val="800"/>
              </a:spcAft>
              <a:buNone/>
            </a:pPr>
            <a:r>
              <a:rPr lang="es-EC" sz="3200" dirty="0">
                <a:effectLst/>
                <a:latin typeface="Arial" panose="020B0604020202020204" pitchFamily="34" charset="0"/>
                <a:ea typeface="Aptos" panose="020B0004020202020204" pitchFamily="34" charset="0"/>
                <a:cs typeface="Arial" panose="020B0604020202020204" pitchFamily="34" charset="0"/>
              </a:rPr>
              <a:t>Entrega de bonos agrícolas a beneficiarios del proyecto de la </a:t>
            </a:r>
            <a:r>
              <a:rPr lang="es-EC" sz="3200" b="1" u="sng" dirty="0">
                <a:effectLst/>
                <a:latin typeface="Arial" panose="020B0604020202020204" pitchFamily="34" charset="0"/>
                <a:ea typeface="Aptos" panose="020B00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Prefectura del Guayas</a:t>
            </a:r>
            <a:r>
              <a:rPr lang="es-EC" sz="3200" dirty="0">
                <a:effectLst/>
                <a:latin typeface="Arial" panose="020B0604020202020204" pitchFamily="34" charset="0"/>
                <a:ea typeface="Aptos" panose="020B0004020202020204" pitchFamily="34" charset="0"/>
                <a:cs typeface="Arial" panose="020B0604020202020204" pitchFamily="34" charset="0"/>
              </a:rPr>
              <a:t> contamos con la grata visita de nuestra Prefecta Abg. </a:t>
            </a:r>
            <a:r>
              <a:rPr lang="es-EC" sz="3200" b="1" u="sng" dirty="0">
                <a:effectLst/>
                <a:latin typeface="Arial" panose="020B0604020202020204" pitchFamily="34" charset="0"/>
                <a:ea typeface="Aptos" panose="020B00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Marcela Aguiñaga V</a:t>
            </a:r>
            <a:r>
              <a:rPr lang="es-EC" sz="3200" dirty="0">
                <a:effectLst/>
                <a:latin typeface="Arial" panose="020B0604020202020204" pitchFamily="34" charset="0"/>
                <a:ea typeface="Aptos" panose="020B0004020202020204" pitchFamily="34" charset="0"/>
                <a:cs typeface="Arial" panose="020B0604020202020204" pitchFamily="34" charset="0"/>
              </a:rPr>
              <a:t>  01 DE MARZO DE 2024</a:t>
            </a:r>
          </a:p>
        </p:txBody>
      </p:sp>
      <p:grpSp>
        <p:nvGrpSpPr>
          <p:cNvPr id="7" name="Grupo 6">
            <a:extLst>
              <a:ext uri="{FF2B5EF4-FFF2-40B4-BE49-F238E27FC236}">
                <a16:creationId xmlns:a16="http://schemas.microsoft.com/office/drawing/2014/main" id="{D4C28F64-AFCD-6241-5FF3-1874D47392E0}"/>
              </a:ext>
            </a:extLst>
          </p:cNvPr>
          <p:cNvGrpSpPr/>
          <p:nvPr/>
        </p:nvGrpSpPr>
        <p:grpSpPr>
          <a:xfrm>
            <a:off x="5910837" y="1430020"/>
            <a:ext cx="5790625" cy="5427980"/>
            <a:chOff x="0" y="0"/>
            <a:chExt cx="4922520" cy="3997960"/>
          </a:xfrm>
        </p:grpSpPr>
        <p:pic>
          <p:nvPicPr>
            <p:cNvPr id="8" name="Imagen 7">
              <a:extLst>
                <a:ext uri="{FF2B5EF4-FFF2-40B4-BE49-F238E27FC236}">
                  <a16:creationId xmlns:a16="http://schemas.microsoft.com/office/drawing/2014/main" id="{37C53DF5-2D0C-A74C-0667-C9D64A827BD2}"/>
                </a:ext>
              </a:extLst>
            </p:cNvPr>
            <p:cNvPicPr>
              <a:picLocks noChangeAspect="1"/>
            </p:cNvPicPr>
            <p:nvPr/>
          </p:nvPicPr>
          <p:blipFill rotWithShape="1">
            <a:blip r:embed="rId6">
              <a:extLst>
                <a:ext uri="{28A0092B-C50C-407E-A947-70E740481C1C}">
                  <a14:useLocalDpi xmlns:a14="http://schemas.microsoft.com/office/drawing/2010/main" val="0"/>
                </a:ext>
              </a:extLst>
            </a:blip>
            <a:srcRect l="46032" t="23750" r="15211" b="20282"/>
            <a:stretch>
              <a:fillRect/>
            </a:stretch>
          </p:blipFill>
          <p:spPr bwMode="auto">
            <a:xfrm>
              <a:off x="0" y="0"/>
              <a:ext cx="4922520" cy="3997960"/>
            </a:xfrm>
            <a:prstGeom prst="rect">
              <a:avLst/>
            </a:prstGeom>
            <a:ln>
              <a:noFill/>
            </a:ln>
            <a:extLst>
              <a:ext uri="{53640926-AAD7-44D8-BBD7-CCE9431645EC}">
                <a14:shadowObscured xmlns:a14="http://schemas.microsoft.com/office/drawing/2010/main"/>
              </a:ext>
            </a:extLst>
          </p:spPr>
        </p:pic>
        <p:pic>
          <p:nvPicPr>
            <p:cNvPr id="9" name="Imagen 8" descr="No hay ninguna descripción de la foto disponible.">
              <a:extLst>
                <a:ext uri="{FF2B5EF4-FFF2-40B4-BE49-F238E27FC236}">
                  <a16:creationId xmlns:a16="http://schemas.microsoft.com/office/drawing/2014/main" id="{2F080F78-0CF5-1018-DC52-7BE200AA6CC3}"/>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3322320" y="2385060"/>
              <a:ext cx="1600200" cy="1584960"/>
            </a:xfrm>
            <a:prstGeom prst="rect">
              <a:avLst/>
            </a:prstGeom>
            <a:noFill/>
            <a:ln>
              <a:noFill/>
            </a:ln>
          </p:spPr>
        </p:pic>
      </p:grpSp>
    </p:spTree>
    <p:extLst>
      <p:ext uri="{BB962C8B-B14F-4D97-AF65-F5344CB8AC3E}">
        <p14:creationId xmlns:p14="http://schemas.microsoft.com/office/powerpoint/2010/main" val="297129959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9F200CD9-E608-C72A-B69C-5A1CB6E35004}"/>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E5415B3F-4412-445C-C80D-9485CF77FAD4}"/>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944993" y="258902"/>
            <a:ext cx="1724952" cy="1411324"/>
          </a:xfrm>
          <a:prstGeom prst="rect">
            <a:avLst/>
          </a:prstGeom>
          <a:ln>
            <a:noFill/>
          </a:ln>
          <a:extLst>
            <a:ext uri="{53640926-AAD7-44D8-BBD7-CCE9431645EC}">
              <a14:shadowObscured xmlns:a14="http://schemas.microsoft.com/office/drawing/2010/main"/>
            </a:ext>
          </a:extLst>
        </p:spPr>
      </p:pic>
      <p:sp>
        <p:nvSpPr>
          <p:cNvPr id="3" name="CuadroTexto 2">
            <a:extLst>
              <a:ext uri="{FF2B5EF4-FFF2-40B4-BE49-F238E27FC236}">
                <a16:creationId xmlns:a16="http://schemas.microsoft.com/office/drawing/2014/main" id="{1F7220F0-72C8-78D7-2B38-E13106BF0C20}"/>
              </a:ext>
            </a:extLst>
          </p:cNvPr>
          <p:cNvSpPr txBox="1"/>
          <p:nvPr/>
        </p:nvSpPr>
        <p:spPr>
          <a:xfrm>
            <a:off x="2444764" y="364399"/>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pic>
        <p:nvPicPr>
          <p:cNvPr id="1026" name="Picture 2" descr="🔰">
            <a:extLst>
              <a:ext uri="{FF2B5EF4-FFF2-40B4-BE49-F238E27FC236}">
                <a16:creationId xmlns:a16="http://schemas.microsoft.com/office/drawing/2014/main" id="{0AE50133-61C6-43E2-997B-C76D847D54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000" y="-106363"/>
            <a:ext cx="152400" cy="152401"/>
          </a:xfrm>
          <a:prstGeom prst="rect">
            <a:avLst/>
          </a:prstGeom>
          <a:noFill/>
          <a:extLst>
            <a:ext uri="{909E8E84-426E-40DD-AFC4-6F175D3DCCD1}">
              <a14:hiddenFill xmlns:a14="http://schemas.microsoft.com/office/drawing/2010/main">
                <a:solidFill>
                  <a:srgbClr val="FFFFFF"/>
                </a:solidFill>
              </a14:hiddenFill>
            </a:ext>
          </a:extLst>
        </p:spPr>
      </p:pic>
      <p:sp>
        <p:nvSpPr>
          <p:cNvPr id="4" name="CuadroTexto 3">
            <a:extLst>
              <a:ext uri="{FF2B5EF4-FFF2-40B4-BE49-F238E27FC236}">
                <a16:creationId xmlns:a16="http://schemas.microsoft.com/office/drawing/2014/main" id="{AF69B196-79E6-2945-6ABF-BF5164E5509A}"/>
              </a:ext>
            </a:extLst>
          </p:cNvPr>
          <p:cNvSpPr txBox="1"/>
          <p:nvPr/>
        </p:nvSpPr>
        <p:spPr>
          <a:xfrm>
            <a:off x="662450" y="1893112"/>
            <a:ext cx="10496776" cy="980910"/>
          </a:xfrm>
          <a:prstGeom prst="rect">
            <a:avLst/>
          </a:prstGeom>
          <a:noFill/>
        </p:spPr>
        <p:txBody>
          <a:bodyPr wrap="square">
            <a:spAutoFit/>
          </a:bodyPr>
          <a:lstStyle/>
          <a:p>
            <a:pPr algn="ctr">
              <a:lnSpc>
                <a:spcPct val="107000"/>
              </a:lnSpc>
              <a:spcAft>
                <a:spcPts val="800"/>
              </a:spcAft>
              <a:buNone/>
            </a:pPr>
            <a:r>
              <a:rPr lang="es-EC" sz="2800" b="1" dirty="0">
                <a:solidFill>
                  <a:srgbClr val="FF0000"/>
                </a:solidFill>
                <a:effectLst/>
                <a:latin typeface="Arial" panose="020B0604020202020204" pitchFamily="34" charset="0"/>
                <a:ea typeface="Aptos" panose="020B0004020202020204" pitchFamily="34" charset="0"/>
                <a:cs typeface="Arial" panose="020B0604020202020204" pitchFamily="34" charset="0"/>
              </a:rPr>
              <a:t>ENTREGA DE BONOS AGRÍCOLAS A BENEFICIARIOS DEL PROYECTO DE LA PREFECTURA DEL GUAYAS</a:t>
            </a:r>
          </a:p>
        </p:txBody>
      </p:sp>
      <p:grpSp>
        <p:nvGrpSpPr>
          <p:cNvPr id="6" name="Grupo 5"/>
          <p:cNvGrpSpPr/>
          <p:nvPr/>
        </p:nvGrpSpPr>
        <p:grpSpPr>
          <a:xfrm>
            <a:off x="3280229" y="2874022"/>
            <a:ext cx="5602514" cy="3799630"/>
            <a:chOff x="3545009" y="1893111"/>
            <a:chExt cx="5729620" cy="4780541"/>
          </a:xfrm>
        </p:grpSpPr>
        <p:pic>
          <p:nvPicPr>
            <p:cNvPr id="2" name="Imagen 1"/>
            <p:cNvPicPr>
              <a:picLocks noChangeAspect="1"/>
            </p:cNvPicPr>
            <p:nvPr/>
          </p:nvPicPr>
          <p:blipFill rotWithShape="1">
            <a:blip r:embed="rId4"/>
            <a:srcRect l="46765" t="33681" r="16869" b="12351"/>
            <a:stretch/>
          </p:blipFill>
          <p:spPr>
            <a:xfrm>
              <a:off x="3545009" y="1893111"/>
              <a:ext cx="5729620" cy="4780541"/>
            </a:xfrm>
            <a:prstGeom prst="rect">
              <a:avLst/>
            </a:prstGeom>
          </p:spPr>
        </p:pic>
        <p:pic>
          <p:nvPicPr>
            <p:cNvPr id="5" name="Imagen 4"/>
            <p:cNvPicPr>
              <a:picLocks noChangeAspect="1"/>
            </p:cNvPicPr>
            <p:nvPr/>
          </p:nvPicPr>
          <p:blipFill rotWithShape="1">
            <a:blip r:embed="rId5"/>
            <a:srcRect l="11401" t="15625" r="32264" b="10169"/>
            <a:stretch/>
          </p:blipFill>
          <p:spPr>
            <a:xfrm>
              <a:off x="7412803" y="4775200"/>
              <a:ext cx="1861826" cy="1898452"/>
            </a:xfrm>
            <a:prstGeom prst="rect">
              <a:avLst/>
            </a:prstGeom>
          </p:spPr>
        </p:pic>
      </p:grpSp>
    </p:spTree>
    <p:extLst>
      <p:ext uri="{BB962C8B-B14F-4D97-AF65-F5344CB8AC3E}">
        <p14:creationId xmlns:p14="http://schemas.microsoft.com/office/powerpoint/2010/main" val="47569983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FFDDB20C-C427-656F-59D5-EA06FFF49584}"/>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878E292C-6D5E-4B89-AEAD-5F9AEA062BF7}"/>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944993" y="258902"/>
            <a:ext cx="1724952" cy="1411324"/>
          </a:xfrm>
          <a:prstGeom prst="rect">
            <a:avLst/>
          </a:prstGeom>
          <a:ln>
            <a:noFill/>
          </a:ln>
          <a:extLst>
            <a:ext uri="{53640926-AAD7-44D8-BBD7-CCE9431645EC}">
              <a14:shadowObscured xmlns:a14="http://schemas.microsoft.com/office/drawing/2010/main"/>
            </a:ext>
          </a:extLst>
        </p:spPr>
      </p:pic>
      <p:sp>
        <p:nvSpPr>
          <p:cNvPr id="3" name="CuadroTexto 2">
            <a:extLst>
              <a:ext uri="{FF2B5EF4-FFF2-40B4-BE49-F238E27FC236}">
                <a16:creationId xmlns:a16="http://schemas.microsoft.com/office/drawing/2014/main" id="{12721014-36A7-08A2-10F3-761EE17140FD}"/>
              </a:ext>
            </a:extLst>
          </p:cNvPr>
          <p:cNvSpPr txBox="1"/>
          <p:nvPr/>
        </p:nvSpPr>
        <p:spPr>
          <a:xfrm>
            <a:off x="2299621" y="258902"/>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pic>
        <p:nvPicPr>
          <p:cNvPr id="1026" name="Picture 2" descr="🔰">
            <a:extLst>
              <a:ext uri="{FF2B5EF4-FFF2-40B4-BE49-F238E27FC236}">
                <a16:creationId xmlns:a16="http://schemas.microsoft.com/office/drawing/2014/main" id="{5F3BA0AF-0CE8-7292-4242-6FC853B51A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000" y="-106363"/>
            <a:ext cx="152400" cy="152401"/>
          </a:xfrm>
          <a:prstGeom prst="rect">
            <a:avLst/>
          </a:prstGeom>
          <a:noFill/>
          <a:extLst>
            <a:ext uri="{909E8E84-426E-40DD-AFC4-6F175D3DCCD1}">
              <a14:hiddenFill xmlns:a14="http://schemas.microsoft.com/office/drawing/2010/main">
                <a:solidFill>
                  <a:srgbClr val="FFFFFF"/>
                </a:solidFill>
              </a14:hiddenFill>
            </a:ext>
          </a:extLst>
        </p:spPr>
      </p:pic>
      <p:sp>
        <p:nvSpPr>
          <p:cNvPr id="6" name="CuadroTexto 5">
            <a:extLst>
              <a:ext uri="{FF2B5EF4-FFF2-40B4-BE49-F238E27FC236}">
                <a16:creationId xmlns:a16="http://schemas.microsoft.com/office/drawing/2014/main" id="{D8E9535B-A844-545B-FF0C-1632FEEE7D28}"/>
              </a:ext>
            </a:extLst>
          </p:cNvPr>
          <p:cNvSpPr txBox="1"/>
          <p:nvPr/>
        </p:nvSpPr>
        <p:spPr>
          <a:xfrm>
            <a:off x="430935" y="2018568"/>
            <a:ext cx="4478020" cy="4008213"/>
          </a:xfrm>
          <a:prstGeom prst="rect">
            <a:avLst/>
          </a:prstGeom>
          <a:noFill/>
        </p:spPr>
        <p:txBody>
          <a:bodyPr wrap="square">
            <a:spAutoFit/>
          </a:bodyPr>
          <a:lstStyle/>
          <a:p>
            <a:pPr algn="just">
              <a:lnSpc>
                <a:spcPct val="107000"/>
              </a:lnSpc>
              <a:spcAft>
                <a:spcPts val="800"/>
              </a:spcAft>
              <a:buNone/>
            </a:pPr>
            <a:r>
              <a:rPr lang="es-EC" sz="3000" b="1" dirty="0">
                <a:solidFill>
                  <a:srgbClr val="FF0000"/>
                </a:solidFill>
                <a:effectLst/>
                <a:latin typeface="Arial" panose="020B0604020202020204" pitchFamily="34" charset="0"/>
                <a:ea typeface="Aptos" panose="020B0004020202020204" pitchFamily="34" charset="0"/>
                <a:cs typeface="Arial" panose="020B0604020202020204" pitchFamily="34" charset="0"/>
              </a:rPr>
              <a:t>Prefectura del Guayas, en coordinación con el MSc. Manuel Avilés, comenzará la segunda fase del bacheo en la vía La Lorena - El Laurel, un tramo de 6 kilómetros. </a:t>
            </a:r>
          </a:p>
        </p:txBody>
      </p:sp>
      <p:grpSp>
        <p:nvGrpSpPr>
          <p:cNvPr id="7" name="Grupo 6">
            <a:extLst>
              <a:ext uri="{FF2B5EF4-FFF2-40B4-BE49-F238E27FC236}">
                <a16:creationId xmlns:a16="http://schemas.microsoft.com/office/drawing/2014/main" id="{3BCC2A10-E5A8-7EC9-9300-F3DAB39F8BBC}"/>
              </a:ext>
            </a:extLst>
          </p:cNvPr>
          <p:cNvGrpSpPr/>
          <p:nvPr/>
        </p:nvGrpSpPr>
        <p:grpSpPr>
          <a:xfrm>
            <a:off x="5166178" y="1558238"/>
            <a:ext cx="5487307" cy="5060276"/>
            <a:chOff x="0" y="0"/>
            <a:chExt cx="3604260" cy="3628390"/>
          </a:xfrm>
        </p:grpSpPr>
        <p:pic>
          <p:nvPicPr>
            <p:cNvPr id="8" name="Imagen 7">
              <a:extLst>
                <a:ext uri="{FF2B5EF4-FFF2-40B4-BE49-F238E27FC236}">
                  <a16:creationId xmlns:a16="http://schemas.microsoft.com/office/drawing/2014/main" id="{C1DFF9A2-B518-7CDF-A941-E2BB1A7AE1CD}"/>
                </a:ext>
              </a:extLst>
            </p:cNvPr>
            <p:cNvPicPr>
              <a:picLocks noChangeAspect="1"/>
            </p:cNvPicPr>
            <p:nvPr/>
          </p:nvPicPr>
          <p:blipFill rotWithShape="1">
            <a:blip r:embed="rId4">
              <a:extLst>
                <a:ext uri="{28A0092B-C50C-407E-A947-70E740481C1C}">
                  <a14:useLocalDpi xmlns:a14="http://schemas.microsoft.com/office/drawing/2010/main" val="0"/>
                </a:ext>
              </a:extLst>
            </a:blip>
            <a:srcRect l="46163" t="22105" r="14816" b="8054"/>
            <a:stretch>
              <a:fillRect/>
            </a:stretch>
          </p:blipFill>
          <p:spPr bwMode="auto">
            <a:xfrm>
              <a:off x="0" y="0"/>
              <a:ext cx="3604260" cy="3628390"/>
            </a:xfrm>
            <a:prstGeom prst="rect">
              <a:avLst/>
            </a:prstGeom>
            <a:ln>
              <a:noFill/>
            </a:ln>
            <a:extLst>
              <a:ext uri="{53640926-AAD7-44D8-BBD7-CCE9431645EC}">
                <a14:shadowObscured xmlns:a14="http://schemas.microsoft.com/office/drawing/2010/main"/>
              </a:ext>
            </a:extLst>
          </p:spPr>
        </p:pic>
        <p:pic>
          <p:nvPicPr>
            <p:cNvPr id="9" name="Imagen 8">
              <a:extLst>
                <a:ext uri="{FF2B5EF4-FFF2-40B4-BE49-F238E27FC236}">
                  <a16:creationId xmlns:a16="http://schemas.microsoft.com/office/drawing/2014/main" id="{7BAA8234-FB39-4E87-9778-28A2D08767A4}"/>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813560" y="2423160"/>
              <a:ext cx="1744980" cy="1160145"/>
            </a:xfrm>
            <a:prstGeom prst="rect">
              <a:avLst/>
            </a:prstGeom>
            <a:noFill/>
          </p:spPr>
        </p:pic>
      </p:grpSp>
    </p:spTree>
    <p:extLst>
      <p:ext uri="{BB962C8B-B14F-4D97-AF65-F5344CB8AC3E}">
        <p14:creationId xmlns:p14="http://schemas.microsoft.com/office/powerpoint/2010/main" val="30087068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944993" y="258902"/>
            <a:ext cx="1724952" cy="1411324"/>
          </a:xfrm>
          <a:prstGeom prst="rect">
            <a:avLst/>
          </a:prstGeom>
          <a:ln>
            <a:noFill/>
          </a:ln>
          <a:extLst>
            <a:ext uri="{53640926-AAD7-44D8-BBD7-CCE9431645EC}">
              <a14:shadowObscured xmlns:a14="http://schemas.microsoft.com/office/drawing/2010/main"/>
            </a:ext>
          </a:extLst>
        </p:spPr>
      </p:pic>
      <p:sp>
        <p:nvSpPr>
          <p:cNvPr id="3" name="CuadroTexto 2">
            <a:extLst>
              <a:ext uri="{FF2B5EF4-FFF2-40B4-BE49-F238E27FC236}">
                <a16:creationId xmlns:a16="http://schemas.microsoft.com/office/drawing/2014/main" id="{378C81D5-E1B7-DEA9-680B-4C6BF46695CD}"/>
              </a:ext>
            </a:extLst>
          </p:cNvPr>
          <p:cNvSpPr txBox="1"/>
          <p:nvPr/>
        </p:nvSpPr>
        <p:spPr>
          <a:xfrm>
            <a:off x="2299621" y="258902"/>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pic>
        <p:nvPicPr>
          <p:cNvPr id="1026" name="Picture 2" descr="🔰">
            <a:extLst>
              <a:ext uri="{FF2B5EF4-FFF2-40B4-BE49-F238E27FC236}">
                <a16:creationId xmlns:a16="http://schemas.microsoft.com/office/drawing/2014/main" id="{34AED6FF-1284-1AB0-9800-45E3228F3B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000" y="-106363"/>
            <a:ext cx="152400" cy="152401"/>
          </a:xfrm>
          <a:prstGeom prst="rect">
            <a:avLst/>
          </a:prstGeom>
          <a:noFill/>
          <a:extLst>
            <a:ext uri="{909E8E84-426E-40DD-AFC4-6F175D3DCCD1}">
              <a14:hiddenFill xmlns:a14="http://schemas.microsoft.com/office/drawing/2010/main">
                <a:solidFill>
                  <a:srgbClr val="FFFFFF"/>
                </a:solidFill>
              </a14:hiddenFill>
            </a:ext>
          </a:extLst>
        </p:spPr>
      </p:pic>
      <p:sp>
        <p:nvSpPr>
          <p:cNvPr id="7" name="CuadroTexto 6">
            <a:extLst>
              <a:ext uri="{FF2B5EF4-FFF2-40B4-BE49-F238E27FC236}">
                <a16:creationId xmlns:a16="http://schemas.microsoft.com/office/drawing/2014/main" id="{1DA54D98-7AAE-0BF8-0DDC-A8506013AE43}"/>
              </a:ext>
            </a:extLst>
          </p:cNvPr>
          <p:cNvSpPr txBox="1"/>
          <p:nvPr/>
        </p:nvSpPr>
        <p:spPr>
          <a:xfrm>
            <a:off x="378459" y="1973350"/>
            <a:ext cx="4628969" cy="4669099"/>
          </a:xfrm>
          <a:prstGeom prst="rect">
            <a:avLst/>
          </a:prstGeom>
          <a:noFill/>
        </p:spPr>
        <p:txBody>
          <a:bodyPr wrap="square">
            <a:spAutoFit/>
          </a:bodyPr>
          <a:lstStyle/>
          <a:p>
            <a:pPr algn="just">
              <a:lnSpc>
                <a:spcPct val="107000"/>
              </a:lnSpc>
              <a:spcAft>
                <a:spcPts val="800"/>
              </a:spcAft>
              <a:buNone/>
            </a:pPr>
            <a:r>
              <a:rPr lang="es-EC" sz="2800" b="1" dirty="0">
                <a:solidFill>
                  <a:srgbClr val="FF0000"/>
                </a:solidFill>
                <a:effectLst/>
                <a:latin typeface="Arial" panose="020B0604020202020204" pitchFamily="34" charset="0"/>
                <a:ea typeface="Aptos" panose="020B0004020202020204" pitchFamily="34" charset="0"/>
                <a:cs typeface="Arial" panose="020B0604020202020204" pitchFamily="34" charset="0"/>
              </a:rPr>
              <a:t>Mantenimiento del puente Los Quemados, ubicado en la vía Laurel - </a:t>
            </a:r>
            <a:r>
              <a:rPr lang="es-EC" sz="2800" b="1" dirty="0" err="1">
                <a:solidFill>
                  <a:srgbClr val="FF0000"/>
                </a:solidFill>
                <a:effectLst/>
                <a:latin typeface="Arial" panose="020B0604020202020204" pitchFamily="34" charset="0"/>
                <a:ea typeface="Aptos" panose="020B0004020202020204" pitchFamily="34" charset="0"/>
                <a:cs typeface="Arial" panose="020B0604020202020204" pitchFamily="34" charset="0"/>
              </a:rPr>
              <a:t>Junquillal</a:t>
            </a:r>
            <a:r>
              <a:rPr lang="es-EC" sz="2800" b="1" dirty="0">
                <a:solidFill>
                  <a:srgbClr val="FF0000"/>
                </a:solidFill>
                <a:effectLst/>
                <a:latin typeface="Arial" panose="020B0604020202020204" pitchFamily="34" charset="0"/>
                <a:ea typeface="Aptos" panose="020B0004020202020204" pitchFamily="34" charset="0"/>
                <a:cs typeface="Arial" panose="020B0604020202020204" pitchFamily="34" charset="0"/>
              </a:rPr>
              <a:t>. Este trabajo se realizó gracias a la Prefectura del Guayas y la coordinación de nuestro presidente Manuel Avilés del GAD Parroquial El Laurel.</a:t>
            </a:r>
          </a:p>
        </p:txBody>
      </p:sp>
      <p:pic>
        <p:nvPicPr>
          <p:cNvPr id="8" name="Imagen 7">
            <a:extLst>
              <a:ext uri="{FF2B5EF4-FFF2-40B4-BE49-F238E27FC236}">
                <a16:creationId xmlns:a16="http://schemas.microsoft.com/office/drawing/2014/main" id="{74D56B0A-2C57-86B4-93BC-5EE495B64D1E}"/>
              </a:ext>
            </a:extLst>
          </p:cNvPr>
          <p:cNvPicPr>
            <a:picLocks noChangeAspect="1"/>
          </p:cNvPicPr>
          <p:nvPr/>
        </p:nvPicPr>
        <p:blipFill>
          <a:blip r:embed="rId4"/>
          <a:stretch>
            <a:fillRect/>
          </a:stretch>
        </p:blipFill>
        <p:spPr>
          <a:xfrm>
            <a:off x="5369286" y="1973350"/>
            <a:ext cx="4692017" cy="4556855"/>
          </a:xfrm>
          <a:prstGeom prst="rect">
            <a:avLst/>
          </a:prstGeom>
        </p:spPr>
      </p:pic>
    </p:spTree>
    <p:extLst>
      <p:ext uri="{BB962C8B-B14F-4D97-AF65-F5344CB8AC3E}">
        <p14:creationId xmlns:p14="http://schemas.microsoft.com/office/powerpoint/2010/main" val="51150868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1264701" y="46038"/>
            <a:ext cx="1148850" cy="939968"/>
          </a:xfrm>
          <a:prstGeom prst="rect">
            <a:avLst/>
          </a:prstGeom>
          <a:ln>
            <a:noFill/>
          </a:ln>
          <a:extLst>
            <a:ext uri="{53640926-AAD7-44D8-BBD7-CCE9431645EC}">
              <a14:shadowObscured xmlns:a14="http://schemas.microsoft.com/office/drawing/2010/main"/>
            </a:ext>
          </a:extLst>
        </p:spPr>
      </p:pic>
      <p:sp>
        <p:nvSpPr>
          <p:cNvPr id="3" name="CuadroTexto 2">
            <a:extLst>
              <a:ext uri="{FF2B5EF4-FFF2-40B4-BE49-F238E27FC236}">
                <a16:creationId xmlns:a16="http://schemas.microsoft.com/office/drawing/2014/main" id="{378C81D5-E1B7-DEA9-680B-4C6BF46695CD}"/>
              </a:ext>
            </a:extLst>
          </p:cNvPr>
          <p:cNvSpPr txBox="1"/>
          <p:nvPr/>
        </p:nvSpPr>
        <p:spPr>
          <a:xfrm>
            <a:off x="2299621" y="171818"/>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pic>
        <p:nvPicPr>
          <p:cNvPr id="1026" name="Picture 2" descr="🔰">
            <a:extLst>
              <a:ext uri="{FF2B5EF4-FFF2-40B4-BE49-F238E27FC236}">
                <a16:creationId xmlns:a16="http://schemas.microsoft.com/office/drawing/2014/main" id="{34AED6FF-1284-1AB0-9800-45E3228F3B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000" y="-106363"/>
            <a:ext cx="152400" cy="152401"/>
          </a:xfrm>
          <a:prstGeom prst="rect">
            <a:avLst/>
          </a:prstGeom>
          <a:noFill/>
          <a:extLst>
            <a:ext uri="{909E8E84-426E-40DD-AFC4-6F175D3DCCD1}">
              <a14:hiddenFill xmlns:a14="http://schemas.microsoft.com/office/drawing/2010/main">
                <a:solidFill>
                  <a:srgbClr val="FFFFFF"/>
                </a:solidFill>
              </a14:hiddenFill>
            </a:ext>
          </a:extLst>
        </p:spPr>
      </p:pic>
      <p:pic>
        <p:nvPicPr>
          <p:cNvPr id="2049" name="Imagen 1">
            <a:extLst>
              <a:ext uri="{FF2B5EF4-FFF2-40B4-BE49-F238E27FC236}">
                <a16:creationId xmlns:a16="http://schemas.microsoft.com/office/drawing/2014/main" id="{C96F63EB-525F-170E-A9D0-52EE13F4A7F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4762" t="15990" r="23808" b="12053"/>
          <a:stretch>
            <a:fillRect/>
          </a:stretch>
        </p:blipFill>
        <p:spPr bwMode="auto">
          <a:xfrm>
            <a:off x="5727547" y="1351949"/>
            <a:ext cx="4461482" cy="2718254"/>
          </a:xfrm>
          <a:prstGeom prst="rect">
            <a:avLst/>
          </a:prstGeom>
          <a:noFill/>
          <a:extLst>
            <a:ext uri="{909E8E84-426E-40DD-AFC4-6F175D3DCCD1}">
              <a14:hiddenFill xmlns:a14="http://schemas.microsoft.com/office/drawing/2010/main">
                <a:solidFill>
                  <a:srgbClr val="FFFFFF"/>
                </a:solidFill>
              </a14:hiddenFill>
            </a:ext>
          </a:extLst>
        </p:spPr>
      </p:pic>
      <p:sp>
        <p:nvSpPr>
          <p:cNvPr id="6" name="CuadroTexto 5">
            <a:extLst>
              <a:ext uri="{FF2B5EF4-FFF2-40B4-BE49-F238E27FC236}">
                <a16:creationId xmlns:a16="http://schemas.microsoft.com/office/drawing/2014/main" id="{5EC45BEA-14D8-4C66-2C13-D9B9340E03D3}"/>
              </a:ext>
            </a:extLst>
          </p:cNvPr>
          <p:cNvSpPr txBox="1"/>
          <p:nvPr/>
        </p:nvSpPr>
        <p:spPr>
          <a:xfrm>
            <a:off x="127000" y="1385491"/>
            <a:ext cx="5418394" cy="5078313"/>
          </a:xfrm>
          <a:prstGeom prst="rect">
            <a:avLst/>
          </a:prstGeom>
          <a:noFill/>
        </p:spPr>
        <p:txBody>
          <a:bodyPr wrap="square">
            <a:spAutoFit/>
          </a:bodyPr>
          <a:lstStyle/>
          <a:p>
            <a:pPr algn="just"/>
            <a:r>
              <a:rPr lang="es-EC" sz="3600" b="1"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Visita del Presidente Manuel Avilés al Recinto La Javilla, para constatar el ingreso de la maquinaria de la Prefectura del Guayas destinada al mantenimiento de la vía en el sector. </a:t>
            </a:r>
            <a:endParaRPr lang="es-EC" sz="3600" b="1" dirty="0">
              <a:solidFill>
                <a:srgbClr val="FF0000"/>
              </a:solidFill>
            </a:endParaRPr>
          </a:p>
        </p:txBody>
      </p:sp>
      <p:pic>
        <p:nvPicPr>
          <p:cNvPr id="9" name="Imagen 8">
            <a:extLst>
              <a:ext uri="{FF2B5EF4-FFF2-40B4-BE49-F238E27FC236}">
                <a16:creationId xmlns:a16="http://schemas.microsoft.com/office/drawing/2014/main" id="{7D31F87D-FBA6-E9AE-41CE-98884AD625E5}"/>
              </a:ext>
            </a:extLst>
          </p:cNvPr>
          <p:cNvPicPr>
            <a:picLocks noChangeAspect="1"/>
          </p:cNvPicPr>
          <p:nvPr/>
        </p:nvPicPr>
        <p:blipFill>
          <a:blip r:embed="rId5"/>
          <a:stretch>
            <a:fillRect/>
          </a:stretch>
        </p:blipFill>
        <p:spPr>
          <a:xfrm>
            <a:off x="5727547" y="4070203"/>
            <a:ext cx="4481407" cy="2787797"/>
          </a:xfrm>
          <a:prstGeom prst="rect">
            <a:avLst/>
          </a:prstGeom>
        </p:spPr>
      </p:pic>
    </p:spTree>
    <p:extLst>
      <p:ext uri="{BB962C8B-B14F-4D97-AF65-F5344CB8AC3E}">
        <p14:creationId xmlns:p14="http://schemas.microsoft.com/office/powerpoint/2010/main" val="150766624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7F8F0D0F-5EF3-B4A2-73BE-6F25C3F3E331}"/>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53004F0E-2071-D9AF-17B9-B6145CE0BB7A}"/>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1264701" y="46038"/>
            <a:ext cx="1148850" cy="939968"/>
          </a:xfrm>
          <a:prstGeom prst="rect">
            <a:avLst/>
          </a:prstGeom>
          <a:ln>
            <a:noFill/>
          </a:ln>
          <a:extLst>
            <a:ext uri="{53640926-AAD7-44D8-BBD7-CCE9431645EC}">
              <a14:shadowObscured xmlns:a14="http://schemas.microsoft.com/office/drawing/2010/main"/>
            </a:ext>
          </a:extLst>
        </p:spPr>
      </p:pic>
      <p:sp>
        <p:nvSpPr>
          <p:cNvPr id="3" name="CuadroTexto 2">
            <a:extLst>
              <a:ext uri="{FF2B5EF4-FFF2-40B4-BE49-F238E27FC236}">
                <a16:creationId xmlns:a16="http://schemas.microsoft.com/office/drawing/2014/main" id="{BD3BFCD8-AAE8-423E-9A5A-662DFC3D1A06}"/>
              </a:ext>
            </a:extLst>
          </p:cNvPr>
          <p:cNvSpPr txBox="1"/>
          <p:nvPr/>
        </p:nvSpPr>
        <p:spPr>
          <a:xfrm>
            <a:off x="2299621" y="258902"/>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pic>
        <p:nvPicPr>
          <p:cNvPr id="1026" name="Picture 2" descr="🔰">
            <a:extLst>
              <a:ext uri="{FF2B5EF4-FFF2-40B4-BE49-F238E27FC236}">
                <a16:creationId xmlns:a16="http://schemas.microsoft.com/office/drawing/2014/main" id="{8847C339-D057-2BFE-565F-AB22C0B5F0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000" y="-106363"/>
            <a:ext cx="152400" cy="152401"/>
          </a:xfrm>
          <a:prstGeom prst="rect">
            <a:avLst/>
          </a:prstGeom>
          <a:noFill/>
          <a:extLst>
            <a:ext uri="{909E8E84-426E-40DD-AFC4-6F175D3DCCD1}">
              <a14:hiddenFill xmlns:a14="http://schemas.microsoft.com/office/drawing/2010/main">
                <a:solidFill>
                  <a:srgbClr val="FFFFFF"/>
                </a:solidFill>
              </a14:hiddenFill>
            </a:ext>
          </a:extLst>
        </p:spPr>
      </p:pic>
      <p:sp>
        <p:nvSpPr>
          <p:cNvPr id="4" name="CuadroTexto 3">
            <a:extLst>
              <a:ext uri="{FF2B5EF4-FFF2-40B4-BE49-F238E27FC236}">
                <a16:creationId xmlns:a16="http://schemas.microsoft.com/office/drawing/2014/main" id="{A4A200BA-6964-EBF3-B0CA-A301DE125137}"/>
              </a:ext>
            </a:extLst>
          </p:cNvPr>
          <p:cNvSpPr txBox="1"/>
          <p:nvPr/>
        </p:nvSpPr>
        <p:spPr>
          <a:xfrm>
            <a:off x="406400" y="1459231"/>
            <a:ext cx="5529943" cy="4524315"/>
          </a:xfrm>
          <a:prstGeom prst="rect">
            <a:avLst/>
          </a:prstGeom>
          <a:noFill/>
        </p:spPr>
        <p:txBody>
          <a:bodyPr wrap="square">
            <a:spAutoFit/>
          </a:bodyPr>
          <a:lstStyle/>
          <a:p>
            <a:pPr algn="just"/>
            <a:r>
              <a:rPr lang="es-EC" sz="3200" dirty="0">
                <a:solidFill>
                  <a:srgbClr val="FF0000"/>
                </a:solidFill>
                <a:effectLst/>
                <a:latin typeface="Arial" panose="020B0604020202020204" pitchFamily="34" charset="0"/>
                <a:ea typeface="Aptos" panose="020B0004020202020204" pitchFamily="34" charset="0"/>
                <a:cs typeface="Arial" panose="020B0604020202020204" pitchFamily="34" charset="0"/>
              </a:rPr>
              <a:t>Órtesis y prótesis para un nuevo estilo de vida! La Prefectura del Guayas, en coordinación con el GAD Parroquial El Laurel, ha entregado 4 ayudas técnicas que transformarán la vida de nuestros beneficiarios en la parroquia El Laurel. cambio! </a:t>
            </a:r>
            <a:endParaRPr lang="es-EC" sz="3200" dirty="0">
              <a:solidFill>
                <a:srgbClr val="FF0000"/>
              </a:solidFill>
              <a:latin typeface="Arial" panose="020B0604020202020204" pitchFamily="34" charset="0"/>
              <a:cs typeface="Arial" panose="020B0604020202020204" pitchFamily="34" charset="0"/>
            </a:endParaRPr>
          </a:p>
        </p:txBody>
      </p:sp>
      <p:pic>
        <p:nvPicPr>
          <p:cNvPr id="5" name="Imagen 4">
            <a:extLst>
              <a:ext uri="{FF2B5EF4-FFF2-40B4-BE49-F238E27FC236}">
                <a16:creationId xmlns:a16="http://schemas.microsoft.com/office/drawing/2014/main" id="{DA636954-C074-C392-59AB-B362B472333A}"/>
              </a:ext>
            </a:extLst>
          </p:cNvPr>
          <p:cNvPicPr>
            <a:picLocks noChangeAspect="1"/>
          </p:cNvPicPr>
          <p:nvPr/>
        </p:nvPicPr>
        <p:blipFill>
          <a:blip r:embed="rId4"/>
          <a:stretch>
            <a:fillRect/>
          </a:stretch>
        </p:blipFill>
        <p:spPr>
          <a:xfrm>
            <a:off x="6096000" y="1471083"/>
            <a:ext cx="5260258" cy="5128015"/>
          </a:xfrm>
          <a:prstGeom prst="rect">
            <a:avLst/>
          </a:prstGeom>
        </p:spPr>
      </p:pic>
    </p:spTree>
    <p:extLst>
      <p:ext uri="{BB962C8B-B14F-4D97-AF65-F5344CB8AC3E}">
        <p14:creationId xmlns:p14="http://schemas.microsoft.com/office/powerpoint/2010/main" val="344903634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6BD77B9C-F735-2D28-C6BE-C1FC22740F89}"/>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8E85AA0E-9A6A-33CD-45BD-89477AD4056B}"/>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1264701" y="46038"/>
            <a:ext cx="1148850" cy="939968"/>
          </a:xfrm>
          <a:prstGeom prst="rect">
            <a:avLst/>
          </a:prstGeom>
          <a:ln>
            <a:noFill/>
          </a:ln>
          <a:extLst>
            <a:ext uri="{53640926-AAD7-44D8-BBD7-CCE9431645EC}">
              <a14:shadowObscured xmlns:a14="http://schemas.microsoft.com/office/drawing/2010/main"/>
            </a:ext>
          </a:extLst>
        </p:spPr>
      </p:pic>
      <p:sp>
        <p:nvSpPr>
          <p:cNvPr id="3" name="CuadroTexto 2">
            <a:extLst>
              <a:ext uri="{FF2B5EF4-FFF2-40B4-BE49-F238E27FC236}">
                <a16:creationId xmlns:a16="http://schemas.microsoft.com/office/drawing/2014/main" id="{A8D28FED-656D-025D-3CE9-346A4AB32310}"/>
              </a:ext>
            </a:extLst>
          </p:cNvPr>
          <p:cNvSpPr txBox="1"/>
          <p:nvPr/>
        </p:nvSpPr>
        <p:spPr>
          <a:xfrm>
            <a:off x="2299621" y="258902"/>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pic>
        <p:nvPicPr>
          <p:cNvPr id="1026" name="Picture 2" descr="🔰">
            <a:extLst>
              <a:ext uri="{FF2B5EF4-FFF2-40B4-BE49-F238E27FC236}">
                <a16:creationId xmlns:a16="http://schemas.microsoft.com/office/drawing/2014/main" id="{20950521-9461-E5A3-034C-1AD6796192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000" y="-106363"/>
            <a:ext cx="152400" cy="152401"/>
          </a:xfrm>
          <a:prstGeom prst="rect">
            <a:avLst/>
          </a:prstGeom>
          <a:noFill/>
          <a:extLst>
            <a:ext uri="{909E8E84-426E-40DD-AFC4-6F175D3DCCD1}">
              <a14:hiddenFill xmlns:a14="http://schemas.microsoft.com/office/drawing/2010/main">
                <a:solidFill>
                  <a:srgbClr val="FFFFFF"/>
                </a:solidFill>
              </a14:hiddenFill>
            </a:ext>
          </a:extLst>
        </p:spPr>
      </p:pic>
      <p:sp>
        <p:nvSpPr>
          <p:cNvPr id="4" name="CuadroTexto 3">
            <a:extLst>
              <a:ext uri="{FF2B5EF4-FFF2-40B4-BE49-F238E27FC236}">
                <a16:creationId xmlns:a16="http://schemas.microsoft.com/office/drawing/2014/main" id="{2BBE1BAB-B6B7-B79F-581F-AC30E198E71E}"/>
              </a:ext>
            </a:extLst>
          </p:cNvPr>
          <p:cNvSpPr txBox="1"/>
          <p:nvPr/>
        </p:nvSpPr>
        <p:spPr>
          <a:xfrm>
            <a:off x="203200" y="1672095"/>
            <a:ext cx="6098458" cy="4862870"/>
          </a:xfrm>
          <a:prstGeom prst="rect">
            <a:avLst/>
          </a:prstGeom>
          <a:noFill/>
        </p:spPr>
        <p:txBody>
          <a:bodyPr wrap="square">
            <a:spAutoFit/>
          </a:bodyPr>
          <a:lstStyle/>
          <a:p>
            <a:pPr algn="just"/>
            <a:r>
              <a:rPr lang="es-EC" sz="3100" b="1"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Carlos </a:t>
            </a:r>
            <a:r>
              <a:rPr lang="es-EC" sz="3100" b="1" dirty="0">
                <a:solidFill>
                  <a:srgbClr val="FF0000"/>
                </a:solidFill>
                <a:latin typeface="Aptos" panose="020B0004020202020204" pitchFamily="34" charset="0"/>
                <a:ea typeface="Aptos" panose="020B0004020202020204" pitchFamily="34" charset="0"/>
                <a:cs typeface="Times New Roman" panose="02020603050405020304" pitchFamily="18" charset="0"/>
              </a:rPr>
              <a:t>S</a:t>
            </a:r>
            <a:r>
              <a:rPr lang="es-EC" sz="3100" b="1"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errano B, </a:t>
            </a:r>
            <a:r>
              <a:rPr lang="es-EC" sz="3100" b="1" dirty="0" err="1">
                <a:solidFill>
                  <a:srgbClr val="FF0000"/>
                </a:solidFill>
                <a:effectLst/>
                <a:latin typeface="Aptos" panose="020B0004020202020204" pitchFamily="34" charset="0"/>
                <a:ea typeface="Aptos" panose="020B0004020202020204" pitchFamily="34" charset="0"/>
                <a:cs typeface="Times New Roman" panose="02020603050405020304" pitchFamily="18" charset="0"/>
              </a:rPr>
              <a:t>viceprefecto</a:t>
            </a:r>
            <a:r>
              <a:rPr lang="es-EC" sz="3100" b="1"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 del Guayas, realizó la entrega de kits de fertilizantes de arroz en la parroquia El Laurel.</a:t>
            </a:r>
            <a:r>
              <a:rPr lang="es-EC" sz="3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 Beneficiará a 571 pequeños agricultores de nuestra comunidad, fortaleciendo así la producción agrícola local y apoyando el crecimiento sostenible de nuestras familias campesinas</a:t>
            </a:r>
            <a:endParaRPr lang="es-EC" sz="3100" dirty="0">
              <a:solidFill>
                <a:srgbClr val="FF0000"/>
              </a:solidFill>
            </a:endParaRPr>
          </a:p>
        </p:txBody>
      </p:sp>
      <p:pic>
        <p:nvPicPr>
          <p:cNvPr id="5" name="Imagen 4">
            <a:extLst>
              <a:ext uri="{FF2B5EF4-FFF2-40B4-BE49-F238E27FC236}">
                <a16:creationId xmlns:a16="http://schemas.microsoft.com/office/drawing/2014/main" id="{DC47ECD9-D30B-B92F-2C43-1F2B8C7498A4}"/>
              </a:ext>
            </a:extLst>
          </p:cNvPr>
          <p:cNvPicPr>
            <a:picLocks noChangeAspect="1"/>
          </p:cNvPicPr>
          <p:nvPr/>
        </p:nvPicPr>
        <p:blipFill>
          <a:blip r:embed="rId4"/>
          <a:stretch>
            <a:fillRect/>
          </a:stretch>
        </p:blipFill>
        <p:spPr>
          <a:xfrm>
            <a:off x="6440073" y="1672094"/>
            <a:ext cx="4960429" cy="4771949"/>
          </a:xfrm>
          <a:prstGeom prst="rect">
            <a:avLst/>
          </a:prstGeom>
        </p:spPr>
      </p:pic>
    </p:spTree>
    <p:extLst>
      <p:ext uri="{BB962C8B-B14F-4D97-AF65-F5344CB8AC3E}">
        <p14:creationId xmlns:p14="http://schemas.microsoft.com/office/powerpoint/2010/main" val="185303770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C65999C3-6E00-C0FE-AEDB-B043359E8C41}"/>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5C02A03E-432D-1817-363B-0727C472C977}"/>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1264701" y="46038"/>
            <a:ext cx="1148850" cy="939968"/>
          </a:xfrm>
          <a:prstGeom prst="rect">
            <a:avLst/>
          </a:prstGeom>
          <a:ln>
            <a:noFill/>
          </a:ln>
          <a:extLst>
            <a:ext uri="{53640926-AAD7-44D8-BBD7-CCE9431645EC}">
              <a14:shadowObscured xmlns:a14="http://schemas.microsoft.com/office/drawing/2010/main"/>
            </a:ext>
          </a:extLst>
        </p:spPr>
      </p:pic>
      <p:sp>
        <p:nvSpPr>
          <p:cNvPr id="3" name="CuadroTexto 2">
            <a:extLst>
              <a:ext uri="{FF2B5EF4-FFF2-40B4-BE49-F238E27FC236}">
                <a16:creationId xmlns:a16="http://schemas.microsoft.com/office/drawing/2014/main" id="{A73CE64D-9840-2B70-D35A-CE33166CF9C5}"/>
              </a:ext>
            </a:extLst>
          </p:cNvPr>
          <p:cNvSpPr txBox="1"/>
          <p:nvPr/>
        </p:nvSpPr>
        <p:spPr>
          <a:xfrm>
            <a:off x="2299621" y="258902"/>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pic>
        <p:nvPicPr>
          <p:cNvPr id="1026" name="Picture 2" descr="🔰">
            <a:extLst>
              <a:ext uri="{FF2B5EF4-FFF2-40B4-BE49-F238E27FC236}">
                <a16:creationId xmlns:a16="http://schemas.microsoft.com/office/drawing/2014/main" id="{4726B65A-E08A-A3FF-0112-089B1D3B39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000" y="-106363"/>
            <a:ext cx="152400" cy="152401"/>
          </a:xfrm>
          <a:prstGeom prst="rect">
            <a:avLst/>
          </a:prstGeom>
          <a:noFill/>
          <a:extLst>
            <a:ext uri="{909E8E84-426E-40DD-AFC4-6F175D3DCCD1}">
              <a14:hiddenFill xmlns:a14="http://schemas.microsoft.com/office/drawing/2010/main">
                <a:solidFill>
                  <a:srgbClr val="FFFFFF"/>
                </a:solidFill>
              </a14:hiddenFill>
            </a:ext>
          </a:extLst>
        </p:spPr>
      </p:pic>
      <p:sp>
        <p:nvSpPr>
          <p:cNvPr id="6" name="CuadroTexto 5">
            <a:extLst>
              <a:ext uri="{FF2B5EF4-FFF2-40B4-BE49-F238E27FC236}">
                <a16:creationId xmlns:a16="http://schemas.microsoft.com/office/drawing/2014/main" id="{41893165-1201-07CC-8D70-3F5FEFAFE15A}"/>
              </a:ext>
            </a:extLst>
          </p:cNvPr>
          <p:cNvSpPr txBox="1"/>
          <p:nvPr/>
        </p:nvSpPr>
        <p:spPr>
          <a:xfrm>
            <a:off x="0" y="1459231"/>
            <a:ext cx="6098458" cy="5293757"/>
          </a:xfrm>
          <a:prstGeom prst="rect">
            <a:avLst/>
          </a:prstGeom>
          <a:noFill/>
        </p:spPr>
        <p:txBody>
          <a:bodyPr wrap="square">
            <a:spAutoFit/>
          </a:bodyPr>
          <a:lstStyle/>
          <a:p>
            <a:pPr algn="just"/>
            <a:r>
              <a:rPr lang="es-EC" sz="2600" dirty="0">
                <a:solidFill>
                  <a:srgbClr val="FF0000"/>
                </a:solidFill>
                <a:effectLst/>
                <a:latin typeface="Arial" panose="020B0604020202020204" pitchFamily="34" charset="0"/>
                <a:ea typeface="Aptos" panose="020B0004020202020204" pitchFamily="34" charset="0"/>
                <a:cs typeface="Arial" panose="020B0604020202020204" pitchFamily="34" charset="0"/>
              </a:rPr>
              <a:t>"El Presidente del GAD Parroquial de El Laurel, Manuel Avilés, junto a la vocal Sandra Haro, visitaron el recinto Palo Alto, donde recibieron al </a:t>
            </a:r>
            <a:r>
              <a:rPr lang="es-EC" sz="2600" dirty="0" err="1">
                <a:solidFill>
                  <a:srgbClr val="FF0000"/>
                </a:solidFill>
                <a:effectLst/>
                <a:latin typeface="Arial" panose="020B0604020202020204" pitchFamily="34" charset="0"/>
                <a:ea typeface="Aptos" panose="020B0004020202020204" pitchFamily="34" charset="0"/>
                <a:cs typeface="Arial" panose="020B0604020202020204" pitchFamily="34" charset="0"/>
              </a:rPr>
              <a:t>Viceprefecto</a:t>
            </a:r>
            <a:r>
              <a:rPr lang="es-EC" sz="2600" dirty="0">
                <a:solidFill>
                  <a:srgbClr val="FF0000"/>
                </a:solidFill>
                <a:effectLst/>
                <a:latin typeface="Arial" panose="020B0604020202020204" pitchFamily="34" charset="0"/>
                <a:ea typeface="Aptos" panose="020B0004020202020204" pitchFamily="34" charset="0"/>
                <a:cs typeface="Arial" panose="020B0604020202020204" pitchFamily="34" charset="0"/>
              </a:rPr>
              <a:t> del Guayas, Carlos Serrano. Durante la visita, se verificaron los avances en la </a:t>
            </a:r>
            <a:r>
              <a:rPr lang="es-EC" sz="2600" b="1" dirty="0">
                <a:solidFill>
                  <a:srgbClr val="FF0000"/>
                </a:solidFill>
                <a:effectLst/>
                <a:latin typeface="Arial" panose="020B0604020202020204" pitchFamily="34" charset="0"/>
                <a:ea typeface="Aptos" panose="020B0004020202020204" pitchFamily="34" charset="0"/>
                <a:cs typeface="Arial" panose="020B0604020202020204" pitchFamily="34" charset="0"/>
              </a:rPr>
              <a:t>limpieza y desazolve del canal de riego, abarcando un tramo de 4.73 km. </a:t>
            </a:r>
            <a:r>
              <a:rPr lang="es-EC" sz="2600" dirty="0">
                <a:solidFill>
                  <a:srgbClr val="FF0000"/>
                </a:solidFill>
                <a:effectLst/>
                <a:latin typeface="Arial" panose="020B0604020202020204" pitchFamily="34" charset="0"/>
                <a:ea typeface="Aptos" panose="020B0004020202020204" pitchFamily="34" charset="0"/>
                <a:cs typeface="Arial" panose="020B0604020202020204" pitchFamily="34" charset="0"/>
              </a:rPr>
              <a:t>Esta importante obra tiene como objetivo mejorar el flujo de agua y prevenir problemas de inundaciones en la zona, beneficiando a los agricultores y moradores del sector." </a:t>
            </a:r>
            <a:endParaRPr lang="es-EC" sz="2600" dirty="0">
              <a:solidFill>
                <a:srgbClr val="FF0000"/>
              </a:solidFill>
              <a:latin typeface="Arial" panose="020B0604020202020204" pitchFamily="34" charset="0"/>
              <a:cs typeface="Arial" panose="020B0604020202020204" pitchFamily="34" charset="0"/>
            </a:endParaRPr>
          </a:p>
        </p:txBody>
      </p:sp>
      <p:pic>
        <p:nvPicPr>
          <p:cNvPr id="7" name="Imagen 6">
            <a:extLst>
              <a:ext uri="{FF2B5EF4-FFF2-40B4-BE49-F238E27FC236}">
                <a16:creationId xmlns:a16="http://schemas.microsoft.com/office/drawing/2014/main" id="{F17204A9-0851-309E-648A-D043A116A7A0}"/>
              </a:ext>
            </a:extLst>
          </p:cNvPr>
          <p:cNvPicPr>
            <a:picLocks noChangeAspect="1"/>
          </p:cNvPicPr>
          <p:nvPr/>
        </p:nvPicPr>
        <p:blipFill>
          <a:blip r:embed="rId4"/>
          <a:stretch>
            <a:fillRect/>
          </a:stretch>
        </p:blipFill>
        <p:spPr>
          <a:xfrm>
            <a:off x="6319654" y="1459231"/>
            <a:ext cx="5198835" cy="5177572"/>
          </a:xfrm>
          <a:prstGeom prst="rect">
            <a:avLst/>
          </a:prstGeom>
        </p:spPr>
      </p:pic>
    </p:spTree>
    <p:extLst>
      <p:ext uri="{BB962C8B-B14F-4D97-AF65-F5344CB8AC3E}">
        <p14:creationId xmlns:p14="http://schemas.microsoft.com/office/powerpoint/2010/main" val="143314802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944993" y="258902"/>
            <a:ext cx="1724952" cy="1411324"/>
          </a:xfrm>
          <a:prstGeom prst="rect">
            <a:avLst/>
          </a:prstGeom>
          <a:ln>
            <a:noFill/>
          </a:ln>
          <a:extLst>
            <a:ext uri="{53640926-AAD7-44D8-BBD7-CCE9431645EC}">
              <a14:shadowObscured xmlns:a14="http://schemas.microsoft.com/office/drawing/2010/main"/>
            </a:ext>
          </a:extLst>
        </p:spPr>
      </p:pic>
      <p:sp>
        <p:nvSpPr>
          <p:cNvPr id="3" name="CuadroTexto 2">
            <a:extLst>
              <a:ext uri="{FF2B5EF4-FFF2-40B4-BE49-F238E27FC236}">
                <a16:creationId xmlns:a16="http://schemas.microsoft.com/office/drawing/2014/main" id="{378C81D5-E1B7-DEA9-680B-4C6BF46695CD}"/>
              </a:ext>
            </a:extLst>
          </p:cNvPr>
          <p:cNvSpPr txBox="1"/>
          <p:nvPr/>
        </p:nvSpPr>
        <p:spPr>
          <a:xfrm>
            <a:off x="2299621" y="258902"/>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pic>
        <p:nvPicPr>
          <p:cNvPr id="1026" name="Picture 2" descr="🔰">
            <a:extLst>
              <a:ext uri="{FF2B5EF4-FFF2-40B4-BE49-F238E27FC236}">
                <a16:creationId xmlns:a16="http://schemas.microsoft.com/office/drawing/2014/main" id="{34AED6FF-1284-1AB0-9800-45E3228F3B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000" y="-106363"/>
            <a:ext cx="152400" cy="152401"/>
          </a:xfrm>
          <a:prstGeom prst="rect">
            <a:avLst/>
          </a:prstGeom>
          <a:noFill/>
          <a:extLst>
            <a:ext uri="{909E8E84-426E-40DD-AFC4-6F175D3DCCD1}">
              <a14:hiddenFill xmlns:a14="http://schemas.microsoft.com/office/drawing/2010/main">
                <a:solidFill>
                  <a:srgbClr val="FFFFFF"/>
                </a:solidFill>
              </a14:hiddenFill>
            </a:ext>
          </a:extLst>
        </p:spPr>
      </p:pic>
      <p:sp>
        <p:nvSpPr>
          <p:cNvPr id="8" name="CuadroTexto 7">
            <a:extLst>
              <a:ext uri="{FF2B5EF4-FFF2-40B4-BE49-F238E27FC236}">
                <a16:creationId xmlns:a16="http://schemas.microsoft.com/office/drawing/2014/main" id="{3A6FF303-E1E8-BC0B-2981-42EB6A8618F4}"/>
              </a:ext>
            </a:extLst>
          </p:cNvPr>
          <p:cNvSpPr txBox="1"/>
          <p:nvPr/>
        </p:nvSpPr>
        <p:spPr>
          <a:xfrm>
            <a:off x="469900" y="1908944"/>
            <a:ext cx="4823460" cy="4513095"/>
          </a:xfrm>
          <a:prstGeom prst="rect">
            <a:avLst/>
          </a:prstGeom>
          <a:noFill/>
        </p:spPr>
        <p:txBody>
          <a:bodyPr wrap="square">
            <a:spAutoFit/>
          </a:bodyPr>
          <a:lstStyle/>
          <a:p>
            <a:pPr>
              <a:lnSpc>
                <a:spcPct val="107000"/>
              </a:lnSpc>
              <a:spcAft>
                <a:spcPts val="800"/>
              </a:spcAft>
              <a:buNone/>
            </a:pPr>
            <a:r>
              <a:rPr lang="es-EC" sz="2400" b="1" dirty="0">
                <a:solidFill>
                  <a:srgbClr val="FF0000"/>
                </a:solidFill>
                <a:effectLst/>
                <a:latin typeface="Arial" panose="020B0604020202020204" pitchFamily="34" charset="0"/>
                <a:ea typeface="Aptos" panose="020B0004020202020204" pitchFamily="34" charset="0"/>
                <a:cs typeface="Arial" panose="020B0604020202020204" pitchFamily="34" charset="0"/>
              </a:rPr>
              <a:t>ENTREGA DE KITS DE AGUA SEGURÁ EN EL LAUREL  </a:t>
            </a:r>
          </a:p>
          <a:p>
            <a:pPr algn="just">
              <a:lnSpc>
                <a:spcPct val="107000"/>
              </a:lnSpc>
              <a:spcAft>
                <a:spcPts val="800"/>
              </a:spcAft>
              <a:buNone/>
            </a:pPr>
            <a:r>
              <a:rPr lang="es-EC" sz="2400" dirty="0">
                <a:solidFill>
                  <a:srgbClr val="FF0000"/>
                </a:solidFill>
                <a:effectLst/>
                <a:latin typeface="Arial" panose="020B0604020202020204" pitchFamily="34" charset="0"/>
                <a:ea typeface="Aptos" panose="020B0004020202020204" pitchFamily="34" charset="0"/>
                <a:cs typeface="Arial" panose="020B0604020202020204" pitchFamily="34" charset="0"/>
              </a:rPr>
              <a:t>Gracias al trabajo conjunto entre la Prefectura del Guayas y el GAD Parroquial de El Laurel, 40 familias de las comunidades La Vuelta, El Salto, </a:t>
            </a:r>
            <a:r>
              <a:rPr lang="es-EC" sz="2400" dirty="0" err="1">
                <a:solidFill>
                  <a:srgbClr val="FF0000"/>
                </a:solidFill>
                <a:effectLst/>
                <a:latin typeface="Arial" panose="020B0604020202020204" pitchFamily="34" charset="0"/>
                <a:ea typeface="Aptos" panose="020B0004020202020204" pitchFamily="34" charset="0"/>
                <a:cs typeface="Arial" panose="020B0604020202020204" pitchFamily="34" charset="0"/>
              </a:rPr>
              <a:t>Jigual</a:t>
            </a:r>
            <a:r>
              <a:rPr lang="es-EC" sz="2400" dirty="0">
                <a:solidFill>
                  <a:srgbClr val="FF0000"/>
                </a:solidFill>
                <a:effectLst/>
                <a:latin typeface="Arial" panose="020B0604020202020204" pitchFamily="34" charset="0"/>
                <a:ea typeface="Aptos" panose="020B0004020202020204" pitchFamily="34" charset="0"/>
                <a:cs typeface="Arial" panose="020B0604020202020204" pitchFamily="34" charset="0"/>
              </a:rPr>
              <a:t>, Sábana Grande y San Gregorio ahora cuentan con kits de agua segura, contribuyendo a mejorar su calidad de vida y bienestar. </a:t>
            </a:r>
          </a:p>
        </p:txBody>
      </p:sp>
      <p:pic>
        <p:nvPicPr>
          <p:cNvPr id="9" name="Imagen 8">
            <a:extLst>
              <a:ext uri="{FF2B5EF4-FFF2-40B4-BE49-F238E27FC236}">
                <a16:creationId xmlns:a16="http://schemas.microsoft.com/office/drawing/2014/main" id="{3CCB5175-F175-1128-7935-95C19C55B7F4}"/>
              </a:ext>
            </a:extLst>
          </p:cNvPr>
          <p:cNvPicPr>
            <a:picLocks noChangeAspect="1"/>
          </p:cNvPicPr>
          <p:nvPr/>
        </p:nvPicPr>
        <p:blipFill>
          <a:blip r:embed="rId4"/>
          <a:stretch>
            <a:fillRect/>
          </a:stretch>
        </p:blipFill>
        <p:spPr>
          <a:xfrm>
            <a:off x="5528917" y="1718923"/>
            <a:ext cx="5344640" cy="5116625"/>
          </a:xfrm>
          <a:prstGeom prst="rect">
            <a:avLst/>
          </a:prstGeom>
        </p:spPr>
      </p:pic>
    </p:spTree>
    <p:extLst>
      <p:ext uri="{BB962C8B-B14F-4D97-AF65-F5344CB8AC3E}">
        <p14:creationId xmlns:p14="http://schemas.microsoft.com/office/powerpoint/2010/main" val="208760290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117DDEC4-1617-6F0E-4741-C586E3062EF8}"/>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BEA818BF-F761-862B-0A78-21B94527DB1B}"/>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1264701" y="46038"/>
            <a:ext cx="1148850" cy="939968"/>
          </a:xfrm>
          <a:prstGeom prst="rect">
            <a:avLst/>
          </a:prstGeom>
          <a:ln>
            <a:noFill/>
          </a:ln>
          <a:extLst>
            <a:ext uri="{53640926-AAD7-44D8-BBD7-CCE9431645EC}">
              <a14:shadowObscured xmlns:a14="http://schemas.microsoft.com/office/drawing/2010/main"/>
            </a:ext>
          </a:extLst>
        </p:spPr>
      </p:pic>
      <p:sp>
        <p:nvSpPr>
          <p:cNvPr id="3" name="CuadroTexto 2">
            <a:extLst>
              <a:ext uri="{FF2B5EF4-FFF2-40B4-BE49-F238E27FC236}">
                <a16:creationId xmlns:a16="http://schemas.microsoft.com/office/drawing/2014/main" id="{055904A5-3C7D-96A4-F541-2D7A30AC70AD}"/>
              </a:ext>
            </a:extLst>
          </p:cNvPr>
          <p:cNvSpPr txBox="1"/>
          <p:nvPr/>
        </p:nvSpPr>
        <p:spPr>
          <a:xfrm>
            <a:off x="2299621" y="258902"/>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pic>
        <p:nvPicPr>
          <p:cNvPr id="1026" name="Picture 2" descr="🔰">
            <a:extLst>
              <a:ext uri="{FF2B5EF4-FFF2-40B4-BE49-F238E27FC236}">
                <a16:creationId xmlns:a16="http://schemas.microsoft.com/office/drawing/2014/main" id="{E1E911CF-FBEC-C60A-B66A-3C6963BFB77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000" y="-106363"/>
            <a:ext cx="152400" cy="152401"/>
          </a:xfrm>
          <a:prstGeom prst="rect">
            <a:avLst/>
          </a:prstGeom>
          <a:noFill/>
          <a:extLst>
            <a:ext uri="{909E8E84-426E-40DD-AFC4-6F175D3DCCD1}">
              <a14:hiddenFill xmlns:a14="http://schemas.microsoft.com/office/drawing/2010/main">
                <a:solidFill>
                  <a:srgbClr val="FFFFFF"/>
                </a:solidFill>
              </a14:hiddenFill>
            </a:ext>
          </a:extLst>
        </p:spPr>
      </p:pic>
      <p:sp>
        <p:nvSpPr>
          <p:cNvPr id="7" name="CuadroTexto 6">
            <a:extLst>
              <a:ext uri="{FF2B5EF4-FFF2-40B4-BE49-F238E27FC236}">
                <a16:creationId xmlns:a16="http://schemas.microsoft.com/office/drawing/2014/main" id="{099FDAAE-A6AF-D3D0-CD1D-5B26E6CBBE89}"/>
              </a:ext>
            </a:extLst>
          </p:cNvPr>
          <p:cNvSpPr txBox="1"/>
          <p:nvPr/>
        </p:nvSpPr>
        <p:spPr>
          <a:xfrm>
            <a:off x="452120" y="1459231"/>
            <a:ext cx="5400040" cy="4524315"/>
          </a:xfrm>
          <a:prstGeom prst="rect">
            <a:avLst/>
          </a:prstGeom>
          <a:noFill/>
        </p:spPr>
        <p:txBody>
          <a:bodyPr wrap="square">
            <a:spAutoFit/>
          </a:bodyPr>
          <a:lstStyle/>
          <a:p>
            <a:pPr algn="just"/>
            <a:r>
              <a:rPr lang="es-EC" sz="3200" dirty="0">
                <a:solidFill>
                  <a:srgbClr val="FF0000"/>
                </a:solidFill>
                <a:latin typeface="Arial" panose="020B0604020202020204" pitchFamily="34" charset="0"/>
                <a:ea typeface="Aptos" panose="020B0004020202020204" pitchFamily="34" charset="0"/>
                <a:cs typeface="Arial" panose="020B0604020202020204" pitchFamily="34" charset="0"/>
              </a:rPr>
              <a:t>S</a:t>
            </a:r>
            <a:r>
              <a:rPr lang="es-EC" sz="3200" dirty="0">
                <a:solidFill>
                  <a:srgbClr val="FF0000"/>
                </a:solidFill>
                <a:effectLst/>
                <a:latin typeface="Arial" panose="020B0604020202020204" pitchFamily="34" charset="0"/>
                <a:ea typeface="Aptos" panose="020B0004020202020204" pitchFamily="34" charset="0"/>
                <a:cs typeface="Arial" panose="020B0604020202020204" pitchFamily="34" charset="0"/>
              </a:rPr>
              <a:t>ocializando la nueva carretera de primer orden Cabuyal-Laurel junto al director de planificación y fiscalización de la Prefectura, Ing. Javier Cárdenas, y el dirigente del recinto La Judith, Sr. Andrés Espinoza. </a:t>
            </a:r>
            <a:endParaRPr lang="es-EC" sz="3200" dirty="0">
              <a:solidFill>
                <a:srgbClr val="FF0000"/>
              </a:solidFill>
              <a:latin typeface="Arial" panose="020B0604020202020204" pitchFamily="34" charset="0"/>
              <a:cs typeface="Arial" panose="020B0604020202020204" pitchFamily="34" charset="0"/>
            </a:endParaRPr>
          </a:p>
        </p:txBody>
      </p:sp>
      <p:pic>
        <p:nvPicPr>
          <p:cNvPr id="8" name="Imagen 7">
            <a:extLst>
              <a:ext uri="{FF2B5EF4-FFF2-40B4-BE49-F238E27FC236}">
                <a16:creationId xmlns:a16="http://schemas.microsoft.com/office/drawing/2014/main" id="{B9E1C785-F738-82FC-EC4D-5D29A03560B4}"/>
              </a:ext>
            </a:extLst>
          </p:cNvPr>
          <p:cNvPicPr>
            <a:picLocks noChangeAspect="1"/>
          </p:cNvPicPr>
          <p:nvPr/>
        </p:nvPicPr>
        <p:blipFill>
          <a:blip r:embed="rId4"/>
          <a:stretch>
            <a:fillRect/>
          </a:stretch>
        </p:blipFill>
        <p:spPr>
          <a:xfrm>
            <a:off x="6096000" y="2386493"/>
            <a:ext cx="4097110" cy="3079587"/>
          </a:xfrm>
          <a:prstGeom prst="rect">
            <a:avLst/>
          </a:prstGeom>
        </p:spPr>
      </p:pic>
    </p:spTree>
    <p:extLst>
      <p:ext uri="{BB962C8B-B14F-4D97-AF65-F5344CB8AC3E}">
        <p14:creationId xmlns:p14="http://schemas.microsoft.com/office/powerpoint/2010/main" val="15693415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AD2E9EA4-9735-B61D-DD94-A28A849D792E}"/>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15B2D801-7635-72EE-6C80-F88E2DED6A24}"/>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1264701" y="46038"/>
            <a:ext cx="1148850" cy="939968"/>
          </a:xfrm>
          <a:prstGeom prst="rect">
            <a:avLst/>
          </a:prstGeom>
          <a:ln>
            <a:noFill/>
          </a:ln>
          <a:extLst>
            <a:ext uri="{53640926-AAD7-44D8-BBD7-CCE9431645EC}">
              <a14:shadowObscured xmlns:a14="http://schemas.microsoft.com/office/drawing/2010/main"/>
            </a:ext>
          </a:extLst>
        </p:spPr>
      </p:pic>
      <p:sp>
        <p:nvSpPr>
          <p:cNvPr id="3" name="CuadroTexto 2">
            <a:extLst>
              <a:ext uri="{FF2B5EF4-FFF2-40B4-BE49-F238E27FC236}">
                <a16:creationId xmlns:a16="http://schemas.microsoft.com/office/drawing/2014/main" id="{6398216B-0E2A-67AE-DA95-87AC9D0D880A}"/>
              </a:ext>
            </a:extLst>
          </p:cNvPr>
          <p:cNvSpPr txBox="1"/>
          <p:nvPr/>
        </p:nvSpPr>
        <p:spPr>
          <a:xfrm>
            <a:off x="2299621" y="258902"/>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pic>
        <p:nvPicPr>
          <p:cNvPr id="1026" name="Picture 2" descr="🔰">
            <a:extLst>
              <a:ext uri="{FF2B5EF4-FFF2-40B4-BE49-F238E27FC236}">
                <a16:creationId xmlns:a16="http://schemas.microsoft.com/office/drawing/2014/main" id="{FD0C484E-C99A-D027-B33F-E722AA894E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000" y="-106363"/>
            <a:ext cx="152400" cy="152401"/>
          </a:xfrm>
          <a:prstGeom prst="rect">
            <a:avLst/>
          </a:prstGeom>
          <a:noFill/>
          <a:extLst>
            <a:ext uri="{909E8E84-426E-40DD-AFC4-6F175D3DCCD1}">
              <a14:hiddenFill xmlns:a14="http://schemas.microsoft.com/office/drawing/2010/main">
                <a:solidFill>
                  <a:srgbClr val="FFFFFF"/>
                </a:solidFill>
              </a14:hiddenFill>
            </a:ext>
          </a:extLst>
        </p:spPr>
      </p:pic>
      <p:sp>
        <p:nvSpPr>
          <p:cNvPr id="4" name="CuadroTexto 3">
            <a:extLst>
              <a:ext uri="{FF2B5EF4-FFF2-40B4-BE49-F238E27FC236}">
                <a16:creationId xmlns:a16="http://schemas.microsoft.com/office/drawing/2014/main" id="{D9149805-FFB1-A7A8-0D2F-A6C9B7EEACA9}"/>
              </a:ext>
            </a:extLst>
          </p:cNvPr>
          <p:cNvSpPr txBox="1"/>
          <p:nvPr/>
        </p:nvSpPr>
        <p:spPr>
          <a:xfrm>
            <a:off x="0" y="1459231"/>
            <a:ext cx="6100482" cy="5197128"/>
          </a:xfrm>
          <a:prstGeom prst="rect">
            <a:avLst/>
          </a:prstGeom>
          <a:noFill/>
        </p:spPr>
        <p:txBody>
          <a:bodyPr wrap="square">
            <a:spAutoFit/>
          </a:bodyPr>
          <a:lstStyle/>
          <a:p>
            <a:pPr algn="just">
              <a:lnSpc>
                <a:spcPct val="107000"/>
              </a:lnSpc>
              <a:spcAft>
                <a:spcPts val="800"/>
              </a:spcAft>
              <a:buNone/>
            </a:pPr>
            <a:r>
              <a:rPr lang="es-EC" sz="2600" b="1"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a:t>
            </a:r>
            <a:r>
              <a:rPr lang="es-EC" sz="2600" b="1" dirty="0">
                <a:solidFill>
                  <a:srgbClr val="FF0000"/>
                </a:solidFill>
                <a:latin typeface="Aptos" panose="020B0004020202020204" pitchFamily="34" charset="0"/>
                <a:ea typeface="Aptos" panose="020B0004020202020204" pitchFamily="34" charset="0"/>
                <a:cs typeface="Times New Roman" panose="02020603050405020304" pitchFamily="18" charset="0"/>
              </a:rPr>
              <a:t>El </a:t>
            </a:r>
            <a:r>
              <a:rPr lang="es-EC" sz="2600" b="1"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presidente Master Manuel Aviles realizó un recorrido para supervisar los trabajos que se están llevando a cabo gracias a la gestión realizada por el GAD Parroquial El Laurel. Entre las obras destacadas se encuentran el bacheo de la carretera Laurel-La Lorena, la reconformación del carretero La Vuelta y la construcción del camino hacia el recinto La Unión, solicitado directamente a la Prefecta por parte de los moradores.</a:t>
            </a:r>
          </a:p>
        </p:txBody>
      </p:sp>
      <p:pic>
        <p:nvPicPr>
          <p:cNvPr id="5" name="Imagen 4">
            <a:extLst>
              <a:ext uri="{FF2B5EF4-FFF2-40B4-BE49-F238E27FC236}">
                <a16:creationId xmlns:a16="http://schemas.microsoft.com/office/drawing/2014/main" id="{C0A12D82-5FD6-4887-5AC6-05D51EB8178F}"/>
              </a:ext>
            </a:extLst>
          </p:cNvPr>
          <p:cNvPicPr>
            <a:picLocks noChangeAspect="1"/>
          </p:cNvPicPr>
          <p:nvPr/>
        </p:nvPicPr>
        <p:blipFill>
          <a:blip r:embed="rId4"/>
          <a:stretch>
            <a:fillRect/>
          </a:stretch>
        </p:blipFill>
        <p:spPr>
          <a:xfrm>
            <a:off x="6240677" y="1551269"/>
            <a:ext cx="5208373" cy="4777813"/>
          </a:xfrm>
          <a:prstGeom prst="rect">
            <a:avLst/>
          </a:prstGeom>
        </p:spPr>
      </p:pic>
    </p:spTree>
    <p:extLst>
      <p:ext uri="{BB962C8B-B14F-4D97-AF65-F5344CB8AC3E}">
        <p14:creationId xmlns:p14="http://schemas.microsoft.com/office/powerpoint/2010/main" val="166979578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870CA61-DB10-3237-3C9C-02DAF2D3F90A}"/>
              </a:ext>
            </a:extLst>
          </p:cNvPr>
          <p:cNvSpPr txBox="1"/>
          <p:nvPr/>
        </p:nvSpPr>
        <p:spPr>
          <a:xfrm>
            <a:off x="1985988" y="0"/>
            <a:ext cx="7222434" cy="1323439"/>
          </a:xfrm>
          <a:prstGeom prst="rect">
            <a:avLst/>
          </a:prstGeom>
          <a:noFill/>
        </p:spPr>
        <p:txBody>
          <a:bodyPr wrap="square" rtlCol="0">
            <a:spAutoFit/>
          </a:bodyPr>
          <a:lstStyle/>
          <a:p>
            <a:pPr algn="ctr"/>
            <a:r>
              <a:rPr lang="es-MX" sz="4000" b="1" dirty="0">
                <a:solidFill>
                  <a:srgbClr val="002060"/>
                </a:solidFill>
                <a:latin typeface="Arial Rounded MT Bold" panose="020F0704030504030204" pitchFamily="34" charset="0"/>
              </a:rPr>
              <a:t>RENDICIÓN DE CUENTAS PERÍODO FISCAL 2024</a:t>
            </a:r>
            <a:endParaRPr lang="es-419" sz="4000" b="1" dirty="0">
              <a:solidFill>
                <a:srgbClr val="002060"/>
              </a:solidFill>
              <a:latin typeface="Arial Rounded MT Bold" panose="020F0704030504030204" pitchFamily="34" charset="0"/>
            </a:endParaRPr>
          </a:p>
        </p:txBody>
      </p:sp>
      <p:sp>
        <p:nvSpPr>
          <p:cNvPr id="3" name="CuadroTexto 2">
            <a:extLst>
              <a:ext uri="{FF2B5EF4-FFF2-40B4-BE49-F238E27FC236}">
                <a16:creationId xmlns:a16="http://schemas.microsoft.com/office/drawing/2014/main" id="{16D15BC0-2005-C54E-9D02-5D1877BA672C}"/>
              </a:ext>
            </a:extLst>
          </p:cNvPr>
          <p:cNvSpPr txBox="1"/>
          <p:nvPr/>
        </p:nvSpPr>
        <p:spPr>
          <a:xfrm>
            <a:off x="109818" y="1323439"/>
            <a:ext cx="6100482" cy="5626925"/>
          </a:xfrm>
          <a:prstGeom prst="rect">
            <a:avLst/>
          </a:prstGeom>
          <a:noFill/>
        </p:spPr>
        <p:txBody>
          <a:bodyPr wrap="square">
            <a:spAutoFit/>
          </a:bodyPr>
          <a:lstStyle/>
          <a:p>
            <a:pPr algn="just">
              <a:lnSpc>
                <a:spcPct val="107000"/>
              </a:lnSpc>
              <a:spcAft>
                <a:spcPts val="800"/>
              </a:spcAft>
              <a:buNone/>
            </a:pPr>
            <a:r>
              <a:rPr lang="es-EC" sz="2600" dirty="0">
                <a:solidFill>
                  <a:srgbClr val="FF0000"/>
                </a:solidFill>
                <a:effectLst/>
                <a:latin typeface="Arial" panose="020B0604020202020204" pitchFamily="34" charset="0"/>
                <a:ea typeface="Aptos" panose="020B0004020202020204" pitchFamily="34" charset="0"/>
                <a:cs typeface="Arial" panose="020B0604020202020204" pitchFamily="34" charset="0"/>
              </a:rPr>
              <a:t>Avance de Obras en la Vía a los recintos La Javilla y San Felipe, Parroquia El Laurel Nuestro presidente Manuel Avilés, junto al </a:t>
            </a:r>
            <a:r>
              <a:rPr lang="es-EC" sz="2600" dirty="0" err="1">
                <a:solidFill>
                  <a:srgbClr val="FF0000"/>
                </a:solidFill>
                <a:effectLst/>
                <a:latin typeface="Arial" panose="020B0604020202020204" pitchFamily="34" charset="0"/>
                <a:ea typeface="Aptos" panose="020B0004020202020204" pitchFamily="34" charset="0"/>
                <a:cs typeface="Arial" panose="020B0604020202020204" pitchFamily="34" charset="0"/>
              </a:rPr>
              <a:t>viceprefecto</a:t>
            </a:r>
            <a:r>
              <a:rPr lang="es-EC" sz="2600" dirty="0">
                <a:solidFill>
                  <a:srgbClr val="FF0000"/>
                </a:solidFill>
                <a:effectLst/>
                <a:latin typeface="Arial" panose="020B0604020202020204" pitchFamily="34" charset="0"/>
                <a:ea typeface="Aptos" panose="020B0004020202020204" pitchFamily="34" charset="0"/>
                <a:cs typeface="Arial" panose="020B0604020202020204" pitchFamily="34" charset="0"/>
              </a:rPr>
              <a:t> del Guayas, Carlos Serrano, visitaron estas </a:t>
            </a:r>
            <a:r>
              <a:rPr lang="es-EC" sz="2600" dirty="0" err="1">
                <a:solidFill>
                  <a:srgbClr val="FF0000"/>
                </a:solidFill>
                <a:effectLst/>
                <a:latin typeface="Arial" panose="020B0604020202020204" pitchFamily="34" charset="0"/>
                <a:ea typeface="Aptos" panose="020B0004020202020204" pitchFamily="34" charset="0"/>
                <a:cs typeface="Arial" panose="020B0604020202020204" pitchFamily="34" charset="0"/>
              </a:rPr>
              <a:t>vias</a:t>
            </a:r>
            <a:r>
              <a:rPr lang="es-EC" sz="2600" dirty="0">
                <a:solidFill>
                  <a:srgbClr val="FF0000"/>
                </a:solidFill>
                <a:effectLst/>
                <a:latin typeface="Arial" panose="020B0604020202020204" pitchFamily="34" charset="0"/>
                <a:ea typeface="Aptos" panose="020B0004020202020204" pitchFamily="34" charset="0"/>
                <a:cs typeface="Arial" panose="020B0604020202020204" pitchFamily="34" charset="0"/>
              </a:rPr>
              <a:t> para constatar el avance los trabajos de reconformación y colocación de material pétreo. Esta obra, que se extiende a lo largo de 4.5 km con un ancho de 5.5 metros, beneficiará a más de 500 familias de está importante zona arrocera de nuestra parroquia. </a:t>
            </a:r>
          </a:p>
        </p:txBody>
      </p:sp>
      <p:pic>
        <p:nvPicPr>
          <p:cNvPr id="4" name="Imagen 3">
            <a:extLst>
              <a:ext uri="{FF2B5EF4-FFF2-40B4-BE49-F238E27FC236}">
                <a16:creationId xmlns:a16="http://schemas.microsoft.com/office/drawing/2014/main" id="{64944854-E0B7-843D-0EDD-5C82DFE9E47A}"/>
              </a:ext>
            </a:extLst>
          </p:cNvPr>
          <p:cNvPicPr>
            <a:picLocks noChangeAspect="1"/>
          </p:cNvPicPr>
          <p:nvPr/>
        </p:nvPicPr>
        <p:blipFill>
          <a:blip r:embed="rId3"/>
          <a:stretch>
            <a:fillRect/>
          </a:stretch>
        </p:blipFill>
        <p:spPr>
          <a:xfrm>
            <a:off x="6335806" y="1323439"/>
            <a:ext cx="5147982" cy="5009649"/>
          </a:xfrm>
          <a:prstGeom prst="rect">
            <a:avLst/>
          </a:prstGeom>
        </p:spPr>
      </p:pic>
    </p:spTree>
    <p:extLst>
      <p:ext uri="{BB962C8B-B14F-4D97-AF65-F5344CB8AC3E}">
        <p14:creationId xmlns:p14="http://schemas.microsoft.com/office/powerpoint/2010/main" val="246513542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870CA61-DB10-3237-3C9C-02DAF2D3F90A}"/>
              </a:ext>
            </a:extLst>
          </p:cNvPr>
          <p:cNvSpPr txBox="1"/>
          <p:nvPr/>
        </p:nvSpPr>
        <p:spPr>
          <a:xfrm>
            <a:off x="1985988" y="0"/>
            <a:ext cx="7222434" cy="1323439"/>
          </a:xfrm>
          <a:prstGeom prst="rect">
            <a:avLst/>
          </a:prstGeom>
          <a:noFill/>
        </p:spPr>
        <p:txBody>
          <a:bodyPr wrap="square" rtlCol="0">
            <a:spAutoFit/>
          </a:bodyPr>
          <a:lstStyle/>
          <a:p>
            <a:pPr algn="ctr"/>
            <a:r>
              <a:rPr lang="es-MX" sz="4000" b="1" dirty="0">
                <a:solidFill>
                  <a:srgbClr val="002060"/>
                </a:solidFill>
                <a:latin typeface="Arial Rounded MT Bold" panose="020F0704030504030204" pitchFamily="34" charset="0"/>
              </a:rPr>
              <a:t>RENDICIÓN DE CUENTAS PERÍODO FISCAL 2024</a:t>
            </a:r>
            <a:endParaRPr lang="es-419" sz="4000" b="1" dirty="0">
              <a:solidFill>
                <a:srgbClr val="002060"/>
              </a:solidFill>
              <a:latin typeface="Arial Rounded MT Bold" panose="020F0704030504030204" pitchFamily="34" charset="0"/>
            </a:endParaRPr>
          </a:p>
        </p:txBody>
      </p:sp>
      <p:sp>
        <p:nvSpPr>
          <p:cNvPr id="8" name="Rectángulo 7"/>
          <p:cNvSpPr/>
          <p:nvPr/>
        </p:nvSpPr>
        <p:spPr>
          <a:xfrm>
            <a:off x="331304" y="1323439"/>
            <a:ext cx="5168348" cy="5262979"/>
          </a:xfrm>
          <a:prstGeom prst="rect">
            <a:avLst/>
          </a:prstGeom>
        </p:spPr>
        <p:txBody>
          <a:bodyPr wrap="square">
            <a:spAutoFit/>
          </a:bodyPr>
          <a:lstStyle/>
          <a:p>
            <a:pPr algn="just">
              <a:spcAft>
                <a:spcPts val="0"/>
              </a:spcAft>
            </a:pPr>
            <a:r>
              <a:rPr lang="es-ES" sz="2400" dirty="0">
                <a:solidFill>
                  <a:srgbClr val="FF0000"/>
                </a:solidFill>
                <a:latin typeface="Arial" panose="020B0604020202020204" pitchFamily="34" charset="0"/>
                <a:ea typeface="Aptos" panose="020B0004020202020204"/>
                <a:cs typeface="Times New Roman" panose="02020603050405020304" pitchFamily="18" charset="0"/>
              </a:rPr>
              <a:t>Capacitación agrícola REALIZADA POR LA Prefectura del Guayasen el recinto San Vicente, agricultores del agro </a:t>
            </a:r>
            <a:r>
              <a:rPr lang="es-ES" sz="2400" dirty="0" err="1">
                <a:solidFill>
                  <a:srgbClr val="FF0000"/>
                </a:solidFill>
                <a:latin typeface="Arial" panose="020B0604020202020204" pitchFamily="34" charset="0"/>
                <a:ea typeface="Aptos" panose="020B0004020202020204"/>
                <a:cs typeface="Times New Roman" panose="02020603050405020304" pitchFamily="18" charset="0"/>
              </a:rPr>
              <a:t>Laureleño</a:t>
            </a:r>
            <a:r>
              <a:rPr lang="es-ES" sz="2400" dirty="0">
                <a:solidFill>
                  <a:srgbClr val="FF0000"/>
                </a:solidFill>
                <a:latin typeface="Arial" panose="020B0604020202020204" pitchFamily="34" charset="0"/>
                <a:ea typeface="Aptos" panose="020B0004020202020204"/>
                <a:cs typeface="Times New Roman" panose="02020603050405020304" pitchFamily="18" charset="0"/>
              </a:rPr>
              <a:t>, provenientes de los recintos </a:t>
            </a:r>
            <a:r>
              <a:rPr lang="es-ES" sz="2400" dirty="0" err="1">
                <a:solidFill>
                  <a:srgbClr val="FF0000"/>
                </a:solidFill>
                <a:latin typeface="Arial" panose="020B0604020202020204" pitchFamily="34" charset="0"/>
                <a:ea typeface="Aptos" panose="020B0004020202020204"/>
                <a:cs typeface="Times New Roman" panose="02020603050405020304" pitchFamily="18" charset="0"/>
              </a:rPr>
              <a:t>Yurima</a:t>
            </a:r>
            <a:r>
              <a:rPr lang="es-ES" sz="2400" dirty="0">
                <a:solidFill>
                  <a:srgbClr val="FF0000"/>
                </a:solidFill>
                <a:latin typeface="Arial" panose="020B0604020202020204" pitchFamily="34" charset="0"/>
                <a:ea typeface="Aptos" panose="020B0004020202020204"/>
                <a:cs typeface="Times New Roman" panose="02020603050405020304" pitchFamily="18" charset="0"/>
              </a:rPr>
              <a:t>, </a:t>
            </a:r>
            <a:r>
              <a:rPr lang="es-ES" sz="2400" dirty="0" err="1">
                <a:solidFill>
                  <a:srgbClr val="FF0000"/>
                </a:solidFill>
                <a:latin typeface="Arial" panose="020B0604020202020204" pitchFamily="34" charset="0"/>
                <a:ea typeface="Aptos" panose="020B0004020202020204"/>
                <a:cs typeface="Times New Roman" panose="02020603050405020304" pitchFamily="18" charset="0"/>
              </a:rPr>
              <a:t>Judipa</a:t>
            </a:r>
            <a:r>
              <a:rPr lang="es-ES" sz="2400" dirty="0">
                <a:solidFill>
                  <a:srgbClr val="FF0000"/>
                </a:solidFill>
                <a:latin typeface="Arial" panose="020B0604020202020204" pitchFamily="34" charset="0"/>
                <a:ea typeface="Aptos" panose="020B0004020202020204"/>
                <a:cs typeface="Times New Roman" panose="02020603050405020304" pitchFamily="18" charset="0"/>
              </a:rPr>
              <a:t>, La Javilla, Los Tamarindos, María Victoria, La Vuelta, Río Nuevo, Pueblo Nuevo, entre otros, participaron en una capacitación sobre la preparación de </a:t>
            </a:r>
            <a:r>
              <a:rPr lang="es-ES" sz="2400" dirty="0" err="1">
                <a:solidFill>
                  <a:srgbClr val="FF0000"/>
                </a:solidFill>
                <a:latin typeface="Arial" panose="020B0604020202020204" pitchFamily="34" charset="0"/>
                <a:ea typeface="Aptos" panose="020B0004020202020204"/>
                <a:cs typeface="Times New Roman" panose="02020603050405020304" pitchFamily="18" charset="0"/>
              </a:rPr>
              <a:t>Biofertilizantes</a:t>
            </a:r>
            <a:r>
              <a:rPr lang="es-ES" sz="2400" dirty="0">
                <a:solidFill>
                  <a:srgbClr val="FF0000"/>
                </a:solidFill>
                <a:latin typeface="Arial" panose="020B0604020202020204" pitchFamily="34" charset="0"/>
                <a:ea typeface="Aptos" panose="020B0004020202020204"/>
                <a:cs typeface="Times New Roman" panose="02020603050405020304" pitchFamily="18" charset="0"/>
              </a:rPr>
              <a:t>, es decir, fertilizantes orgánicos, a través del programa Escuela de Campo. Un total de 115 agricultores, entre hombres y mujeres, </a:t>
            </a:r>
            <a:endParaRPr lang="es-ES" sz="2400" dirty="0">
              <a:solidFill>
                <a:srgbClr val="FF0000"/>
              </a:solidFill>
              <a:effectLst/>
              <a:latin typeface="Aptos" panose="020B0004020202020204"/>
              <a:ea typeface="Aptos" panose="020B0004020202020204"/>
              <a:cs typeface="Times New Roman" panose="02020603050405020304" pitchFamily="18" charset="0"/>
            </a:endParaRPr>
          </a:p>
        </p:txBody>
      </p:sp>
      <p:pic>
        <p:nvPicPr>
          <p:cNvPr id="9" name="Imagen 8"/>
          <p:cNvPicPr>
            <a:picLocks noChangeAspect="1"/>
          </p:cNvPicPr>
          <p:nvPr/>
        </p:nvPicPr>
        <p:blipFill>
          <a:blip r:embed="rId3"/>
          <a:stretch>
            <a:fillRect/>
          </a:stretch>
        </p:blipFill>
        <p:spPr>
          <a:xfrm>
            <a:off x="5597205" y="1446519"/>
            <a:ext cx="5310703" cy="4939844"/>
          </a:xfrm>
          <a:prstGeom prst="rect">
            <a:avLst/>
          </a:prstGeom>
        </p:spPr>
      </p:pic>
    </p:spTree>
    <p:extLst>
      <p:ext uri="{BB962C8B-B14F-4D97-AF65-F5344CB8AC3E}">
        <p14:creationId xmlns:p14="http://schemas.microsoft.com/office/powerpoint/2010/main" val="104932740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870CA61-DB10-3237-3C9C-02DAF2D3F90A}"/>
              </a:ext>
            </a:extLst>
          </p:cNvPr>
          <p:cNvSpPr txBox="1"/>
          <p:nvPr/>
        </p:nvSpPr>
        <p:spPr>
          <a:xfrm>
            <a:off x="1985988" y="0"/>
            <a:ext cx="7222434" cy="1323439"/>
          </a:xfrm>
          <a:prstGeom prst="rect">
            <a:avLst/>
          </a:prstGeom>
          <a:noFill/>
        </p:spPr>
        <p:txBody>
          <a:bodyPr wrap="square" rtlCol="0">
            <a:spAutoFit/>
          </a:bodyPr>
          <a:lstStyle/>
          <a:p>
            <a:pPr algn="ctr"/>
            <a:r>
              <a:rPr lang="es-MX" sz="4000" b="1" dirty="0">
                <a:solidFill>
                  <a:srgbClr val="002060"/>
                </a:solidFill>
                <a:latin typeface="Arial Rounded MT Bold" panose="020F0704030504030204" pitchFamily="34" charset="0"/>
              </a:rPr>
              <a:t>RENDICIÓN DE CUENTAS PERÍODO FISCAL 2024</a:t>
            </a:r>
            <a:endParaRPr lang="es-419" sz="4000" b="1" dirty="0">
              <a:solidFill>
                <a:srgbClr val="002060"/>
              </a:solidFill>
              <a:latin typeface="Arial Rounded MT Bold" panose="020F0704030504030204" pitchFamily="34" charset="0"/>
            </a:endParaRPr>
          </a:p>
        </p:txBody>
      </p:sp>
      <p:pic>
        <p:nvPicPr>
          <p:cNvPr id="5122" name="Picture 2" desc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19550" y="-168275"/>
            <a:ext cx="152400" cy="152400"/>
          </a:xfrm>
          <a:prstGeom prst="rect">
            <a:avLst/>
          </a:prstGeom>
          <a:noFill/>
          <a:extLst>
            <a:ext uri="{909E8E84-426E-40DD-AFC4-6F175D3DCCD1}">
              <a14:hiddenFill xmlns:a14="http://schemas.microsoft.com/office/drawing/2010/main">
                <a:solidFill>
                  <a:srgbClr val="FFFFFF"/>
                </a:solidFill>
              </a14:hiddenFill>
            </a:ext>
          </a:extLst>
        </p:spPr>
      </p:pic>
      <p:sp>
        <p:nvSpPr>
          <p:cNvPr id="3" name="Rectángulo 2"/>
          <p:cNvSpPr/>
          <p:nvPr/>
        </p:nvSpPr>
        <p:spPr>
          <a:xfrm>
            <a:off x="1038458" y="1246495"/>
            <a:ext cx="9117494" cy="584775"/>
          </a:xfrm>
          <a:prstGeom prst="rect">
            <a:avLst/>
          </a:prstGeom>
        </p:spPr>
        <p:txBody>
          <a:bodyPr wrap="square">
            <a:spAutoFit/>
          </a:bodyPr>
          <a:lstStyle/>
          <a:p>
            <a:pPr algn="just" defTabSz="914400" eaLnBrk="0" fontAlgn="ctr" hangingPunct="0">
              <a:spcBef>
                <a:spcPct val="0"/>
              </a:spcBef>
              <a:spcAft>
                <a:spcPct val="0"/>
              </a:spcAft>
            </a:pPr>
            <a:r>
              <a:rPr lang="es-ES" altLang="es-ES" sz="1600" b="1" dirty="0">
                <a:solidFill>
                  <a:srgbClr val="FF0000"/>
                </a:solidFill>
                <a:latin typeface="Arial" panose="020B0604020202020204" pitchFamily="34" charset="0"/>
                <a:cs typeface="Arial" panose="020B0604020202020204" pitchFamily="34" charset="0"/>
              </a:rPr>
              <a:t>LA PREFECTURA DEL GUAYAS, EN COORDINACIÓN CON EL GAD PARROQUIAL EL LAUREL, AVANZAN LOS TRABAJOS DE RECONFORMACIÓN VIAL EN EL RECINTO JIGUAL </a:t>
            </a:r>
          </a:p>
        </p:txBody>
      </p:sp>
      <p:grpSp>
        <p:nvGrpSpPr>
          <p:cNvPr id="6" name="Grupo 5"/>
          <p:cNvGrpSpPr/>
          <p:nvPr/>
        </p:nvGrpSpPr>
        <p:grpSpPr>
          <a:xfrm>
            <a:off x="2531163" y="1831270"/>
            <a:ext cx="5910471" cy="5026730"/>
            <a:chOff x="2531164" y="1831270"/>
            <a:chExt cx="4784036" cy="4341343"/>
          </a:xfrm>
        </p:grpSpPr>
        <p:pic>
          <p:nvPicPr>
            <p:cNvPr id="4" name="Imagen 3"/>
            <p:cNvPicPr>
              <a:picLocks noChangeAspect="1"/>
            </p:cNvPicPr>
            <p:nvPr/>
          </p:nvPicPr>
          <p:blipFill rotWithShape="1">
            <a:blip r:embed="rId4"/>
            <a:srcRect l="46742" t="30843" r="16490" b="9919"/>
            <a:stretch/>
          </p:blipFill>
          <p:spPr>
            <a:xfrm>
              <a:off x="2531164" y="1831270"/>
              <a:ext cx="4784036" cy="4333461"/>
            </a:xfrm>
            <a:prstGeom prst="rect">
              <a:avLst/>
            </a:prstGeom>
          </p:spPr>
        </p:pic>
        <p:pic>
          <p:nvPicPr>
            <p:cNvPr id="5" name="Imagen 4"/>
            <p:cNvPicPr>
              <a:picLocks noChangeAspect="1"/>
            </p:cNvPicPr>
            <p:nvPr/>
          </p:nvPicPr>
          <p:blipFill>
            <a:blip r:embed="rId5"/>
            <a:stretch>
              <a:fillRect/>
            </a:stretch>
          </p:blipFill>
          <p:spPr>
            <a:xfrm>
              <a:off x="4923182" y="4916555"/>
              <a:ext cx="2392018" cy="1256058"/>
            </a:xfrm>
            <a:prstGeom prst="rect">
              <a:avLst/>
            </a:prstGeom>
          </p:spPr>
        </p:pic>
      </p:grpSp>
    </p:spTree>
    <p:extLst>
      <p:ext uri="{BB962C8B-B14F-4D97-AF65-F5344CB8AC3E}">
        <p14:creationId xmlns:p14="http://schemas.microsoft.com/office/powerpoint/2010/main" val="290986600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96CD3393-01A9-4FB5-9978-81226F04FFA3}"/>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FF303088-4A6E-ED53-85B4-EB17D96F5B4A}"/>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AD42D329-612C-B4B7-DF20-CF81F9F8343A}"/>
              </a:ext>
            </a:extLst>
          </p:cNvPr>
          <p:cNvSpPr txBox="1"/>
          <p:nvPr/>
        </p:nvSpPr>
        <p:spPr>
          <a:xfrm>
            <a:off x="1994756" y="759036"/>
            <a:ext cx="7222434" cy="1323439"/>
          </a:xfrm>
          <a:prstGeom prst="rect">
            <a:avLst/>
          </a:prstGeom>
          <a:noFill/>
        </p:spPr>
        <p:txBody>
          <a:bodyPr wrap="square" rtlCol="0">
            <a:spAutoFit/>
          </a:bodyPr>
          <a:lstStyle/>
          <a:p>
            <a:pPr algn="ctr"/>
            <a:r>
              <a:rPr lang="es-MX" sz="4000" b="1" dirty="0">
                <a:solidFill>
                  <a:srgbClr val="002060"/>
                </a:solidFill>
                <a:latin typeface="Arial Rounded MT Bold" panose="020F0704030504030204" pitchFamily="34" charset="0"/>
              </a:rPr>
              <a:t>RENDICIÓN DE CUENTAS PERÍODO FISCAL 2024</a:t>
            </a:r>
            <a:endParaRPr lang="es-419" sz="4000" b="1" dirty="0">
              <a:solidFill>
                <a:srgbClr val="002060"/>
              </a:solidFill>
              <a:latin typeface="Arial Rounded MT Bold" panose="020F0704030504030204" pitchFamily="34" charset="0"/>
            </a:endParaRPr>
          </a:p>
        </p:txBody>
      </p:sp>
      <p:sp>
        <p:nvSpPr>
          <p:cNvPr id="5" name="CuadroTexto 4">
            <a:extLst>
              <a:ext uri="{FF2B5EF4-FFF2-40B4-BE49-F238E27FC236}">
                <a16:creationId xmlns:a16="http://schemas.microsoft.com/office/drawing/2014/main" id="{4C0D00BA-D295-CBAD-53ED-5567AC0D780E}"/>
              </a:ext>
            </a:extLst>
          </p:cNvPr>
          <p:cNvSpPr txBox="1"/>
          <p:nvPr/>
        </p:nvSpPr>
        <p:spPr>
          <a:xfrm>
            <a:off x="-350911" y="3104776"/>
            <a:ext cx="11690251" cy="830997"/>
          </a:xfrm>
          <a:prstGeom prst="rect">
            <a:avLst/>
          </a:prstGeom>
          <a:noFill/>
        </p:spPr>
        <p:txBody>
          <a:bodyPr wrap="square">
            <a:spAutoFit/>
          </a:bodyPr>
          <a:lstStyle/>
          <a:p>
            <a:pPr algn="ctr"/>
            <a:r>
              <a:rPr lang="es-MX" sz="4800" b="1" dirty="0">
                <a:solidFill>
                  <a:srgbClr val="FF0000"/>
                </a:solidFill>
                <a:latin typeface="Arial Black" panose="020B0A04020102020204" pitchFamily="34" charset="0"/>
              </a:rPr>
              <a:t>MUNICIPALIDAD DE DAULE</a:t>
            </a:r>
          </a:p>
        </p:txBody>
      </p:sp>
      <p:sp>
        <p:nvSpPr>
          <p:cNvPr id="6" name="CuadroTexto 5">
            <a:extLst>
              <a:ext uri="{FF2B5EF4-FFF2-40B4-BE49-F238E27FC236}">
                <a16:creationId xmlns:a16="http://schemas.microsoft.com/office/drawing/2014/main" id="{9FBB28E7-3D01-B947-86D6-9108D16E236F}"/>
              </a:ext>
            </a:extLst>
          </p:cNvPr>
          <p:cNvSpPr txBox="1"/>
          <p:nvPr/>
        </p:nvSpPr>
        <p:spPr>
          <a:xfrm flipV="1">
            <a:off x="464232" y="4176461"/>
            <a:ext cx="10283483" cy="107183"/>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endParaRPr lang="es-419" dirty="0"/>
          </a:p>
        </p:txBody>
      </p:sp>
    </p:spTree>
    <p:extLst>
      <p:ext uri="{BB962C8B-B14F-4D97-AF65-F5344CB8AC3E}">
        <p14:creationId xmlns:p14="http://schemas.microsoft.com/office/powerpoint/2010/main" val="396089422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0192E094-79D9-8AA3-AD68-7C414B35F174}"/>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169567C4-B319-C05B-254B-BF84970FAD03}"/>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CC0482F7-A533-6799-887F-B5D5BAED0DBF}"/>
              </a:ext>
            </a:extLst>
          </p:cNvPr>
          <p:cNvSpPr txBox="1"/>
          <p:nvPr/>
        </p:nvSpPr>
        <p:spPr>
          <a:xfrm>
            <a:off x="2342543" y="184026"/>
            <a:ext cx="7222434" cy="1077218"/>
          </a:xfrm>
          <a:prstGeom prst="rect">
            <a:avLst/>
          </a:prstGeom>
          <a:noFill/>
        </p:spPr>
        <p:txBody>
          <a:bodyPr wrap="square" rtlCol="0">
            <a:spAutoFit/>
          </a:bodyPr>
          <a:lstStyle/>
          <a:p>
            <a:pPr algn="ctr"/>
            <a:r>
              <a:rPr lang="es-MX" sz="3200" b="1" dirty="0">
                <a:solidFill>
                  <a:srgbClr val="002060"/>
                </a:solidFill>
                <a:latin typeface="Arial Rounded MT Bold" panose="020F0704030504030204" pitchFamily="34" charset="0"/>
              </a:rPr>
              <a:t>RENDICIÓN DE CUENTAS PERÍODO FISCAL 2024</a:t>
            </a:r>
            <a:endParaRPr lang="es-419" sz="3200" b="1" dirty="0">
              <a:solidFill>
                <a:srgbClr val="002060"/>
              </a:solidFill>
              <a:latin typeface="Arial Rounded MT Bold" panose="020F0704030504030204" pitchFamily="34" charset="0"/>
            </a:endParaRPr>
          </a:p>
        </p:txBody>
      </p:sp>
      <p:sp>
        <p:nvSpPr>
          <p:cNvPr id="3" name="CuadroTexto 2">
            <a:extLst>
              <a:ext uri="{FF2B5EF4-FFF2-40B4-BE49-F238E27FC236}">
                <a16:creationId xmlns:a16="http://schemas.microsoft.com/office/drawing/2014/main" id="{C5A2E0C8-E326-D35A-1849-33D437371806}"/>
              </a:ext>
            </a:extLst>
          </p:cNvPr>
          <p:cNvSpPr txBox="1"/>
          <p:nvPr/>
        </p:nvSpPr>
        <p:spPr>
          <a:xfrm>
            <a:off x="571500" y="1355224"/>
            <a:ext cx="5382260" cy="5177699"/>
          </a:xfrm>
          <a:prstGeom prst="rect">
            <a:avLst/>
          </a:prstGeom>
          <a:noFill/>
        </p:spPr>
        <p:txBody>
          <a:bodyPr wrap="square">
            <a:spAutoFit/>
          </a:bodyPr>
          <a:lstStyle/>
          <a:p>
            <a:pPr algn="just">
              <a:lnSpc>
                <a:spcPct val="107000"/>
              </a:lnSpc>
              <a:spcAft>
                <a:spcPts val="800"/>
              </a:spcAft>
              <a:buNone/>
            </a:pPr>
            <a:r>
              <a:rPr lang="es-EC" sz="1900" b="1" dirty="0">
                <a:solidFill>
                  <a:srgbClr val="FF0000"/>
                </a:solidFill>
                <a:effectLst/>
                <a:latin typeface="Arial" panose="020B0604020202020204" pitchFamily="34" charset="0"/>
                <a:ea typeface="Aptos" panose="020B0004020202020204" pitchFamily="34" charset="0"/>
                <a:cs typeface="Arial" panose="020B0604020202020204" pitchFamily="34" charset="0"/>
              </a:rPr>
              <a:t>Debido a la ráfaga de vientos fuertes que se dieron en algunos recintos de la parroquia El Laurel, uno de la más afectados fue el recinto </a:t>
            </a:r>
            <a:r>
              <a:rPr lang="es-EC" sz="1900" b="1" dirty="0" err="1">
                <a:solidFill>
                  <a:srgbClr val="FF0000"/>
                </a:solidFill>
                <a:effectLst/>
                <a:latin typeface="Arial" panose="020B0604020202020204" pitchFamily="34" charset="0"/>
                <a:ea typeface="Aptos" panose="020B0004020202020204" pitchFamily="34" charset="0"/>
                <a:cs typeface="Arial" panose="020B0604020202020204" pitchFamily="34" charset="0"/>
              </a:rPr>
              <a:t>Judipa</a:t>
            </a:r>
            <a:r>
              <a:rPr lang="es-EC" sz="1900" b="1" dirty="0">
                <a:solidFill>
                  <a:srgbClr val="FF0000"/>
                </a:solidFill>
                <a:effectLst/>
                <a:latin typeface="Arial" panose="020B0604020202020204" pitchFamily="34" charset="0"/>
                <a:ea typeface="Aptos" panose="020B0004020202020204" pitchFamily="34" charset="0"/>
                <a:cs typeface="Arial" panose="020B0604020202020204" pitchFamily="34" charset="0"/>
              </a:rPr>
              <a:t> II con tres viviendas afectadas que quedaron sin techo.</a:t>
            </a:r>
          </a:p>
          <a:p>
            <a:pPr algn="just">
              <a:lnSpc>
                <a:spcPct val="107000"/>
              </a:lnSpc>
              <a:spcAft>
                <a:spcPts val="800"/>
              </a:spcAft>
              <a:buNone/>
            </a:pPr>
            <a:r>
              <a:rPr lang="es-EC" sz="1900" b="1" dirty="0">
                <a:solidFill>
                  <a:srgbClr val="FF0000"/>
                </a:solidFill>
                <a:effectLst/>
                <a:latin typeface="Arial" panose="020B0604020202020204" pitchFamily="34" charset="0"/>
                <a:ea typeface="Aptos" panose="020B0004020202020204" pitchFamily="34" charset="0"/>
                <a:cs typeface="Arial" panose="020B0604020202020204" pitchFamily="34" charset="0"/>
              </a:rPr>
              <a:t>Se trabajó y coordinó rápidamente con Gestión de Riesgos del municipio de Daule y Prefectura del Guayas. Se les dio atención médica a las personas afectadas gracias a los médicos del centro de salud de El Laurel, ellos recibieron por parte de Gestión de Riesgos colchones y vituallas, por parte de Prefectura sabanas, colchas, y víveres también, fuimos al recinto Palo Alto a entregar víveres a personas de escasos recursos económicos.</a:t>
            </a:r>
          </a:p>
        </p:txBody>
      </p:sp>
      <p:pic>
        <p:nvPicPr>
          <p:cNvPr id="4" name="Imagen 3" descr="No hay ninguna descripción de la foto disponible.">
            <a:extLst>
              <a:ext uri="{FF2B5EF4-FFF2-40B4-BE49-F238E27FC236}">
                <a16:creationId xmlns:a16="http://schemas.microsoft.com/office/drawing/2014/main" id="{66F9FDA0-60B6-29BC-9923-C8F2AB54818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16955" y="1529080"/>
            <a:ext cx="2407920" cy="1805940"/>
          </a:xfrm>
          <a:prstGeom prst="rect">
            <a:avLst/>
          </a:prstGeom>
          <a:noFill/>
          <a:ln>
            <a:noFill/>
          </a:ln>
        </p:spPr>
      </p:pic>
      <p:pic>
        <p:nvPicPr>
          <p:cNvPr id="7" name="Imagen 6" descr="No hay ninguna descripción de la foto disponible.">
            <a:extLst>
              <a:ext uri="{FF2B5EF4-FFF2-40B4-BE49-F238E27FC236}">
                <a16:creationId xmlns:a16="http://schemas.microsoft.com/office/drawing/2014/main" id="{E1CEC009-3364-AD3A-1F58-8223D3C4E5EC}"/>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13307" b="10241"/>
          <a:stretch>
            <a:fillRect/>
          </a:stretch>
        </p:blipFill>
        <p:spPr bwMode="auto">
          <a:xfrm>
            <a:off x="8974455" y="3522981"/>
            <a:ext cx="2130465" cy="2171700"/>
          </a:xfrm>
          <a:prstGeom prst="rect">
            <a:avLst/>
          </a:prstGeom>
          <a:noFill/>
          <a:ln>
            <a:noFill/>
          </a:ln>
          <a:extLst>
            <a:ext uri="{53640926-AAD7-44D8-BBD7-CCE9431645EC}">
              <a14:shadowObscured xmlns:a14="http://schemas.microsoft.com/office/drawing/2010/main"/>
            </a:ext>
          </a:extLst>
        </p:spPr>
      </p:pic>
      <p:pic>
        <p:nvPicPr>
          <p:cNvPr id="8" name="Imagen 7" descr="No hay ninguna descripción de la foto disponible.">
            <a:extLst>
              <a:ext uri="{FF2B5EF4-FFF2-40B4-BE49-F238E27FC236}">
                <a16:creationId xmlns:a16="http://schemas.microsoft.com/office/drawing/2014/main" id="{4D0FBBC7-A223-8846-BA02-8ACDFAEDF537}"/>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557260" y="1539239"/>
            <a:ext cx="2357120" cy="1950721"/>
          </a:xfrm>
          <a:prstGeom prst="rect">
            <a:avLst/>
          </a:prstGeom>
          <a:noFill/>
          <a:ln>
            <a:noFill/>
          </a:ln>
        </p:spPr>
      </p:pic>
      <p:pic>
        <p:nvPicPr>
          <p:cNvPr id="9" name="Imagen 8" descr="No hay ninguna descripción de la foto disponible.">
            <a:extLst>
              <a:ext uri="{FF2B5EF4-FFF2-40B4-BE49-F238E27FC236}">
                <a16:creationId xmlns:a16="http://schemas.microsoft.com/office/drawing/2014/main" id="{C4369995-7FC6-3657-9AAF-17D414BA255A}"/>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078855" y="3522981"/>
            <a:ext cx="2895600" cy="2171700"/>
          </a:xfrm>
          <a:prstGeom prst="rect">
            <a:avLst/>
          </a:prstGeom>
          <a:noFill/>
          <a:ln>
            <a:noFill/>
          </a:ln>
        </p:spPr>
      </p:pic>
    </p:spTree>
    <p:extLst>
      <p:ext uri="{BB962C8B-B14F-4D97-AF65-F5344CB8AC3E}">
        <p14:creationId xmlns:p14="http://schemas.microsoft.com/office/powerpoint/2010/main" val="208298961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C8BB71EF-649A-8407-9294-7DE55AA42711}"/>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A6426715-1BB4-6862-0E5C-84F8BB2DE0CE}"/>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094F5F30-12F0-5EA6-2158-7C29D6194BD3}"/>
              </a:ext>
            </a:extLst>
          </p:cNvPr>
          <p:cNvSpPr txBox="1"/>
          <p:nvPr/>
        </p:nvSpPr>
        <p:spPr>
          <a:xfrm>
            <a:off x="2164522" y="89331"/>
            <a:ext cx="7222434" cy="1077218"/>
          </a:xfrm>
          <a:prstGeom prst="rect">
            <a:avLst/>
          </a:prstGeom>
          <a:noFill/>
        </p:spPr>
        <p:txBody>
          <a:bodyPr wrap="square" rtlCol="0">
            <a:spAutoFit/>
          </a:bodyPr>
          <a:lstStyle/>
          <a:p>
            <a:pPr algn="ctr"/>
            <a:r>
              <a:rPr lang="es-MX" sz="3200" b="1" dirty="0">
                <a:solidFill>
                  <a:srgbClr val="002060"/>
                </a:solidFill>
                <a:latin typeface="Arial Rounded MT Bold" panose="020F0704030504030204" pitchFamily="34" charset="0"/>
              </a:rPr>
              <a:t>RENDICIÓN DE CUENTAS PERÍODO FISCAL 2024</a:t>
            </a:r>
            <a:endParaRPr lang="es-419" sz="3200" b="1" dirty="0">
              <a:solidFill>
                <a:srgbClr val="002060"/>
              </a:solidFill>
              <a:latin typeface="Arial Rounded MT Bold" panose="020F0704030504030204" pitchFamily="34" charset="0"/>
            </a:endParaRPr>
          </a:p>
        </p:txBody>
      </p:sp>
      <p:sp>
        <p:nvSpPr>
          <p:cNvPr id="3" name="CuadroTexto 2">
            <a:extLst>
              <a:ext uri="{FF2B5EF4-FFF2-40B4-BE49-F238E27FC236}">
                <a16:creationId xmlns:a16="http://schemas.microsoft.com/office/drawing/2014/main" id="{4AC989D3-8BD4-0DB9-A1CD-CD5F1FDC3E98}"/>
              </a:ext>
            </a:extLst>
          </p:cNvPr>
          <p:cNvSpPr txBox="1"/>
          <p:nvPr/>
        </p:nvSpPr>
        <p:spPr>
          <a:xfrm>
            <a:off x="435428" y="1272923"/>
            <a:ext cx="5660571" cy="5323445"/>
          </a:xfrm>
          <a:prstGeom prst="rect">
            <a:avLst/>
          </a:prstGeom>
          <a:noFill/>
        </p:spPr>
        <p:txBody>
          <a:bodyPr wrap="square">
            <a:spAutoFit/>
          </a:bodyPr>
          <a:lstStyle/>
          <a:p>
            <a:pPr algn="just">
              <a:lnSpc>
                <a:spcPct val="107000"/>
              </a:lnSpc>
              <a:spcAft>
                <a:spcPts val="800"/>
              </a:spcAft>
              <a:buNone/>
            </a:pPr>
            <a:r>
              <a:rPr lang="es-EC" sz="3200" b="1" dirty="0">
                <a:solidFill>
                  <a:srgbClr val="FF0000"/>
                </a:solidFill>
                <a:effectLst/>
                <a:latin typeface="Arial" panose="020B0604020202020204" pitchFamily="34" charset="0"/>
                <a:ea typeface="Aptos" panose="020B0004020202020204" pitchFamily="34" charset="0"/>
                <a:cs typeface="Arial" panose="020B0604020202020204" pitchFamily="34" charset="0"/>
              </a:rPr>
              <a:t>MSc. Manuel Avilés en conjunto con Cruz Roja Ecuatoriana y la Unidad Gestión de Riesgo del Municipio de Daule, llevó a cabo la entrega de certificados de asistencia a los participantes de los cursos de Primeros Auxilios y Rescate Acuático.</a:t>
            </a:r>
          </a:p>
        </p:txBody>
      </p:sp>
      <p:grpSp>
        <p:nvGrpSpPr>
          <p:cNvPr id="2" name="Grupo 1"/>
          <p:cNvGrpSpPr/>
          <p:nvPr/>
        </p:nvGrpSpPr>
        <p:grpSpPr>
          <a:xfrm>
            <a:off x="6299200" y="1404032"/>
            <a:ext cx="5151567" cy="4792355"/>
            <a:chOff x="6096000" y="1423242"/>
            <a:chExt cx="5151567" cy="4792355"/>
          </a:xfrm>
        </p:grpSpPr>
        <p:pic>
          <p:nvPicPr>
            <p:cNvPr id="4" name="Imagen 3">
              <a:extLst>
                <a:ext uri="{FF2B5EF4-FFF2-40B4-BE49-F238E27FC236}">
                  <a16:creationId xmlns:a16="http://schemas.microsoft.com/office/drawing/2014/main" id="{C65F4FF2-44DB-7CC5-2EE7-1ADE26F669CC}"/>
                </a:ext>
              </a:extLst>
            </p:cNvPr>
            <p:cNvPicPr>
              <a:picLocks noChangeAspect="1"/>
            </p:cNvPicPr>
            <p:nvPr/>
          </p:nvPicPr>
          <p:blipFill>
            <a:blip r:embed="rId3"/>
            <a:stretch>
              <a:fillRect/>
            </a:stretch>
          </p:blipFill>
          <p:spPr>
            <a:xfrm>
              <a:off x="7064011" y="3429000"/>
              <a:ext cx="3724568" cy="2786597"/>
            </a:xfrm>
            <a:prstGeom prst="rect">
              <a:avLst/>
            </a:prstGeom>
          </p:spPr>
        </p:pic>
        <p:pic>
          <p:nvPicPr>
            <p:cNvPr id="7" name="Imagen 6">
              <a:extLst>
                <a:ext uri="{FF2B5EF4-FFF2-40B4-BE49-F238E27FC236}">
                  <a16:creationId xmlns:a16="http://schemas.microsoft.com/office/drawing/2014/main" id="{21A57C4C-E13D-104E-61A0-F4AAE1DFEC12}"/>
                </a:ext>
              </a:extLst>
            </p:cNvPr>
            <p:cNvPicPr>
              <a:picLocks noChangeAspect="1"/>
            </p:cNvPicPr>
            <p:nvPr/>
          </p:nvPicPr>
          <p:blipFill>
            <a:blip r:embed="rId4"/>
            <a:stretch>
              <a:fillRect/>
            </a:stretch>
          </p:blipFill>
          <p:spPr>
            <a:xfrm>
              <a:off x="8772376" y="1423242"/>
              <a:ext cx="2475191" cy="2005758"/>
            </a:xfrm>
            <a:prstGeom prst="rect">
              <a:avLst/>
            </a:prstGeom>
          </p:spPr>
        </p:pic>
        <p:pic>
          <p:nvPicPr>
            <p:cNvPr id="8" name="Imagen 7">
              <a:extLst>
                <a:ext uri="{FF2B5EF4-FFF2-40B4-BE49-F238E27FC236}">
                  <a16:creationId xmlns:a16="http://schemas.microsoft.com/office/drawing/2014/main" id="{EFE0C26B-A628-5BA7-8ED6-4B14BB4E7B3E}"/>
                </a:ext>
              </a:extLst>
            </p:cNvPr>
            <p:cNvPicPr>
              <a:picLocks noChangeAspect="1"/>
            </p:cNvPicPr>
            <p:nvPr/>
          </p:nvPicPr>
          <p:blipFill>
            <a:blip r:embed="rId5"/>
            <a:stretch>
              <a:fillRect/>
            </a:stretch>
          </p:blipFill>
          <p:spPr>
            <a:xfrm>
              <a:off x="6096000" y="1423242"/>
              <a:ext cx="2676376" cy="2005758"/>
            </a:xfrm>
            <a:prstGeom prst="rect">
              <a:avLst/>
            </a:prstGeom>
          </p:spPr>
        </p:pic>
      </p:grpSp>
    </p:spTree>
    <p:extLst>
      <p:ext uri="{BB962C8B-B14F-4D97-AF65-F5344CB8AC3E}">
        <p14:creationId xmlns:p14="http://schemas.microsoft.com/office/powerpoint/2010/main" val="295001671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F66F8552-7F3C-5B26-FF84-D5D5D548240F}"/>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FED5B456-E963-3127-3AC3-DE713DE383EC}"/>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F3125ECB-E6F4-C8D8-63E2-5580A000073A}"/>
              </a:ext>
            </a:extLst>
          </p:cNvPr>
          <p:cNvSpPr txBox="1"/>
          <p:nvPr/>
        </p:nvSpPr>
        <p:spPr>
          <a:xfrm>
            <a:off x="1985988" y="402239"/>
            <a:ext cx="7222434" cy="1077218"/>
          </a:xfrm>
          <a:prstGeom prst="rect">
            <a:avLst/>
          </a:prstGeom>
          <a:noFill/>
        </p:spPr>
        <p:txBody>
          <a:bodyPr wrap="square" rtlCol="0">
            <a:spAutoFit/>
          </a:bodyPr>
          <a:lstStyle/>
          <a:p>
            <a:pPr algn="ctr"/>
            <a:r>
              <a:rPr lang="es-MX" sz="3200" b="1" dirty="0">
                <a:solidFill>
                  <a:srgbClr val="002060"/>
                </a:solidFill>
                <a:latin typeface="Arial Rounded MT Bold" panose="020F0704030504030204" pitchFamily="34" charset="0"/>
              </a:rPr>
              <a:t>RENDICIÓN DE CUENTAS PERÍODO FISCAL 2024</a:t>
            </a:r>
            <a:endParaRPr lang="es-419" sz="3200" b="1" dirty="0">
              <a:solidFill>
                <a:srgbClr val="002060"/>
              </a:solidFill>
              <a:latin typeface="Arial Rounded MT Bold" panose="020F0704030504030204" pitchFamily="34" charset="0"/>
            </a:endParaRPr>
          </a:p>
        </p:txBody>
      </p:sp>
      <p:sp>
        <p:nvSpPr>
          <p:cNvPr id="5" name="CuadroTexto 4">
            <a:extLst>
              <a:ext uri="{FF2B5EF4-FFF2-40B4-BE49-F238E27FC236}">
                <a16:creationId xmlns:a16="http://schemas.microsoft.com/office/drawing/2014/main" id="{FB920AA1-C195-0CE2-95A1-46D25B61BECD}"/>
              </a:ext>
            </a:extLst>
          </p:cNvPr>
          <p:cNvSpPr txBox="1"/>
          <p:nvPr/>
        </p:nvSpPr>
        <p:spPr>
          <a:xfrm>
            <a:off x="-378732" y="2644170"/>
            <a:ext cx="11690251" cy="1569660"/>
          </a:xfrm>
          <a:prstGeom prst="rect">
            <a:avLst/>
          </a:prstGeom>
          <a:noFill/>
        </p:spPr>
        <p:txBody>
          <a:bodyPr wrap="square">
            <a:spAutoFit/>
          </a:bodyPr>
          <a:lstStyle/>
          <a:p>
            <a:pPr algn="ctr"/>
            <a:r>
              <a:rPr lang="es-MX" sz="4800" b="1" dirty="0">
                <a:solidFill>
                  <a:srgbClr val="FF0000"/>
                </a:solidFill>
                <a:latin typeface="Arial Black" panose="020B0A04020102020204" pitchFamily="34" charset="0"/>
              </a:rPr>
              <a:t>GESTIONES REALIZADAS </a:t>
            </a:r>
          </a:p>
          <a:p>
            <a:pPr algn="ctr"/>
            <a:r>
              <a:rPr lang="es-MX" sz="4800" b="1" dirty="0">
                <a:solidFill>
                  <a:srgbClr val="FF0000"/>
                </a:solidFill>
                <a:latin typeface="Arial Black" panose="020B0A04020102020204" pitchFamily="34" charset="0"/>
              </a:rPr>
              <a:t>CNEL-DAULE</a:t>
            </a:r>
          </a:p>
        </p:txBody>
      </p:sp>
      <p:sp>
        <p:nvSpPr>
          <p:cNvPr id="6" name="CuadroTexto 5">
            <a:extLst>
              <a:ext uri="{FF2B5EF4-FFF2-40B4-BE49-F238E27FC236}">
                <a16:creationId xmlns:a16="http://schemas.microsoft.com/office/drawing/2014/main" id="{BFA79A71-8685-E30F-2F8B-28A49723F911}"/>
              </a:ext>
            </a:extLst>
          </p:cNvPr>
          <p:cNvSpPr txBox="1"/>
          <p:nvPr/>
        </p:nvSpPr>
        <p:spPr>
          <a:xfrm flipV="1">
            <a:off x="852189" y="4213830"/>
            <a:ext cx="9228407" cy="13246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endParaRPr lang="es-419" dirty="0"/>
          </a:p>
        </p:txBody>
      </p:sp>
    </p:spTree>
    <p:extLst>
      <p:ext uri="{BB962C8B-B14F-4D97-AF65-F5344CB8AC3E}">
        <p14:creationId xmlns:p14="http://schemas.microsoft.com/office/powerpoint/2010/main" val="127217219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2DC696E8-8743-4BC5-CD57-695D0D34D903}"/>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B43031C9-8F2F-3895-F3AA-1C6B573DA9B4}"/>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C1049444-96F6-EF88-A059-C662A24DA273}"/>
              </a:ext>
            </a:extLst>
          </p:cNvPr>
          <p:cNvSpPr txBox="1"/>
          <p:nvPr/>
        </p:nvSpPr>
        <p:spPr>
          <a:xfrm>
            <a:off x="2249585" y="132523"/>
            <a:ext cx="7222434" cy="1323439"/>
          </a:xfrm>
          <a:prstGeom prst="rect">
            <a:avLst/>
          </a:prstGeom>
          <a:noFill/>
        </p:spPr>
        <p:txBody>
          <a:bodyPr wrap="square" rtlCol="0">
            <a:spAutoFit/>
          </a:bodyPr>
          <a:lstStyle/>
          <a:p>
            <a:pPr algn="ctr"/>
            <a:r>
              <a:rPr lang="es-MX" sz="4000" b="1" dirty="0">
                <a:solidFill>
                  <a:srgbClr val="002060"/>
                </a:solidFill>
                <a:latin typeface="Arial" panose="020B0604020202020204" pitchFamily="34" charset="0"/>
                <a:cs typeface="Arial" panose="020B0604020202020204" pitchFamily="34" charset="0"/>
              </a:rPr>
              <a:t>RENDICIÓN DE CUENTAS PERÍODO FISCAL 2024</a:t>
            </a:r>
            <a:endParaRPr lang="es-419" sz="4000" b="1" dirty="0">
              <a:solidFill>
                <a:srgbClr val="002060"/>
              </a:solidFill>
              <a:latin typeface="Arial" panose="020B0604020202020204" pitchFamily="34" charset="0"/>
              <a:cs typeface="Arial" panose="020B0604020202020204" pitchFamily="34" charset="0"/>
            </a:endParaRPr>
          </a:p>
        </p:txBody>
      </p:sp>
      <p:sp>
        <p:nvSpPr>
          <p:cNvPr id="3" name="CuadroTexto 2">
            <a:extLst>
              <a:ext uri="{FF2B5EF4-FFF2-40B4-BE49-F238E27FC236}">
                <a16:creationId xmlns:a16="http://schemas.microsoft.com/office/drawing/2014/main" id="{1503211E-3708-2A44-344B-7EE8F3DED178}"/>
              </a:ext>
            </a:extLst>
          </p:cNvPr>
          <p:cNvSpPr txBox="1"/>
          <p:nvPr/>
        </p:nvSpPr>
        <p:spPr>
          <a:xfrm>
            <a:off x="393569" y="1354708"/>
            <a:ext cx="5253087" cy="5800178"/>
          </a:xfrm>
          <a:prstGeom prst="rect">
            <a:avLst/>
          </a:prstGeom>
          <a:noFill/>
        </p:spPr>
        <p:txBody>
          <a:bodyPr wrap="square">
            <a:spAutoFit/>
          </a:bodyPr>
          <a:lstStyle/>
          <a:p>
            <a:pPr algn="just">
              <a:lnSpc>
                <a:spcPct val="107000"/>
              </a:lnSpc>
              <a:spcAft>
                <a:spcPts val="800"/>
              </a:spcAft>
              <a:buNone/>
            </a:pPr>
            <a:r>
              <a:rPr lang="es-EC" sz="2700" dirty="0">
                <a:latin typeface="Aptos" panose="020B0004020202020204" pitchFamily="34" charset="0"/>
                <a:ea typeface="Aptos" panose="020B0004020202020204" pitchFamily="34" charset="0"/>
                <a:cs typeface="Times New Roman" panose="02020603050405020304" pitchFamily="18" charset="0"/>
              </a:rPr>
              <a:t>EL </a:t>
            </a:r>
            <a:r>
              <a:rPr lang="es-EC" sz="2700" dirty="0">
                <a:effectLst/>
                <a:latin typeface="Aptos" panose="020B0004020202020204" pitchFamily="34" charset="0"/>
                <a:ea typeface="Aptos" panose="020B0004020202020204" pitchFamily="34" charset="0"/>
                <a:cs typeface="Times New Roman" panose="02020603050405020304" pitchFamily="18" charset="0"/>
              </a:rPr>
              <a:t>presidente Manuel Avilés, continúa realizando gestiones con CNEL Daule para asegurar el mantenimiento de las luminarias públicas en diversos sectores y recintos de nuestra parroquia El Laurel.</a:t>
            </a:r>
          </a:p>
          <a:p>
            <a:pPr algn="just">
              <a:buNone/>
            </a:pPr>
            <a:r>
              <a:rPr lang="es-EC" sz="2700" dirty="0">
                <a:effectLst/>
                <a:latin typeface="Aptos" panose="020B0004020202020204" pitchFamily="34" charset="0"/>
                <a:ea typeface="Aptos" panose="020B0004020202020204" pitchFamily="34" charset="0"/>
                <a:cs typeface="Times New Roman" panose="02020603050405020304" pitchFamily="18" charset="0"/>
              </a:rPr>
              <a:t>Estas acciones son esenciales para mejorar la seguridad y la calidad de vida de nuestra comunidad, asegurando calles y áreas bien iluminadas para todos. </a:t>
            </a:r>
            <a:endParaRPr lang="es-EC" sz="2700" dirty="0"/>
          </a:p>
        </p:txBody>
      </p:sp>
      <p:grpSp>
        <p:nvGrpSpPr>
          <p:cNvPr id="2" name="Grupo 1"/>
          <p:cNvGrpSpPr/>
          <p:nvPr/>
        </p:nvGrpSpPr>
        <p:grpSpPr>
          <a:xfrm>
            <a:off x="5910253" y="1354708"/>
            <a:ext cx="4008912" cy="5613079"/>
            <a:chOff x="5785388" y="1204686"/>
            <a:chExt cx="3595711" cy="5613079"/>
          </a:xfrm>
        </p:grpSpPr>
        <p:pic>
          <p:nvPicPr>
            <p:cNvPr id="4" name="Imagen 3">
              <a:extLst>
                <a:ext uri="{FF2B5EF4-FFF2-40B4-BE49-F238E27FC236}">
                  <a16:creationId xmlns:a16="http://schemas.microsoft.com/office/drawing/2014/main" id="{15412CCD-76F6-B8CA-16A4-BAD1A6036337}"/>
                </a:ext>
              </a:extLst>
            </p:cNvPr>
            <p:cNvPicPr>
              <a:picLocks noChangeAspect="1"/>
            </p:cNvPicPr>
            <p:nvPr/>
          </p:nvPicPr>
          <p:blipFill>
            <a:blip r:embed="rId3"/>
            <a:stretch>
              <a:fillRect/>
            </a:stretch>
          </p:blipFill>
          <p:spPr>
            <a:xfrm>
              <a:off x="5911141" y="1204686"/>
              <a:ext cx="3469958" cy="2734228"/>
            </a:xfrm>
            <a:prstGeom prst="rect">
              <a:avLst/>
            </a:prstGeom>
          </p:spPr>
        </p:pic>
        <p:pic>
          <p:nvPicPr>
            <p:cNvPr id="7" name="Imagen 6">
              <a:extLst>
                <a:ext uri="{FF2B5EF4-FFF2-40B4-BE49-F238E27FC236}">
                  <a16:creationId xmlns:a16="http://schemas.microsoft.com/office/drawing/2014/main" id="{7A6ED765-F737-83F7-BFED-06BC16166764}"/>
                </a:ext>
              </a:extLst>
            </p:cNvPr>
            <p:cNvPicPr>
              <a:picLocks noChangeAspect="1"/>
            </p:cNvPicPr>
            <p:nvPr/>
          </p:nvPicPr>
          <p:blipFill>
            <a:blip r:embed="rId4"/>
            <a:srcRect l="2843" t="4260" b="2445"/>
            <a:stretch>
              <a:fillRect/>
            </a:stretch>
          </p:blipFill>
          <p:spPr>
            <a:xfrm>
              <a:off x="5785388" y="3862516"/>
              <a:ext cx="3595711" cy="2955249"/>
            </a:xfrm>
            <a:prstGeom prst="rect">
              <a:avLst/>
            </a:prstGeom>
          </p:spPr>
        </p:pic>
      </p:grpSp>
    </p:spTree>
    <p:extLst>
      <p:ext uri="{BB962C8B-B14F-4D97-AF65-F5344CB8AC3E}">
        <p14:creationId xmlns:p14="http://schemas.microsoft.com/office/powerpoint/2010/main" val="363856822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34FE581B-7FDE-CDF0-666A-BDF0B6084DEA}"/>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873D3992-46D4-AC54-25C8-35D89DEBA6E0}"/>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0EE71821-6F16-420E-FADE-F29140E086B1}"/>
              </a:ext>
            </a:extLst>
          </p:cNvPr>
          <p:cNvSpPr txBox="1"/>
          <p:nvPr/>
        </p:nvSpPr>
        <p:spPr>
          <a:xfrm>
            <a:off x="2266122" y="373211"/>
            <a:ext cx="7222434" cy="446276"/>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RENDICIÓN DE CUENTAS PERÍODO FISCAL 2024</a:t>
            </a:r>
            <a:endParaRPr lang="es-419" sz="2300" b="1" dirty="0">
              <a:solidFill>
                <a:srgbClr val="002060"/>
              </a:solidFill>
              <a:latin typeface="Arial Rounded MT Bold" panose="020F0704030504030204" pitchFamily="34" charset="0"/>
            </a:endParaRPr>
          </a:p>
        </p:txBody>
      </p:sp>
      <p:sp>
        <p:nvSpPr>
          <p:cNvPr id="5" name="CuadroTexto 4">
            <a:extLst>
              <a:ext uri="{FF2B5EF4-FFF2-40B4-BE49-F238E27FC236}">
                <a16:creationId xmlns:a16="http://schemas.microsoft.com/office/drawing/2014/main" id="{1952D4C2-DBA8-1935-DE8A-1FC0D66D16EB}"/>
              </a:ext>
            </a:extLst>
          </p:cNvPr>
          <p:cNvSpPr txBox="1"/>
          <p:nvPr/>
        </p:nvSpPr>
        <p:spPr>
          <a:xfrm>
            <a:off x="464234" y="1949793"/>
            <a:ext cx="11690251" cy="1569660"/>
          </a:xfrm>
          <a:prstGeom prst="rect">
            <a:avLst/>
          </a:prstGeom>
          <a:noFill/>
        </p:spPr>
        <p:txBody>
          <a:bodyPr wrap="square">
            <a:spAutoFit/>
          </a:bodyPr>
          <a:lstStyle/>
          <a:p>
            <a:pPr algn="ctr"/>
            <a:r>
              <a:rPr lang="es-MX" sz="4800" b="1" dirty="0">
                <a:solidFill>
                  <a:srgbClr val="FF0000"/>
                </a:solidFill>
                <a:latin typeface="Arial Black" panose="020B0A04020102020204" pitchFamily="34" charset="0"/>
              </a:rPr>
              <a:t>PROYECTO DE FORTALECIMIETO A LOS AGRICULTORES</a:t>
            </a:r>
          </a:p>
        </p:txBody>
      </p:sp>
      <p:sp>
        <p:nvSpPr>
          <p:cNvPr id="6" name="CuadroTexto 5">
            <a:extLst>
              <a:ext uri="{FF2B5EF4-FFF2-40B4-BE49-F238E27FC236}">
                <a16:creationId xmlns:a16="http://schemas.microsoft.com/office/drawing/2014/main" id="{2CE8C506-6A33-3557-2B71-EAC190C8B7A0}"/>
              </a:ext>
            </a:extLst>
          </p:cNvPr>
          <p:cNvSpPr txBox="1"/>
          <p:nvPr/>
        </p:nvSpPr>
        <p:spPr>
          <a:xfrm flipV="1">
            <a:off x="464234" y="4498805"/>
            <a:ext cx="10283483" cy="107183"/>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endParaRPr lang="es-419" dirty="0"/>
          </a:p>
        </p:txBody>
      </p:sp>
    </p:spTree>
    <p:extLst>
      <p:ext uri="{BB962C8B-B14F-4D97-AF65-F5344CB8AC3E}">
        <p14:creationId xmlns:p14="http://schemas.microsoft.com/office/powerpoint/2010/main" val="332991569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48A8E28F-CE10-431B-2C8A-6B7F987D34A4}"/>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BFBCC43E-F257-2753-2DB5-D812C1B65AFB}"/>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5E7EC85F-597D-F1F8-3D1B-7636BBD3546F}"/>
              </a:ext>
            </a:extLst>
          </p:cNvPr>
          <p:cNvSpPr txBox="1"/>
          <p:nvPr/>
        </p:nvSpPr>
        <p:spPr>
          <a:xfrm>
            <a:off x="2295150" y="132523"/>
            <a:ext cx="7222434" cy="1077218"/>
          </a:xfrm>
          <a:prstGeom prst="rect">
            <a:avLst/>
          </a:prstGeom>
          <a:noFill/>
        </p:spPr>
        <p:txBody>
          <a:bodyPr wrap="square" rtlCol="0">
            <a:spAutoFit/>
          </a:bodyPr>
          <a:lstStyle/>
          <a:p>
            <a:pPr algn="ctr"/>
            <a:r>
              <a:rPr lang="es-MX" sz="3200" b="1" dirty="0">
                <a:solidFill>
                  <a:srgbClr val="002060"/>
                </a:solidFill>
                <a:latin typeface="Arial Rounded MT Bold" panose="020F0704030504030204" pitchFamily="34" charset="0"/>
              </a:rPr>
              <a:t>RENDICIÓN DE CUENTAS PERÍODO FISCAL 2024</a:t>
            </a:r>
            <a:endParaRPr lang="es-419" sz="3200" b="1" dirty="0">
              <a:solidFill>
                <a:srgbClr val="002060"/>
              </a:solidFill>
              <a:latin typeface="Arial Rounded MT Bold" panose="020F0704030504030204" pitchFamily="34" charset="0"/>
            </a:endParaRPr>
          </a:p>
        </p:txBody>
      </p:sp>
      <p:sp>
        <p:nvSpPr>
          <p:cNvPr id="3" name="CuadroTexto 2">
            <a:extLst>
              <a:ext uri="{FF2B5EF4-FFF2-40B4-BE49-F238E27FC236}">
                <a16:creationId xmlns:a16="http://schemas.microsoft.com/office/drawing/2014/main" id="{FE9B45B8-D98B-258A-8C41-2FDF53DA4FD0}"/>
              </a:ext>
            </a:extLst>
          </p:cNvPr>
          <p:cNvSpPr txBox="1"/>
          <p:nvPr/>
        </p:nvSpPr>
        <p:spPr>
          <a:xfrm>
            <a:off x="362857" y="1319069"/>
            <a:ext cx="5704114" cy="5387950"/>
          </a:xfrm>
          <a:prstGeom prst="rect">
            <a:avLst/>
          </a:prstGeom>
          <a:noFill/>
        </p:spPr>
        <p:txBody>
          <a:bodyPr wrap="square">
            <a:spAutoFit/>
          </a:bodyPr>
          <a:lstStyle/>
          <a:p>
            <a:pPr algn="just">
              <a:lnSpc>
                <a:spcPct val="107000"/>
              </a:lnSpc>
              <a:spcAft>
                <a:spcPts val="800"/>
              </a:spcAft>
              <a:buNone/>
            </a:pPr>
            <a:r>
              <a:rPr lang="es-EC" sz="1900" b="1" dirty="0">
                <a:solidFill>
                  <a:srgbClr val="FF0000"/>
                </a:solidFill>
                <a:effectLst/>
                <a:latin typeface="Arial" panose="020B0604020202020204" pitchFamily="34" charset="0"/>
                <a:ea typeface="Aptos" panose="020B0004020202020204" pitchFamily="34" charset="0"/>
                <a:cs typeface="Arial" panose="020B0604020202020204" pitchFamily="34" charset="0"/>
              </a:rPr>
              <a:t>El proyecto de fortalecimiento a los agricultores locales. De las comunidades de </a:t>
            </a:r>
            <a:r>
              <a:rPr lang="es-EC" sz="1900" b="1" dirty="0" err="1">
                <a:solidFill>
                  <a:srgbClr val="FF0000"/>
                </a:solidFill>
                <a:effectLst/>
                <a:latin typeface="Arial" panose="020B0604020202020204" pitchFamily="34" charset="0"/>
                <a:ea typeface="Aptos" panose="020B0004020202020204" pitchFamily="34" charset="0"/>
                <a:cs typeface="Arial" panose="020B0604020202020204" pitchFamily="34" charset="0"/>
              </a:rPr>
              <a:t>Jigual</a:t>
            </a:r>
            <a:r>
              <a:rPr lang="es-EC" sz="1900" b="1" dirty="0">
                <a:solidFill>
                  <a:srgbClr val="FF0000"/>
                </a:solidFill>
                <a:effectLst/>
                <a:latin typeface="Arial" panose="020B0604020202020204" pitchFamily="34" charset="0"/>
                <a:ea typeface="Aptos" panose="020B0004020202020204" pitchFamily="34" charset="0"/>
                <a:cs typeface="Arial" panose="020B0604020202020204" pitchFamily="34" charset="0"/>
              </a:rPr>
              <a:t>, San Vicente, Los Quemados, </a:t>
            </a:r>
            <a:r>
              <a:rPr lang="es-EC" sz="1900" b="1" dirty="0" err="1">
                <a:solidFill>
                  <a:srgbClr val="FF0000"/>
                </a:solidFill>
                <a:effectLst/>
                <a:latin typeface="Arial" panose="020B0604020202020204" pitchFamily="34" charset="0"/>
                <a:ea typeface="Aptos" panose="020B0004020202020204" pitchFamily="34" charset="0"/>
                <a:cs typeface="Arial" panose="020B0604020202020204" pitchFamily="34" charset="0"/>
              </a:rPr>
              <a:t>Yurima</a:t>
            </a:r>
            <a:r>
              <a:rPr lang="es-EC" sz="1900" b="1" dirty="0">
                <a:solidFill>
                  <a:srgbClr val="FF0000"/>
                </a:solidFill>
                <a:effectLst/>
                <a:latin typeface="Arial" panose="020B0604020202020204" pitchFamily="34" charset="0"/>
                <a:ea typeface="Aptos" panose="020B0004020202020204" pitchFamily="34" charset="0"/>
                <a:cs typeface="Arial" panose="020B0604020202020204" pitchFamily="34" charset="0"/>
              </a:rPr>
              <a:t>, Las Playas, entre otros, fueron capacitados en el uso de tecnologías amigables con el medio ambiente, educación financiera agrícola, manejo correcto de bombas de fumigar, pesticidas y herbicidas, promoviendo prácticas sostenibles que benefician tanto a sus cultivos como a nuestro entorno. El MSC. Manuel Avilés, presidente de la parroquia, junto a los vocales Sandra Haro, Lcda. Olga Mora Sesme e Iván Rivas, y nuestra gestora social Srta. Karly León Adrián como cierre del proyecto, se realizó la entrega de 100 bombas de fumigar, herramienta esencial para implementar las Nuevas técnicas aprendidas.</a:t>
            </a:r>
          </a:p>
        </p:txBody>
      </p:sp>
      <p:pic>
        <p:nvPicPr>
          <p:cNvPr id="4" name="Imagen 3">
            <a:extLst>
              <a:ext uri="{FF2B5EF4-FFF2-40B4-BE49-F238E27FC236}">
                <a16:creationId xmlns:a16="http://schemas.microsoft.com/office/drawing/2014/main" id="{245A8563-FC50-A24D-3701-44969F96381D}"/>
              </a:ext>
            </a:extLst>
          </p:cNvPr>
          <p:cNvPicPr>
            <a:picLocks noChangeAspect="1"/>
          </p:cNvPicPr>
          <p:nvPr/>
        </p:nvPicPr>
        <p:blipFill>
          <a:blip r:embed="rId3"/>
          <a:stretch>
            <a:fillRect/>
          </a:stretch>
        </p:blipFill>
        <p:spPr>
          <a:xfrm>
            <a:off x="6374054" y="1466209"/>
            <a:ext cx="5482477" cy="5093670"/>
          </a:xfrm>
          <a:prstGeom prst="rect">
            <a:avLst/>
          </a:prstGeom>
        </p:spPr>
      </p:pic>
    </p:spTree>
    <p:extLst>
      <p:ext uri="{BB962C8B-B14F-4D97-AF65-F5344CB8AC3E}">
        <p14:creationId xmlns:p14="http://schemas.microsoft.com/office/powerpoint/2010/main" val="401906018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B7BF2E8A-C1C3-AB9C-5E82-D37FE3D5EAF4}"/>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4ACCA4EA-F9A1-BB23-ABDA-D9A73ED97E5A}"/>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944993" y="258902"/>
            <a:ext cx="1724952" cy="1411324"/>
          </a:xfrm>
          <a:prstGeom prst="rect">
            <a:avLst/>
          </a:prstGeom>
          <a:ln>
            <a:noFill/>
          </a:ln>
          <a:extLst>
            <a:ext uri="{53640926-AAD7-44D8-BBD7-CCE9431645EC}">
              <a14:shadowObscured xmlns:a14="http://schemas.microsoft.com/office/drawing/2010/main"/>
            </a:ext>
          </a:extLst>
        </p:spPr>
      </p:pic>
      <p:sp>
        <p:nvSpPr>
          <p:cNvPr id="3" name="CuadroTexto 2">
            <a:extLst>
              <a:ext uri="{FF2B5EF4-FFF2-40B4-BE49-F238E27FC236}">
                <a16:creationId xmlns:a16="http://schemas.microsoft.com/office/drawing/2014/main" id="{692DBB49-B53E-DD17-7A63-C51899978BE8}"/>
              </a:ext>
            </a:extLst>
          </p:cNvPr>
          <p:cNvSpPr txBox="1"/>
          <p:nvPr/>
        </p:nvSpPr>
        <p:spPr>
          <a:xfrm>
            <a:off x="2299621" y="258902"/>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pic>
        <p:nvPicPr>
          <p:cNvPr id="1026" name="Picture 2" descr="🔰">
            <a:extLst>
              <a:ext uri="{FF2B5EF4-FFF2-40B4-BE49-F238E27FC236}">
                <a16:creationId xmlns:a16="http://schemas.microsoft.com/office/drawing/2014/main" id="{F85D59CE-4531-8926-1E0F-9BE08A196F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000" y="-106363"/>
            <a:ext cx="152400" cy="152401"/>
          </a:xfrm>
          <a:prstGeom prst="rect">
            <a:avLst/>
          </a:prstGeom>
          <a:noFill/>
          <a:extLst>
            <a:ext uri="{909E8E84-426E-40DD-AFC4-6F175D3DCCD1}">
              <a14:hiddenFill xmlns:a14="http://schemas.microsoft.com/office/drawing/2010/main">
                <a:solidFill>
                  <a:srgbClr val="FFFFFF"/>
                </a:solidFill>
              </a14:hiddenFill>
            </a:ext>
          </a:extLst>
        </p:spPr>
      </p:pic>
      <p:pic>
        <p:nvPicPr>
          <p:cNvPr id="2" name="Imagen 10" descr="🌾">
            <a:extLst>
              <a:ext uri="{FF2B5EF4-FFF2-40B4-BE49-F238E27FC236}">
                <a16:creationId xmlns:a16="http://schemas.microsoft.com/office/drawing/2014/main" id="{FC71F391-B351-3759-A019-1A4ED0D251F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457200"/>
            <a:ext cx="152400" cy="152400"/>
          </a:xfrm>
          <a:prstGeom prst="rect">
            <a:avLst/>
          </a:prstGeom>
          <a:noFill/>
          <a:extLst>
            <a:ext uri="{909E8E84-426E-40DD-AFC4-6F175D3DCCD1}">
              <a14:hiddenFill xmlns:a14="http://schemas.microsoft.com/office/drawing/2010/main">
                <a:solidFill>
                  <a:srgbClr val="FFFFFF"/>
                </a:solidFill>
              </a14:hiddenFill>
            </a:ext>
          </a:extLst>
        </p:spPr>
      </p:pic>
      <p:pic>
        <p:nvPicPr>
          <p:cNvPr id="1025" name="Imagen 9" descr="🚜">
            <a:extLst>
              <a:ext uri="{FF2B5EF4-FFF2-40B4-BE49-F238E27FC236}">
                <a16:creationId xmlns:a16="http://schemas.microsoft.com/office/drawing/2014/main" id="{116BAA19-6EC4-5983-88B7-C94CA9A6A09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609600"/>
            <a:ext cx="152400" cy="152400"/>
          </a:xfrm>
          <a:prstGeom prst="rect">
            <a:avLst/>
          </a:prstGeom>
          <a:noFill/>
          <a:extLst>
            <a:ext uri="{909E8E84-426E-40DD-AFC4-6F175D3DCCD1}">
              <a14:hiddenFill xmlns:a14="http://schemas.microsoft.com/office/drawing/2010/main">
                <a:solidFill>
                  <a:srgbClr val="FFFFFF"/>
                </a:solidFill>
              </a14:hiddenFill>
            </a:ext>
          </a:extLst>
        </p:spPr>
      </p:pic>
      <p:sp>
        <p:nvSpPr>
          <p:cNvPr id="8" name="CuadroTexto 7">
            <a:extLst>
              <a:ext uri="{FF2B5EF4-FFF2-40B4-BE49-F238E27FC236}">
                <a16:creationId xmlns:a16="http://schemas.microsoft.com/office/drawing/2014/main" id="{E53EA64A-2111-1F6B-FF61-9800C4F817D3}"/>
              </a:ext>
            </a:extLst>
          </p:cNvPr>
          <p:cNvSpPr txBox="1"/>
          <p:nvPr/>
        </p:nvSpPr>
        <p:spPr>
          <a:xfrm>
            <a:off x="391886" y="1828118"/>
            <a:ext cx="5979885" cy="4871590"/>
          </a:xfrm>
          <a:prstGeom prst="rect">
            <a:avLst/>
          </a:prstGeom>
          <a:noFill/>
        </p:spPr>
        <p:txBody>
          <a:bodyPr wrap="square">
            <a:spAutoFit/>
          </a:bodyPr>
          <a:lstStyle/>
          <a:p>
            <a:pPr algn="just">
              <a:lnSpc>
                <a:spcPct val="107000"/>
              </a:lnSpc>
              <a:spcAft>
                <a:spcPts val="800"/>
              </a:spcAft>
              <a:buNone/>
            </a:pPr>
            <a:r>
              <a:rPr lang="es-EC" sz="26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Grandes avances para nuestra zona agrícola! </a:t>
            </a:r>
          </a:p>
          <a:p>
            <a:pPr algn="just">
              <a:lnSpc>
                <a:spcPct val="107000"/>
              </a:lnSpc>
              <a:spcAft>
                <a:spcPts val="800"/>
              </a:spcAft>
              <a:buNone/>
            </a:pPr>
            <a:r>
              <a:rPr lang="es-EC" sz="26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En el centro de acopio del recinto </a:t>
            </a:r>
            <a:r>
              <a:rPr lang="es-EC" sz="2600" dirty="0" err="1">
                <a:solidFill>
                  <a:srgbClr val="FF0000"/>
                </a:solidFill>
                <a:effectLst/>
                <a:latin typeface="Aptos" panose="020B0004020202020204" pitchFamily="34" charset="0"/>
                <a:ea typeface="Aptos" panose="020B0004020202020204" pitchFamily="34" charset="0"/>
                <a:cs typeface="Times New Roman" panose="02020603050405020304" pitchFamily="18" charset="0"/>
              </a:rPr>
              <a:t>Jigual</a:t>
            </a:r>
            <a:r>
              <a:rPr lang="es-EC" sz="26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 nuestros queridos agricultores, participaron activamente en las capacitaciones sobre manejo de fumigación, herbicidas, pesticidas, agricultura financiera y productiva. Estas capacitaciones son parte de un proyecto impulsado por el GAD El Laurel, </a:t>
            </a:r>
          </a:p>
        </p:txBody>
      </p:sp>
      <p:pic>
        <p:nvPicPr>
          <p:cNvPr id="9" name="Imagen 8">
            <a:extLst>
              <a:ext uri="{FF2B5EF4-FFF2-40B4-BE49-F238E27FC236}">
                <a16:creationId xmlns:a16="http://schemas.microsoft.com/office/drawing/2014/main" id="{D162E2E8-94EE-F0E6-A79E-F656310352C7}"/>
              </a:ext>
            </a:extLst>
          </p:cNvPr>
          <p:cNvPicPr>
            <a:picLocks noChangeAspect="1"/>
          </p:cNvPicPr>
          <p:nvPr/>
        </p:nvPicPr>
        <p:blipFill>
          <a:blip r:embed="rId6"/>
          <a:stretch>
            <a:fillRect/>
          </a:stretch>
        </p:blipFill>
        <p:spPr>
          <a:xfrm>
            <a:off x="6725264" y="1670226"/>
            <a:ext cx="5187337" cy="4850774"/>
          </a:xfrm>
          <a:prstGeom prst="rect">
            <a:avLst/>
          </a:prstGeom>
        </p:spPr>
      </p:pic>
    </p:spTree>
    <p:extLst>
      <p:ext uri="{BB962C8B-B14F-4D97-AF65-F5344CB8AC3E}">
        <p14:creationId xmlns:p14="http://schemas.microsoft.com/office/powerpoint/2010/main" val="6021138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64D105C8-CF99-6BE7-F6C0-B1C303C68E10}"/>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C7E73BFD-DC0D-4219-6C3F-CD80CBA9AE54}"/>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944993" y="258902"/>
            <a:ext cx="1724952" cy="1411324"/>
          </a:xfrm>
          <a:prstGeom prst="rect">
            <a:avLst/>
          </a:prstGeom>
          <a:ln>
            <a:noFill/>
          </a:ln>
          <a:extLst>
            <a:ext uri="{53640926-AAD7-44D8-BBD7-CCE9431645EC}">
              <a14:shadowObscured xmlns:a14="http://schemas.microsoft.com/office/drawing/2010/main"/>
            </a:ext>
          </a:extLst>
        </p:spPr>
      </p:pic>
      <p:sp>
        <p:nvSpPr>
          <p:cNvPr id="3" name="CuadroTexto 2">
            <a:extLst>
              <a:ext uri="{FF2B5EF4-FFF2-40B4-BE49-F238E27FC236}">
                <a16:creationId xmlns:a16="http://schemas.microsoft.com/office/drawing/2014/main" id="{65BBB2E6-1796-2C54-DB58-9F93BCD66490}"/>
              </a:ext>
            </a:extLst>
          </p:cNvPr>
          <p:cNvSpPr txBox="1"/>
          <p:nvPr/>
        </p:nvSpPr>
        <p:spPr>
          <a:xfrm>
            <a:off x="2299621" y="258902"/>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pic>
        <p:nvPicPr>
          <p:cNvPr id="1026" name="Picture 2" descr="🔰">
            <a:extLst>
              <a:ext uri="{FF2B5EF4-FFF2-40B4-BE49-F238E27FC236}">
                <a16:creationId xmlns:a16="http://schemas.microsoft.com/office/drawing/2014/main" id="{1EDA0FDD-88C8-1EF6-0279-F1FF1C846E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000" y="-106363"/>
            <a:ext cx="152400" cy="152401"/>
          </a:xfrm>
          <a:prstGeom prst="rect">
            <a:avLst/>
          </a:prstGeom>
          <a:noFill/>
          <a:extLst>
            <a:ext uri="{909E8E84-426E-40DD-AFC4-6F175D3DCCD1}">
              <a14:hiddenFill xmlns:a14="http://schemas.microsoft.com/office/drawing/2010/main">
                <a:solidFill>
                  <a:srgbClr val="FFFFFF"/>
                </a:solidFill>
              </a14:hiddenFill>
            </a:ext>
          </a:extLst>
        </p:spPr>
      </p:pic>
      <p:sp>
        <p:nvSpPr>
          <p:cNvPr id="5" name="CuadroTexto 4">
            <a:extLst>
              <a:ext uri="{FF2B5EF4-FFF2-40B4-BE49-F238E27FC236}">
                <a16:creationId xmlns:a16="http://schemas.microsoft.com/office/drawing/2014/main" id="{65885895-3DD8-39D1-0E35-C7315B7371C2}"/>
              </a:ext>
            </a:extLst>
          </p:cNvPr>
          <p:cNvSpPr txBox="1"/>
          <p:nvPr/>
        </p:nvSpPr>
        <p:spPr>
          <a:xfrm>
            <a:off x="449942" y="1788320"/>
            <a:ext cx="6081487" cy="4401205"/>
          </a:xfrm>
          <a:prstGeom prst="rect">
            <a:avLst/>
          </a:prstGeom>
          <a:noFill/>
        </p:spPr>
        <p:txBody>
          <a:bodyPr wrap="square">
            <a:spAutoFit/>
          </a:bodyPr>
          <a:lstStyle/>
          <a:p>
            <a:pPr algn="just"/>
            <a:r>
              <a:rPr lang="es-EC" sz="28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 </a:t>
            </a:r>
            <a:r>
              <a:rPr lang="es-EC" sz="2800" dirty="0">
                <a:solidFill>
                  <a:srgbClr val="FF0000"/>
                </a:solidFill>
                <a:latin typeface="Aptos" panose="020B0004020202020204" pitchFamily="34" charset="0"/>
                <a:ea typeface="Aptos" panose="020B0004020202020204" pitchFamily="34" charset="0"/>
                <a:cs typeface="Times New Roman" panose="02020603050405020304" pitchFamily="18" charset="0"/>
              </a:rPr>
              <a:t>R</a:t>
            </a:r>
            <a:r>
              <a:rPr lang="es-EC" sz="28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ealizamos una capacitación para el Registro Nacional Agrícola (RNA), en colaboración con el Ing. Eddie Arévalo y dos técnicas territoriales del Ministerio de Agricultura. Establecimos alianzas estratégicas que permitirán canalizar proyectos para nuestras 14 asociaciones agrícolas, las cuales reúnen a más de 750 agricultores. </a:t>
            </a:r>
            <a:endParaRPr lang="es-EC" sz="2800" dirty="0">
              <a:solidFill>
                <a:srgbClr val="FF0000"/>
              </a:solidFill>
            </a:endParaRPr>
          </a:p>
        </p:txBody>
      </p:sp>
      <p:pic>
        <p:nvPicPr>
          <p:cNvPr id="6" name="Imagen 5">
            <a:extLst>
              <a:ext uri="{FF2B5EF4-FFF2-40B4-BE49-F238E27FC236}">
                <a16:creationId xmlns:a16="http://schemas.microsoft.com/office/drawing/2014/main" id="{73483746-415F-6DF1-3C03-BB42423D4F74}"/>
              </a:ext>
            </a:extLst>
          </p:cNvPr>
          <p:cNvPicPr>
            <a:picLocks noChangeAspect="1"/>
          </p:cNvPicPr>
          <p:nvPr/>
        </p:nvPicPr>
        <p:blipFill>
          <a:blip r:embed="rId4"/>
          <a:stretch>
            <a:fillRect/>
          </a:stretch>
        </p:blipFill>
        <p:spPr>
          <a:xfrm>
            <a:off x="6687042" y="1670226"/>
            <a:ext cx="4908702" cy="4817660"/>
          </a:xfrm>
          <a:prstGeom prst="rect">
            <a:avLst/>
          </a:prstGeom>
        </p:spPr>
      </p:pic>
    </p:spTree>
    <p:extLst>
      <p:ext uri="{BB962C8B-B14F-4D97-AF65-F5344CB8AC3E}">
        <p14:creationId xmlns:p14="http://schemas.microsoft.com/office/powerpoint/2010/main" val="115160159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ACDF2BE6-7DCD-9FAD-324B-F3897912BB80}"/>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81E28B34-E6F6-0702-7422-1B50A7A0FECB}"/>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944993" y="258902"/>
            <a:ext cx="1724952" cy="1411324"/>
          </a:xfrm>
          <a:prstGeom prst="rect">
            <a:avLst/>
          </a:prstGeom>
          <a:ln>
            <a:noFill/>
          </a:ln>
          <a:extLst>
            <a:ext uri="{53640926-AAD7-44D8-BBD7-CCE9431645EC}">
              <a14:shadowObscured xmlns:a14="http://schemas.microsoft.com/office/drawing/2010/main"/>
            </a:ext>
          </a:extLst>
        </p:spPr>
      </p:pic>
      <p:sp>
        <p:nvSpPr>
          <p:cNvPr id="3" name="CuadroTexto 2">
            <a:extLst>
              <a:ext uri="{FF2B5EF4-FFF2-40B4-BE49-F238E27FC236}">
                <a16:creationId xmlns:a16="http://schemas.microsoft.com/office/drawing/2014/main" id="{4BEB64F3-5382-5E58-D495-108156A81F7C}"/>
              </a:ext>
            </a:extLst>
          </p:cNvPr>
          <p:cNvSpPr txBox="1"/>
          <p:nvPr/>
        </p:nvSpPr>
        <p:spPr>
          <a:xfrm>
            <a:off x="2299621" y="258902"/>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pic>
        <p:nvPicPr>
          <p:cNvPr id="1026" name="Picture 2" descr="🔰">
            <a:extLst>
              <a:ext uri="{FF2B5EF4-FFF2-40B4-BE49-F238E27FC236}">
                <a16:creationId xmlns:a16="http://schemas.microsoft.com/office/drawing/2014/main" id="{ABE68E43-17A6-AA08-B490-DD3E8331C2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000" y="-106363"/>
            <a:ext cx="152400" cy="152401"/>
          </a:xfrm>
          <a:prstGeom prst="rect">
            <a:avLst/>
          </a:prstGeom>
          <a:noFill/>
          <a:extLst>
            <a:ext uri="{909E8E84-426E-40DD-AFC4-6F175D3DCCD1}">
              <a14:hiddenFill xmlns:a14="http://schemas.microsoft.com/office/drawing/2010/main">
                <a:solidFill>
                  <a:srgbClr val="FFFFFF"/>
                </a:solidFill>
              </a14:hiddenFill>
            </a:ext>
          </a:extLst>
        </p:spPr>
      </p:pic>
      <p:sp>
        <p:nvSpPr>
          <p:cNvPr id="4" name="CuadroTexto 3">
            <a:extLst>
              <a:ext uri="{FF2B5EF4-FFF2-40B4-BE49-F238E27FC236}">
                <a16:creationId xmlns:a16="http://schemas.microsoft.com/office/drawing/2014/main" id="{C3D5DE74-500C-DC1F-3B8C-7FD8934B8480}"/>
              </a:ext>
            </a:extLst>
          </p:cNvPr>
          <p:cNvSpPr txBox="1"/>
          <p:nvPr/>
        </p:nvSpPr>
        <p:spPr>
          <a:xfrm>
            <a:off x="203200" y="1727878"/>
            <a:ext cx="5658701" cy="4832670"/>
          </a:xfrm>
          <a:prstGeom prst="rect">
            <a:avLst/>
          </a:prstGeom>
          <a:noFill/>
        </p:spPr>
        <p:txBody>
          <a:bodyPr wrap="square">
            <a:spAutoFit/>
          </a:bodyPr>
          <a:lstStyle/>
          <a:p>
            <a:pPr algn="just">
              <a:lnSpc>
                <a:spcPct val="107000"/>
              </a:lnSpc>
              <a:spcAft>
                <a:spcPts val="800"/>
              </a:spcAft>
              <a:buNone/>
            </a:pPr>
            <a:r>
              <a:rPr lang="es-EC" sz="2900" dirty="0">
                <a:solidFill>
                  <a:srgbClr val="FF0000"/>
                </a:solidFill>
                <a:latin typeface="Arial" panose="020B0604020202020204" pitchFamily="34" charset="0"/>
                <a:ea typeface="Aptos" panose="020B0004020202020204" pitchFamily="34" charset="0"/>
                <a:cs typeface="Arial" panose="020B0604020202020204" pitchFamily="34" charset="0"/>
              </a:rPr>
              <a:t>El </a:t>
            </a:r>
            <a:r>
              <a:rPr lang="es-EC" sz="2900" dirty="0">
                <a:solidFill>
                  <a:srgbClr val="FF0000"/>
                </a:solidFill>
                <a:effectLst/>
                <a:latin typeface="Arial" panose="020B0604020202020204" pitchFamily="34" charset="0"/>
                <a:ea typeface="Aptos" panose="020B0004020202020204" pitchFamily="34" charset="0"/>
                <a:cs typeface="Arial" panose="020B0604020202020204" pitchFamily="34" charset="0"/>
              </a:rPr>
              <a:t>presidente Manuel Avilés, visitó la comunidad de Las Merceditas, un importante sector agrícola de nuestra parroquia se socializó con los habitantes sobre las obras que se llevarán a cabo en esta área, las cuales impulsarán el desarrollo y mejorarán las condiciones de vida de nuestros agricultores.</a:t>
            </a:r>
          </a:p>
        </p:txBody>
      </p:sp>
      <p:pic>
        <p:nvPicPr>
          <p:cNvPr id="7" name="Imagen 6">
            <a:extLst>
              <a:ext uri="{FF2B5EF4-FFF2-40B4-BE49-F238E27FC236}">
                <a16:creationId xmlns:a16="http://schemas.microsoft.com/office/drawing/2014/main" id="{A1E0920E-5FEC-962A-7131-82FCD797453D}"/>
              </a:ext>
            </a:extLst>
          </p:cNvPr>
          <p:cNvPicPr>
            <a:picLocks noChangeAspect="1"/>
          </p:cNvPicPr>
          <p:nvPr/>
        </p:nvPicPr>
        <p:blipFill>
          <a:blip r:embed="rId4"/>
          <a:srcRect l="2379" t="3367" r="773"/>
          <a:stretch>
            <a:fillRect/>
          </a:stretch>
        </p:blipFill>
        <p:spPr>
          <a:xfrm>
            <a:off x="6096000" y="1727878"/>
            <a:ext cx="5118754" cy="5041658"/>
          </a:xfrm>
          <a:prstGeom prst="rect">
            <a:avLst/>
          </a:prstGeom>
        </p:spPr>
      </p:pic>
    </p:spTree>
    <p:extLst>
      <p:ext uri="{BB962C8B-B14F-4D97-AF65-F5344CB8AC3E}">
        <p14:creationId xmlns:p14="http://schemas.microsoft.com/office/powerpoint/2010/main" val="211683218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870CA61-DB10-3237-3C9C-02DAF2D3F90A}"/>
              </a:ext>
            </a:extLst>
          </p:cNvPr>
          <p:cNvSpPr txBox="1"/>
          <p:nvPr/>
        </p:nvSpPr>
        <p:spPr>
          <a:xfrm>
            <a:off x="2207931" y="174261"/>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sp>
        <p:nvSpPr>
          <p:cNvPr id="3" name="CuadroTexto 2">
            <a:extLst>
              <a:ext uri="{FF2B5EF4-FFF2-40B4-BE49-F238E27FC236}">
                <a16:creationId xmlns:a16="http://schemas.microsoft.com/office/drawing/2014/main" id="{6FD5E887-3511-C0ED-B965-CC707A2B2A2B}"/>
              </a:ext>
            </a:extLst>
          </p:cNvPr>
          <p:cNvSpPr txBox="1"/>
          <p:nvPr/>
        </p:nvSpPr>
        <p:spPr>
          <a:xfrm>
            <a:off x="223887" y="1225689"/>
            <a:ext cx="6103854" cy="5632311"/>
          </a:xfrm>
          <a:prstGeom prst="rect">
            <a:avLst/>
          </a:prstGeom>
          <a:noFill/>
        </p:spPr>
        <p:txBody>
          <a:bodyPr wrap="square">
            <a:spAutoFit/>
          </a:bodyPr>
          <a:lstStyle/>
          <a:p>
            <a:pPr algn="ctr"/>
            <a:r>
              <a:rPr lang="es-EC" sz="3000" b="1" dirty="0">
                <a:solidFill>
                  <a:srgbClr val="EE0000"/>
                </a:solidFill>
                <a:effectLst/>
                <a:latin typeface="Arial" panose="020B0604020202020204" pitchFamily="34" charset="0"/>
                <a:ea typeface="Aptos" panose="020B0004020202020204" pitchFamily="34" charset="0"/>
                <a:cs typeface="Arial" panose="020B0604020202020204" pitchFamily="34" charset="0"/>
              </a:rPr>
              <a:t>CONFORMACIÓN DE NUEVA DIRECTIVA</a:t>
            </a:r>
          </a:p>
          <a:p>
            <a:pPr algn="just"/>
            <a:r>
              <a:rPr lang="es-EC" sz="3000" dirty="0">
                <a:effectLst/>
                <a:latin typeface="Arial" panose="020B0604020202020204" pitchFamily="34" charset="0"/>
                <a:ea typeface="Aptos" panose="020B0004020202020204" pitchFamily="34" charset="0"/>
                <a:cs typeface="Arial" panose="020B0604020202020204" pitchFamily="34" charset="0"/>
              </a:rPr>
              <a:t>Nuestro Presidente Manuel Avilés visitó los recintos San Vicente, </a:t>
            </a:r>
            <a:r>
              <a:rPr lang="es-EC" sz="3000" dirty="0" err="1">
                <a:effectLst/>
                <a:latin typeface="Arial" panose="020B0604020202020204" pitchFamily="34" charset="0"/>
                <a:ea typeface="Aptos" panose="020B0004020202020204" pitchFamily="34" charset="0"/>
                <a:cs typeface="Arial" panose="020B0604020202020204" pitchFamily="34" charset="0"/>
              </a:rPr>
              <a:t>Jigual</a:t>
            </a:r>
            <a:r>
              <a:rPr lang="es-EC" sz="3000" dirty="0">
                <a:effectLst/>
                <a:latin typeface="Arial" panose="020B0604020202020204" pitchFamily="34" charset="0"/>
                <a:ea typeface="Aptos" panose="020B0004020202020204" pitchFamily="34" charset="0"/>
                <a:cs typeface="Arial" panose="020B0604020202020204" pitchFamily="34" charset="0"/>
              </a:rPr>
              <a:t> de Arriba, Centro de Acopio, acompañado por la gestora social Karly León Adrián y la socióloga Carmen Zambrano. Durante la visita, se socializó con la comunidad el importante tema de la conformación de la nueva directiva en ambos recintos</a:t>
            </a:r>
            <a:endParaRPr lang="es-EC" sz="3000" dirty="0">
              <a:latin typeface="Arial" panose="020B0604020202020204" pitchFamily="34" charset="0"/>
              <a:cs typeface="Arial" panose="020B0604020202020204" pitchFamily="34" charset="0"/>
            </a:endParaRPr>
          </a:p>
        </p:txBody>
      </p:sp>
      <p:pic>
        <p:nvPicPr>
          <p:cNvPr id="4" name="Imagen 3">
            <a:extLst>
              <a:ext uri="{FF2B5EF4-FFF2-40B4-BE49-F238E27FC236}">
                <a16:creationId xmlns:a16="http://schemas.microsoft.com/office/drawing/2014/main" id="{BEB5BABD-3594-E08C-C2ED-112E9DB72EB0}"/>
              </a:ext>
            </a:extLst>
          </p:cNvPr>
          <p:cNvPicPr>
            <a:picLocks noChangeAspect="1"/>
          </p:cNvPicPr>
          <p:nvPr/>
        </p:nvPicPr>
        <p:blipFill>
          <a:blip r:embed="rId3"/>
          <a:srcRect r="775"/>
          <a:stretch>
            <a:fillRect/>
          </a:stretch>
        </p:blipFill>
        <p:spPr>
          <a:xfrm>
            <a:off x="6477600" y="1374590"/>
            <a:ext cx="4994820" cy="4964757"/>
          </a:xfrm>
          <a:prstGeom prst="rect">
            <a:avLst/>
          </a:prstGeom>
        </p:spPr>
      </p:pic>
    </p:spTree>
    <p:extLst>
      <p:ext uri="{BB962C8B-B14F-4D97-AF65-F5344CB8AC3E}">
        <p14:creationId xmlns:p14="http://schemas.microsoft.com/office/powerpoint/2010/main" val="396194588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276ACFAA-7B39-CCAD-3A0A-FA44BB0213DA}"/>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4FFFC8BB-EFB1-3BBF-7B73-DA2880F13835}"/>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AE5D40E0-5D7C-75AC-99C7-308D0CF14E2C}"/>
              </a:ext>
            </a:extLst>
          </p:cNvPr>
          <p:cNvSpPr txBox="1"/>
          <p:nvPr/>
        </p:nvSpPr>
        <p:spPr>
          <a:xfrm>
            <a:off x="2164522" y="424063"/>
            <a:ext cx="7222434" cy="1323439"/>
          </a:xfrm>
          <a:prstGeom prst="rect">
            <a:avLst/>
          </a:prstGeom>
          <a:noFill/>
        </p:spPr>
        <p:txBody>
          <a:bodyPr wrap="square" rtlCol="0">
            <a:spAutoFit/>
          </a:bodyPr>
          <a:lstStyle/>
          <a:p>
            <a:pPr algn="ctr"/>
            <a:r>
              <a:rPr lang="es-MX" sz="4000" b="1" dirty="0">
                <a:solidFill>
                  <a:srgbClr val="002060"/>
                </a:solidFill>
                <a:latin typeface="Arial Rounded MT Bold" panose="020F0704030504030204" pitchFamily="34" charset="0"/>
              </a:rPr>
              <a:t>RENDICIÓN DE CUENTAS PERÍODO FISCAL 2024</a:t>
            </a:r>
            <a:endParaRPr lang="es-419" sz="4000" b="1" dirty="0">
              <a:solidFill>
                <a:srgbClr val="002060"/>
              </a:solidFill>
              <a:latin typeface="Arial Rounded MT Bold" panose="020F0704030504030204" pitchFamily="34" charset="0"/>
            </a:endParaRPr>
          </a:p>
        </p:txBody>
      </p:sp>
      <p:sp>
        <p:nvSpPr>
          <p:cNvPr id="10" name="CuadroTexto 9">
            <a:extLst>
              <a:ext uri="{FF2B5EF4-FFF2-40B4-BE49-F238E27FC236}">
                <a16:creationId xmlns:a16="http://schemas.microsoft.com/office/drawing/2014/main" id="{AE5D40E0-5D7C-75AC-99C7-308D0CF14E2C}"/>
              </a:ext>
            </a:extLst>
          </p:cNvPr>
          <p:cNvSpPr txBox="1"/>
          <p:nvPr/>
        </p:nvSpPr>
        <p:spPr>
          <a:xfrm>
            <a:off x="1419089" y="2656747"/>
            <a:ext cx="8449783" cy="1754326"/>
          </a:xfrm>
          <a:prstGeom prst="rect">
            <a:avLst/>
          </a:prstGeom>
          <a:noFill/>
        </p:spPr>
        <p:txBody>
          <a:bodyPr wrap="square" rtlCol="0">
            <a:spAutoFit/>
          </a:bodyPr>
          <a:lstStyle/>
          <a:p>
            <a:pPr algn="ctr"/>
            <a:r>
              <a:rPr lang="es-MX" sz="5400" b="1" dirty="0">
                <a:solidFill>
                  <a:srgbClr val="FF0000"/>
                </a:solidFill>
                <a:latin typeface="Arial" panose="020B0604020202020204" pitchFamily="34" charset="0"/>
                <a:cs typeface="Arial" panose="020B0604020202020204" pitchFamily="34" charset="0"/>
              </a:rPr>
              <a:t>CURSOS VACACIONALES 2024</a:t>
            </a:r>
            <a:endParaRPr lang="es-419" sz="5400" b="1"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018197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276ACFAA-7B39-CCAD-3A0A-FA44BB0213DA}"/>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4FFFC8BB-EFB1-3BBF-7B73-DA2880F13835}"/>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AE5D40E0-5D7C-75AC-99C7-308D0CF14E2C}"/>
              </a:ext>
            </a:extLst>
          </p:cNvPr>
          <p:cNvSpPr txBox="1"/>
          <p:nvPr/>
        </p:nvSpPr>
        <p:spPr>
          <a:xfrm>
            <a:off x="2266122" y="373211"/>
            <a:ext cx="7222434" cy="446276"/>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RENDICIÓN DE CUENTAS PERÍODO FISCAL 2024</a:t>
            </a:r>
            <a:endParaRPr lang="es-419" sz="2300" b="1" dirty="0">
              <a:solidFill>
                <a:srgbClr val="002060"/>
              </a:solidFill>
              <a:latin typeface="Arial Rounded MT Bold" panose="020F0704030504030204" pitchFamily="34" charset="0"/>
            </a:endParaRPr>
          </a:p>
        </p:txBody>
      </p:sp>
      <p:grpSp>
        <p:nvGrpSpPr>
          <p:cNvPr id="4" name="Grupo 3">
            <a:extLst>
              <a:ext uri="{FF2B5EF4-FFF2-40B4-BE49-F238E27FC236}">
                <a16:creationId xmlns:a16="http://schemas.microsoft.com/office/drawing/2014/main" id="{6553C74A-AF9A-A1DC-C22D-D7FFD4347EA2}"/>
              </a:ext>
            </a:extLst>
          </p:cNvPr>
          <p:cNvGrpSpPr/>
          <p:nvPr/>
        </p:nvGrpSpPr>
        <p:grpSpPr>
          <a:xfrm>
            <a:off x="6319677" y="1955178"/>
            <a:ext cx="5267510" cy="4458874"/>
            <a:chOff x="34299" y="140549"/>
            <a:chExt cx="3256906" cy="3075091"/>
          </a:xfrm>
        </p:grpSpPr>
        <p:pic>
          <p:nvPicPr>
            <p:cNvPr id="7" name="Imagen 6">
              <a:extLst>
                <a:ext uri="{FF2B5EF4-FFF2-40B4-BE49-F238E27FC236}">
                  <a16:creationId xmlns:a16="http://schemas.microsoft.com/office/drawing/2014/main" id="{C9195475-0986-BD28-B115-9C4A8E863542}"/>
                </a:ext>
              </a:extLst>
            </p:cNvPr>
            <p:cNvPicPr>
              <a:picLocks noChangeAspect="1"/>
            </p:cNvPicPr>
            <p:nvPr/>
          </p:nvPicPr>
          <p:blipFill rotWithShape="1">
            <a:blip r:embed="rId3">
              <a:extLst>
                <a:ext uri="{28A0092B-C50C-407E-A947-70E740481C1C}">
                  <a14:useLocalDpi xmlns:a14="http://schemas.microsoft.com/office/drawing/2010/main" val="0"/>
                </a:ext>
              </a:extLst>
            </a:blip>
            <a:srcRect l="46041" t="26944" r="16707" b="8759"/>
            <a:stretch/>
          </p:blipFill>
          <p:spPr bwMode="auto">
            <a:xfrm>
              <a:off x="34299" y="140549"/>
              <a:ext cx="3147426" cy="3055406"/>
            </a:xfrm>
            <a:prstGeom prst="rect">
              <a:avLst/>
            </a:prstGeom>
            <a:ln>
              <a:noFill/>
            </a:ln>
            <a:extLst>
              <a:ext uri="{53640926-AAD7-44D8-BBD7-CCE9431645EC}">
                <a14:shadowObscured xmlns:a14="http://schemas.microsoft.com/office/drawing/2010/main"/>
              </a:ext>
            </a:extLst>
          </p:spPr>
        </p:pic>
        <p:pic>
          <p:nvPicPr>
            <p:cNvPr id="8" name="Imagen 7" descr="Puede ser una imagen de 14 personas, niño(a), personas bailando, multitud y texto">
              <a:extLst>
                <a:ext uri="{FF2B5EF4-FFF2-40B4-BE49-F238E27FC236}">
                  <a16:creationId xmlns:a16="http://schemas.microsoft.com/office/drawing/2014/main" id="{605ADBD1-573E-E6B6-5B88-4E4BE233BBFA}"/>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691640" y="2209800"/>
              <a:ext cx="1599565" cy="1005840"/>
            </a:xfrm>
            <a:prstGeom prst="rect">
              <a:avLst/>
            </a:prstGeom>
            <a:noFill/>
            <a:ln>
              <a:noFill/>
            </a:ln>
          </p:spPr>
        </p:pic>
      </p:grpSp>
      <p:pic>
        <p:nvPicPr>
          <p:cNvPr id="9" name="Imagen 8">
            <a:extLst>
              <a:ext uri="{FF2B5EF4-FFF2-40B4-BE49-F238E27FC236}">
                <a16:creationId xmlns:a16="http://schemas.microsoft.com/office/drawing/2014/main" id="{C73179B5-0AF2-5BC3-0AB2-E43EB35D3E40}"/>
              </a:ext>
            </a:extLst>
          </p:cNvPr>
          <p:cNvPicPr>
            <a:picLocks noChangeAspect="1"/>
          </p:cNvPicPr>
          <p:nvPr/>
        </p:nvPicPr>
        <p:blipFill>
          <a:blip r:embed="rId5"/>
          <a:stretch>
            <a:fillRect/>
          </a:stretch>
        </p:blipFill>
        <p:spPr>
          <a:xfrm>
            <a:off x="616469" y="1955178"/>
            <a:ext cx="5703208" cy="4458874"/>
          </a:xfrm>
          <a:prstGeom prst="rect">
            <a:avLst/>
          </a:prstGeom>
        </p:spPr>
      </p:pic>
      <p:sp>
        <p:nvSpPr>
          <p:cNvPr id="10" name="CuadroTexto 9">
            <a:extLst>
              <a:ext uri="{FF2B5EF4-FFF2-40B4-BE49-F238E27FC236}">
                <a16:creationId xmlns:a16="http://schemas.microsoft.com/office/drawing/2014/main" id="{AE5D40E0-5D7C-75AC-99C7-308D0CF14E2C}"/>
              </a:ext>
            </a:extLst>
          </p:cNvPr>
          <p:cNvSpPr txBox="1"/>
          <p:nvPr/>
        </p:nvSpPr>
        <p:spPr>
          <a:xfrm>
            <a:off x="2266122" y="1060175"/>
            <a:ext cx="7222434" cy="446276"/>
          </a:xfrm>
          <a:prstGeom prst="rect">
            <a:avLst/>
          </a:prstGeom>
          <a:noFill/>
        </p:spPr>
        <p:txBody>
          <a:bodyPr wrap="square" rtlCol="0">
            <a:spAutoFit/>
          </a:bodyPr>
          <a:lstStyle/>
          <a:p>
            <a:pPr algn="ctr"/>
            <a:r>
              <a:rPr lang="es-MX" sz="2300" b="1" dirty="0">
                <a:solidFill>
                  <a:srgbClr val="FF0000"/>
                </a:solidFill>
                <a:latin typeface="Arial Rounded MT Bold" panose="020F0704030504030204" pitchFamily="34" charset="0"/>
              </a:rPr>
              <a:t>CURSOS VACACIONALES 2024</a:t>
            </a:r>
            <a:endParaRPr lang="es-419" sz="2300" b="1" dirty="0">
              <a:solidFill>
                <a:srgbClr val="FF0000"/>
              </a:solidFill>
              <a:latin typeface="Arial Rounded MT Bold" panose="020F0704030504030204" pitchFamily="34" charset="0"/>
            </a:endParaRPr>
          </a:p>
        </p:txBody>
      </p:sp>
    </p:spTree>
    <p:extLst>
      <p:ext uri="{BB962C8B-B14F-4D97-AF65-F5344CB8AC3E}">
        <p14:creationId xmlns:p14="http://schemas.microsoft.com/office/powerpoint/2010/main" val="179467881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519A169D-D7CD-E376-7201-D59FE59EBCE5}"/>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461B9309-D57C-495A-6847-6182B1394F7C}"/>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FE3E2818-82B9-0C5C-0EBA-B876DE89D21F}"/>
              </a:ext>
            </a:extLst>
          </p:cNvPr>
          <p:cNvSpPr txBox="1"/>
          <p:nvPr/>
        </p:nvSpPr>
        <p:spPr>
          <a:xfrm>
            <a:off x="2266121" y="132523"/>
            <a:ext cx="7222434" cy="446276"/>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RENDICIÓN DE CUENTAS PERÍODO FISCAL 2024</a:t>
            </a:r>
            <a:endParaRPr lang="es-419" sz="2300" b="1" dirty="0">
              <a:solidFill>
                <a:srgbClr val="002060"/>
              </a:solidFill>
              <a:latin typeface="Arial Rounded MT Bold" panose="020F0704030504030204" pitchFamily="34" charset="0"/>
            </a:endParaRPr>
          </a:p>
        </p:txBody>
      </p:sp>
      <p:sp>
        <p:nvSpPr>
          <p:cNvPr id="5" name="CuadroTexto 4">
            <a:extLst>
              <a:ext uri="{FF2B5EF4-FFF2-40B4-BE49-F238E27FC236}">
                <a16:creationId xmlns:a16="http://schemas.microsoft.com/office/drawing/2014/main" id="{FEB210FE-02FE-F009-4E62-D919B3792C84}"/>
              </a:ext>
            </a:extLst>
          </p:cNvPr>
          <p:cNvSpPr txBox="1"/>
          <p:nvPr/>
        </p:nvSpPr>
        <p:spPr>
          <a:xfrm>
            <a:off x="2925569" y="578799"/>
            <a:ext cx="5903537" cy="892552"/>
          </a:xfrm>
          <a:prstGeom prst="rect">
            <a:avLst/>
          </a:prstGeom>
          <a:noFill/>
        </p:spPr>
        <p:txBody>
          <a:bodyPr wrap="square">
            <a:spAutoFit/>
          </a:bodyPr>
          <a:lstStyle/>
          <a:p>
            <a:pPr algn="just"/>
            <a:r>
              <a:rPr lang="es-EC" sz="2600" b="1" dirty="0">
                <a:solidFill>
                  <a:srgbClr val="EE0000"/>
                </a:solidFill>
                <a:effectLst/>
                <a:latin typeface="Aptos" panose="020B0004020202020204" pitchFamily="34" charset="0"/>
                <a:ea typeface="Aptos" panose="020B0004020202020204" pitchFamily="34" charset="0"/>
                <a:cs typeface="Times New Roman" panose="02020603050405020304" pitchFamily="18" charset="0"/>
              </a:rPr>
              <a:t>Inauguración de los cursos gratuitos de Inglés en la Parroquia El Laurel</a:t>
            </a:r>
            <a:r>
              <a:rPr lang="es-EC" sz="2600" dirty="0">
                <a:effectLst/>
                <a:latin typeface="Aptos" panose="020B0004020202020204" pitchFamily="34" charset="0"/>
                <a:ea typeface="Aptos" panose="020B0004020202020204" pitchFamily="34" charset="0"/>
                <a:cs typeface="Times New Roman" panose="02020603050405020304" pitchFamily="18" charset="0"/>
              </a:rPr>
              <a:t> </a:t>
            </a:r>
            <a:endParaRPr lang="es-EC" sz="2600" dirty="0"/>
          </a:p>
        </p:txBody>
      </p:sp>
      <p:grpSp>
        <p:nvGrpSpPr>
          <p:cNvPr id="6" name="Grupo 5">
            <a:extLst>
              <a:ext uri="{FF2B5EF4-FFF2-40B4-BE49-F238E27FC236}">
                <a16:creationId xmlns:a16="http://schemas.microsoft.com/office/drawing/2014/main" id="{D5310C85-8C17-72DD-EAC2-144F90DD4F22}"/>
              </a:ext>
            </a:extLst>
          </p:cNvPr>
          <p:cNvGrpSpPr/>
          <p:nvPr/>
        </p:nvGrpSpPr>
        <p:grpSpPr>
          <a:xfrm>
            <a:off x="2478976" y="1471350"/>
            <a:ext cx="6350130" cy="5247501"/>
            <a:chOff x="0" y="0"/>
            <a:chExt cx="3238500" cy="3172460"/>
          </a:xfrm>
        </p:grpSpPr>
        <p:pic>
          <p:nvPicPr>
            <p:cNvPr id="10" name="Imagen 9">
              <a:extLst>
                <a:ext uri="{FF2B5EF4-FFF2-40B4-BE49-F238E27FC236}">
                  <a16:creationId xmlns:a16="http://schemas.microsoft.com/office/drawing/2014/main" id="{A3470EF2-F7AF-F044-3229-0EFA5F20DF4A}"/>
                </a:ext>
              </a:extLst>
            </p:cNvPr>
            <p:cNvPicPr>
              <a:picLocks noChangeAspect="1"/>
            </p:cNvPicPr>
            <p:nvPr/>
          </p:nvPicPr>
          <p:blipFill rotWithShape="1">
            <a:blip r:embed="rId3">
              <a:extLst>
                <a:ext uri="{28A0092B-C50C-407E-A947-70E740481C1C}">
                  <a14:useLocalDpi xmlns:a14="http://schemas.microsoft.com/office/drawing/2010/main" val="0"/>
                </a:ext>
              </a:extLst>
            </a:blip>
            <a:srcRect l="45900" t="23750" r="14947" b="8054"/>
            <a:stretch>
              <a:fillRect/>
            </a:stretch>
          </p:blipFill>
          <p:spPr bwMode="auto">
            <a:xfrm>
              <a:off x="0" y="0"/>
              <a:ext cx="3238500" cy="3172460"/>
            </a:xfrm>
            <a:prstGeom prst="rect">
              <a:avLst/>
            </a:prstGeom>
            <a:ln>
              <a:noFill/>
            </a:ln>
            <a:extLst>
              <a:ext uri="{53640926-AAD7-44D8-BBD7-CCE9431645EC}">
                <a14:shadowObscured xmlns:a14="http://schemas.microsoft.com/office/drawing/2010/main"/>
              </a:ext>
            </a:extLst>
          </p:spPr>
        </p:pic>
        <p:pic>
          <p:nvPicPr>
            <p:cNvPr id="11" name="Imagen 10">
              <a:extLst>
                <a:ext uri="{FF2B5EF4-FFF2-40B4-BE49-F238E27FC236}">
                  <a16:creationId xmlns:a16="http://schemas.microsoft.com/office/drawing/2014/main" id="{702D2CBC-C21F-D0F4-42E3-5223EF5022B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638300" y="2133600"/>
              <a:ext cx="1600200" cy="965835"/>
            </a:xfrm>
            <a:prstGeom prst="rect">
              <a:avLst/>
            </a:prstGeom>
            <a:noFill/>
          </p:spPr>
        </p:pic>
      </p:grpSp>
    </p:spTree>
    <p:extLst>
      <p:ext uri="{BB962C8B-B14F-4D97-AF65-F5344CB8AC3E}">
        <p14:creationId xmlns:p14="http://schemas.microsoft.com/office/powerpoint/2010/main" val="76735354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6976B052-31CD-1225-7D89-48129F4256F5}"/>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C871E45C-79FF-4922-83CD-69BD178CE378}"/>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A3CE7643-BC48-F2D5-2DC1-43615E577282}"/>
              </a:ext>
            </a:extLst>
          </p:cNvPr>
          <p:cNvSpPr txBox="1"/>
          <p:nvPr/>
        </p:nvSpPr>
        <p:spPr>
          <a:xfrm>
            <a:off x="2133601" y="197897"/>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a:t>
            </a:r>
            <a:r>
              <a:rPr lang="es-MX" sz="2300" b="1" dirty="0">
                <a:solidFill>
                  <a:srgbClr val="002060"/>
                </a:solidFill>
                <a:latin typeface="Arial Rounded MT Bold" panose="020F0704030504030204" pitchFamily="34" charset="0"/>
              </a:rPr>
              <a:t> </a:t>
            </a:r>
            <a:r>
              <a:rPr lang="es-MX" sz="3600" b="1" dirty="0">
                <a:solidFill>
                  <a:srgbClr val="002060"/>
                </a:solidFill>
                <a:latin typeface="Arial Rounded MT Bold" panose="020F0704030504030204" pitchFamily="34" charset="0"/>
              </a:rPr>
              <a:t>DE CUENTAS PERÍODO FISCAL 2024</a:t>
            </a:r>
            <a:endParaRPr lang="es-419" sz="3600" b="1" dirty="0">
              <a:solidFill>
                <a:srgbClr val="002060"/>
              </a:solidFill>
              <a:latin typeface="Arial Rounded MT Bold" panose="020F0704030504030204" pitchFamily="34" charset="0"/>
            </a:endParaRPr>
          </a:p>
        </p:txBody>
      </p:sp>
      <p:sp>
        <p:nvSpPr>
          <p:cNvPr id="4" name="Rectángulo 3"/>
          <p:cNvSpPr/>
          <p:nvPr/>
        </p:nvSpPr>
        <p:spPr>
          <a:xfrm>
            <a:off x="852191" y="1398226"/>
            <a:ext cx="11186267" cy="461665"/>
          </a:xfrm>
          <a:prstGeom prst="rect">
            <a:avLst/>
          </a:prstGeom>
        </p:spPr>
        <p:txBody>
          <a:bodyPr wrap="none">
            <a:spAutoFit/>
          </a:bodyPr>
          <a:lstStyle/>
          <a:p>
            <a:r>
              <a:rPr lang="es-ES" sz="2400" b="1" dirty="0">
                <a:solidFill>
                  <a:srgbClr val="FF0000"/>
                </a:solidFill>
                <a:latin typeface="Arial" panose="020B0604020202020204" pitchFamily="34" charset="0"/>
                <a:cs typeface="Arial" panose="020B0604020202020204" pitchFamily="34" charset="0"/>
              </a:rPr>
              <a:t>INICIO DEL PROYECTO DE BALONCESTO EN LA PARROQUIA EL LAUREL </a:t>
            </a:r>
          </a:p>
        </p:txBody>
      </p:sp>
      <p:pic>
        <p:nvPicPr>
          <p:cNvPr id="6" name="Imagen 5"/>
          <p:cNvPicPr>
            <a:picLocks noChangeAspect="1"/>
          </p:cNvPicPr>
          <p:nvPr/>
        </p:nvPicPr>
        <p:blipFill>
          <a:blip r:embed="rId3"/>
          <a:stretch>
            <a:fillRect/>
          </a:stretch>
        </p:blipFill>
        <p:spPr>
          <a:xfrm>
            <a:off x="3207027" y="1859891"/>
            <a:ext cx="5552660" cy="4936589"/>
          </a:xfrm>
          <a:prstGeom prst="rect">
            <a:avLst/>
          </a:prstGeom>
        </p:spPr>
      </p:pic>
    </p:spTree>
    <p:extLst>
      <p:ext uri="{BB962C8B-B14F-4D97-AF65-F5344CB8AC3E}">
        <p14:creationId xmlns:p14="http://schemas.microsoft.com/office/powerpoint/2010/main" val="309064379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870CA61-DB10-3237-3C9C-02DAF2D3F90A}"/>
              </a:ext>
            </a:extLst>
          </p:cNvPr>
          <p:cNvSpPr txBox="1"/>
          <p:nvPr/>
        </p:nvSpPr>
        <p:spPr>
          <a:xfrm>
            <a:off x="2102102" y="132523"/>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grpSp>
        <p:nvGrpSpPr>
          <p:cNvPr id="7" name="Grupo 6"/>
          <p:cNvGrpSpPr/>
          <p:nvPr/>
        </p:nvGrpSpPr>
        <p:grpSpPr>
          <a:xfrm>
            <a:off x="3891777" y="1442624"/>
            <a:ext cx="6458857" cy="5197662"/>
            <a:chOff x="725713" y="1660338"/>
            <a:chExt cx="6458857" cy="5197662"/>
          </a:xfrm>
        </p:grpSpPr>
        <p:pic>
          <p:nvPicPr>
            <p:cNvPr id="4" name="Imagen 3"/>
            <p:cNvPicPr>
              <a:picLocks noChangeAspect="1"/>
            </p:cNvPicPr>
            <p:nvPr/>
          </p:nvPicPr>
          <p:blipFill rotWithShape="1">
            <a:blip r:embed="rId3"/>
            <a:srcRect l="46765" t="31101" r="16646" b="14931"/>
            <a:stretch/>
          </p:blipFill>
          <p:spPr>
            <a:xfrm>
              <a:off x="725713" y="1660338"/>
              <a:ext cx="6458857" cy="5197662"/>
            </a:xfrm>
            <a:prstGeom prst="rect">
              <a:avLst/>
            </a:prstGeom>
          </p:spPr>
        </p:pic>
        <p:pic>
          <p:nvPicPr>
            <p:cNvPr id="6" name="Imagen 5"/>
            <p:cNvPicPr>
              <a:picLocks noChangeAspect="1"/>
            </p:cNvPicPr>
            <p:nvPr/>
          </p:nvPicPr>
          <p:blipFill>
            <a:blip r:embed="rId4"/>
            <a:stretch>
              <a:fillRect/>
            </a:stretch>
          </p:blipFill>
          <p:spPr>
            <a:xfrm>
              <a:off x="5050672" y="4772462"/>
              <a:ext cx="2133898" cy="2085538"/>
            </a:xfrm>
            <a:prstGeom prst="rect">
              <a:avLst/>
            </a:prstGeom>
          </p:spPr>
        </p:pic>
      </p:grpSp>
      <p:sp>
        <p:nvSpPr>
          <p:cNvPr id="10" name="CuadroTexto 9">
            <a:extLst>
              <a:ext uri="{FF2B5EF4-FFF2-40B4-BE49-F238E27FC236}">
                <a16:creationId xmlns:a16="http://schemas.microsoft.com/office/drawing/2014/main" id="{2870CA61-DB10-3237-3C9C-02DAF2D3F90A}"/>
              </a:ext>
            </a:extLst>
          </p:cNvPr>
          <p:cNvSpPr txBox="1"/>
          <p:nvPr/>
        </p:nvSpPr>
        <p:spPr>
          <a:xfrm>
            <a:off x="413581" y="2871366"/>
            <a:ext cx="3144813" cy="1384995"/>
          </a:xfrm>
          <a:prstGeom prst="rect">
            <a:avLst/>
          </a:prstGeom>
          <a:noFill/>
        </p:spPr>
        <p:txBody>
          <a:bodyPr wrap="square" rtlCol="0">
            <a:spAutoFit/>
          </a:bodyPr>
          <a:lstStyle/>
          <a:p>
            <a:pPr algn="ctr"/>
            <a:r>
              <a:rPr lang="es-MX" sz="2800" b="1" dirty="0">
                <a:solidFill>
                  <a:srgbClr val="FF0000"/>
                </a:solidFill>
                <a:latin typeface="Arial" panose="020B0604020202020204" pitchFamily="34" charset="0"/>
                <a:cs typeface="Arial" panose="020B0604020202020204" pitchFamily="34" charset="0"/>
              </a:rPr>
              <a:t>CLAUSURA VACACIONALDE INGLÉS</a:t>
            </a:r>
            <a:endParaRPr lang="es-419" sz="2800" b="1"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3233999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870CA61-DB10-3237-3C9C-02DAF2D3F90A}"/>
              </a:ext>
            </a:extLst>
          </p:cNvPr>
          <p:cNvSpPr txBox="1"/>
          <p:nvPr/>
        </p:nvSpPr>
        <p:spPr>
          <a:xfrm>
            <a:off x="1985988" y="460010"/>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sp>
        <p:nvSpPr>
          <p:cNvPr id="2" name="Rectángulo 1"/>
          <p:cNvSpPr/>
          <p:nvPr/>
        </p:nvSpPr>
        <p:spPr>
          <a:xfrm>
            <a:off x="1097776" y="3026750"/>
            <a:ext cx="8998857" cy="1938992"/>
          </a:xfrm>
          <a:prstGeom prst="rect">
            <a:avLst/>
          </a:prstGeom>
        </p:spPr>
        <p:txBody>
          <a:bodyPr wrap="square">
            <a:spAutoFit/>
          </a:bodyPr>
          <a:lstStyle/>
          <a:p>
            <a:pPr algn="ctr"/>
            <a:r>
              <a:rPr lang="es-ES" sz="6000" b="1" u="sng" dirty="0">
                <a:solidFill>
                  <a:srgbClr val="FF0000"/>
                </a:solidFill>
                <a:latin typeface="Arial" panose="020B0604020202020204" pitchFamily="34" charset="0"/>
                <a:cs typeface="Arial" panose="020B0604020202020204" pitchFamily="34" charset="0"/>
              </a:rPr>
              <a:t>HOMENAJE DÍA DE LA MADRE Y DEL PADRE</a:t>
            </a:r>
          </a:p>
        </p:txBody>
      </p:sp>
    </p:spTree>
    <p:extLst>
      <p:ext uri="{BB962C8B-B14F-4D97-AF65-F5344CB8AC3E}">
        <p14:creationId xmlns:p14="http://schemas.microsoft.com/office/powerpoint/2010/main" val="98952153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870CA61-DB10-3237-3C9C-02DAF2D3F90A}"/>
              </a:ext>
            </a:extLst>
          </p:cNvPr>
          <p:cNvSpPr txBox="1"/>
          <p:nvPr/>
        </p:nvSpPr>
        <p:spPr>
          <a:xfrm>
            <a:off x="1985988" y="132523"/>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grpSp>
        <p:nvGrpSpPr>
          <p:cNvPr id="9" name="Grupo 8"/>
          <p:cNvGrpSpPr/>
          <p:nvPr/>
        </p:nvGrpSpPr>
        <p:grpSpPr>
          <a:xfrm>
            <a:off x="852191" y="1784626"/>
            <a:ext cx="10268855" cy="4967812"/>
            <a:chOff x="522514" y="1537883"/>
            <a:chExt cx="10268855" cy="4967812"/>
          </a:xfrm>
        </p:grpSpPr>
        <p:grpSp>
          <p:nvGrpSpPr>
            <p:cNvPr id="5" name="Grupo 4"/>
            <p:cNvGrpSpPr/>
            <p:nvPr/>
          </p:nvGrpSpPr>
          <p:grpSpPr>
            <a:xfrm>
              <a:off x="522514" y="1537883"/>
              <a:ext cx="5138057" cy="4964517"/>
              <a:chOff x="1727200" y="2249713"/>
              <a:chExt cx="4804229" cy="4426858"/>
            </a:xfrm>
          </p:grpSpPr>
          <p:pic>
            <p:nvPicPr>
              <p:cNvPr id="3" name="Imagen 2"/>
              <p:cNvPicPr>
                <a:picLocks noChangeAspect="1"/>
              </p:cNvPicPr>
              <p:nvPr/>
            </p:nvPicPr>
            <p:blipFill rotWithShape="1">
              <a:blip r:embed="rId3"/>
              <a:srcRect l="46654" t="33284" r="16423" b="6200"/>
              <a:stretch/>
            </p:blipFill>
            <p:spPr>
              <a:xfrm>
                <a:off x="1727200" y="2249713"/>
                <a:ext cx="4804229" cy="4426858"/>
              </a:xfrm>
              <a:prstGeom prst="rect">
                <a:avLst/>
              </a:prstGeom>
            </p:spPr>
          </p:pic>
          <p:pic>
            <p:nvPicPr>
              <p:cNvPr id="4" name="Imagen 3"/>
              <p:cNvPicPr>
                <a:picLocks noChangeAspect="1"/>
              </p:cNvPicPr>
              <p:nvPr/>
            </p:nvPicPr>
            <p:blipFill rotWithShape="1">
              <a:blip r:embed="rId4"/>
              <a:srcRect l="8167" t="22570" r="30478" b="7391"/>
              <a:stretch/>
            </p:blipFill>
            <p:spPr>
              <a:xfrm>
                <a:off x="4129313" y="5457372"/>
                <a:ext cx="2402116" cy="1215677"/>
              </a:xfrm>
              <a:prstGeom prst="rect">
                <a:avLst/>
              </a:prstGeom>
            </p:spPr>
          </p:pic>
        </p:grpSp>
        <p:grpSp>
          <p:nvGrpSpPr>
            <p:cNvPr id="8" name="Grupo 7"/>
            <p:cNvGrpSpPr/>
            <p:nvPr/>
          </p:nvGrpSpPr>
          <p:grpSpPr>
            <a:xfrm>
              <a:off x="5667826" y="1537883"/>
              <a:ext cx="5123543" cy="4967812"/>
              <a:chOff x="5660571" y="1537883"/>
              <a:chExt cx="5123543" cy="4967812"/>
            </a:xfrm>
          </p:grpSpPr>
          <p:pic>
            <p:nvPicPr>
              <p:cNvPr id="6" name="Imagen 5"/>
              <p:cNvPicPr>
                <a:picLocks noChangeAspect="1"/>
              </p:cNvPicPr>
              <p:nvPr/>
            </p:nvPicPr>
            <p:blipFill rotWithShape="1">
              <a:blip r:embed="rId5"/>
              <a:srcRect l="46764" t="30307" r="16535" b="6399"/>
              <a:stretch/>
            </p:blipFill>
            <p:spPr>
              <a:xfrm>
                <a:off x="5660571" y="1537883"/>
                <a:ext cx="5123543" cy="4967812"/>
              </a:xfrm>
              <a:prstGeom prst="rect">
                <a:avLst/>
              </a:prstGeom>
            </p:spPr>
          </p:pic>
          <p:pic>
            <p:nvPicPr>
              <p:cNvPr id="7" name="Imagen 6"/>
              <p:cNvPicPr>
                <a:picLocks noChangeAspect="1"/>
              </p:cNvPicPr>
              <p:nvPr/>
            </p:nvPicPr>
            <p:blipFill>
              <a:blip r:embed="rId6"/>
              <a:stretch>
                <a:fillRect/>
              </a:stretch>
            </p:blipFill>
            <p:spPr>
              <a:xfrm>
                <a:off x="8229597" y="4920343"/>
                <a:ext cx="2554517" cy="1578108"/>
              </a:xfrm>
              <a:prstGeom prst="rect">
                <a:avLst/>
              </a:prstGeom>
            </p:spPr>
          </p:pic>
        </p:grpSp>
      </p:grpSp>
    </p:spTree>
    <p:extLst>
      <p:ext uri="{BB962C8B-B14F-4D97-AF65-F5344CB8AC3E}">
        <p14:creationId xmlns:p14="http://schemas.microsoft.com/office/powerpoint/2010/main" val="355088221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870CA61-DB10-3237-3C9C-02DAF2D3F90A}"/>
              </a:ext>
            </a:extLst>
          </p:cNvPr>
          <p:cNvSpPr txBox="1"/>
          <p:nvPr/>
        </p:nvSpPr>
        <p:spPr>
          <a:xfrm>
            <a:off x="1985988" y="460010"/>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sp>
        <p:nvSpPr>
          <p:cNvPr id="2" name="Rectángulo 1"/>
          <p:cNvSpPr/>
          <p:nvPr/>
        </p:nvSpPr>
        <p:spPr>
          <a:xfrm>
            <a:off x="1097776" y="3026750"/>
            <a:ext cx="8998857" cy="1015663"/>
          </a:xfrm>
          <a:prstGeom prst="rect">
            <a:avLst/>
          </a:prstGeom>
        </p:spPr>
        <p:txBody>
          <a:bodyPr wrap="square">
            <a:spAutoFit/>
          </a:bodyPr>
          <a:lstStyle/>
          <a:p>
            <a:pPr algn="ctr"/>
            <a:r>
              <a:rPr lang="es-ES" sz="6000" b="1" u="sng" dirty="0">
                <a:solidFill>
                  <a:srgbClr val="FF0000"/>
                </a:solidFill>
                <a:latin typeface="Arial" panose="020B0604020202020204" pitchFamily="34" charset="0"/>
                <a:cs typeface="Arial" panose="020B0604020202020204" pitchFamily="34" charset="0"/>
              </a:rPr>
              <a:t>REGATAS LAUREL 2024 </a:t>
            </a:r>
          </a:p>
        </p:txBody>
      </p:sp>
    </p:spTree>
    <p:extLst>
      <p:ext uri="{BB962C8B-B14F-4D97-AF65-F5344CB8AC3E}">
        <p14:creationId xmlns:p14="http://schemas.microsoft.com/office/powerpoint/2010/main" val="116164665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870CA61-DB10-3237-3C9C-02DAF2D3F90A}"/>
              </a:ext>
            </a:extLst>
          </p:cNvPr>
          <p:cNvSpPr txBox="1"/>
          <p:nvPr/>
        </p:nvSpPr>
        <p:spPr>
          <a:xfrm>
            <a:off x="2120349" y="0"/>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pic>
        <p:nvPicPr>
          <p:cNvPr id="3" name="Imagen 2"/>
          <p:cNvPicPr>
            <a:picLocks noChangeAspect="1"/>
          </p:cNvPicPr>
          <p:nvPr/>
        </p:nvPicPr>
        <p:blipFill rotWithShape="1">
          <a:blip r:embed="rId3"/>
          <a:srcRect l="46765" t="30903" r="16422" b="15327"/>
          <a:stretch/>
        </p:blipFill>
        <p:spPr>
          <a:xfrm>
            <a:off x="217713" y="2214021"/>
            <a:ext cx="5451778" cy="4477065"/>
          </a:xfrm>
          <a:prstGeom prst="rect">
            <a:avLst/>
          </a:prstGeom>
        </p:spPr>
      </p:pic>
      <p:sp>
        <p:nvSpPr>
          <p:cNvPr id="7" name="CuadroTexto 6">
            <a:extLst>
              <a:ext uri="{FF2B5EF4-FFF2-40B4-BE49-F238E27FC236}">
                <a16:creationId xmlns:a16="http://schemas.microsoft.com/office/drawing/2014/main" id="{2870CA61-DB10-3237-3C9C-02DAF2D3F90A}"/>
              </a:ext>
            </a:extLst>
          </p:cNvPr>
          <p:cNvSpPr txBox="1"/>
          <p:nvPr/>
        </p:nvSpPr>
        <p:spPr>
          <a:xfrm>
            <a:off x="217713" y="1283155"/>
            <a:ext cx="4044490" cy="707886"/>
          </a:xfrm>
          <a:prstGeom prst="rect">
            <a:avLst/>
          </a:prstGeom>
          <a:noFill/>
        </p:spPr>
        <p:txBody>
          <a:bodyPr wrap="square" rtlCol="0">
            <a:spAutoFit/>
          </a:bodyPr>
          <a:lstStyle/>
          <a:p>
            <a:pPr algn="ctr"/>
            <a:r>
              <a:rPr lang="es-MX" sz="2000" b="1" dirty="0">
                <a:solidFill>
                  <a:srgbClr val="FF0000"/>
                </a:solidFill>
                <a:latin typeface="Arial" panose="020B0604020202020204" pitchFamily="34" charset="0"/>
                <a:cs typeface="Arial" panose="020B0604020202020204" pitchFamily="34" charset="0"/>
              </a:rPr>
              <a:t>RUEDA DE PRENSA REGATAS EL LAUREL 2024</a:t>
            </a:r>
            <a:endParaRPr lang="es-419" sz="2000" b="1" dirty="0">
              <a:solidFill>
                <a:srgbClr val="FF0000"/>
              </a:solidFill>
              <a:latin typeface="Arial" panose="020B0604020202020204" pitchFamily="34" charset="0"/>
              <a:cs typeface="Arial" panose="020B0604020202020204" pitchFamily="34" charset="0"/>
            </a:endParaRPr>
          </a:p>
        </p:txBody>
      </p:sp>
      <p:grpSp>
        <p:nvGrpSpPr>
          <p:cNvPr id="8" name="Grupo 7"/>
          <p:cNvGrpSpPr/>
          <p:nvPr/>
        </p:nvGrpSpPr>
        <p:grpSpPr>
          <a:xfrm>
            <a:off x="5731566" y="1552604"/>
            <a:ext cx="5529943" cy="5256203"/>
            <a:chOff x="5297713" y="1283155"/>
            <a:chExt cx="5529943" cy="5256203"/>
          </a:xfrm>
        </p:grpSpPr>
        <p:pic>
          <p:nvPicPr>
            <p:cNvPr id="5" name="Imagen 4"/>
            <p:cNvPicPr>
              <a:picLocks noChangeAspect="1"/>
            </p:cNvPicPr>
            <p:nvPr/>
          </p:nvPicPr>
          <p:blipFill rotWithShape="1">
            <a:blip r:embed="rId4"/>
            <a:srcRect l="46877" t="31300" r="16757" b="7391"/>
            <a:stretch/>
          </p:blipFill>
          <p:spPr>
            <a:xfrm>
              <a:off x="5297713" y="1283155"/>
              <a:ext cx="5529943" cy="5241570"/>
            </a:xfrm>
            <a:prstGeom prst="rect">
              <a:avLst/>
            </a:prstGeom>
          </p:spPr>
        </p:pic>
        <p:pic>
          <p:nvPicPr>
            <p:cNvPr id="6" name="Imagen 5"/>
            <p:cNvPicPr>
              <a:picLocks noChangeAspect="1"/>
            </p:cNvPicPr>
            <p:nvPr/>
          </p:nvPicPr>
          <p:blipFill>
            <a:blip r:embed="rId5"/>
            <a:stretch>
              <a:fillRect/>
            </a:stretch>
          </p:blipFill>
          <p:spPr>
            <a:xfrm>
              <a:off x="8131292" y="4746171"/>
              <a:ext cx="2696364" cy="1793187"/>
            </a:xfrm>
            <a:prstGeom prst="rect">
              <a:avLst/>
            </a:prstGeom>
          </p:spPr>
        </p:pic>
      </p:grpSp>
    </p:spTree>
    <p:extLst>
      <p:ext uri="{BB962C8B-B14F-4D97-AF65-F5344CB8AC3E}">
        <p14:creationId xmlns:p14="http://schemas.microsoft.com/office/powerpoint/2010/main" val="145636215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870CA61-DB10-3237-3C9C-02DAF2D3F90A}"/>
              </a:ext>
            </a:extLst>
          </p:cNvPr>
          <p:cNvSpPr txBox="1"/>
          <p:nvPr/>
        </p:nvSpPr>
        <p:spPr>
          <a:xfrm>
            <a:off x="2120349" y="0"/>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sp>
        <p:nvSpPr>
          <p:cNvPr id="7" name="CuadroTexto 6">
            <a:extLst>
              <a:ext uri="{FF2B5EF4-FFF2-40B4-BE49-F238E27FC236}">
                <a16:creationId xmlns:a16="http://schemas.microsoft.com/office/drawing/2014/main" id="{2870CA61-DB10-3237-3C9C-02DAF2D3F90A}"/>
              </a:ext>
            </a:extLst>
          </p:cNvPr>
          <p:cNvSpPr txBox="1"/>
          <p:nvPr/>
        </p:nvSpPr>
        <p:spPr>
          <a:xfrm>
            <a:off x="1603896" y="1066587"/>
            <a:ext cx="7910287" cy="400110"/>
          </a:xfrm>
          <a:prstGeom prst="rect">
            <a:avLst/>
          </a:prstGeom>
          <a:noFill/>
        </p:spPr>
        <p:txBody>
          <a:bodyPr wrap="square" rtlCol="0">
            <a:spAutoFit/>
          </a:bodyPr>
          <a:lstStyle/>
          <a:p>
            <a:pPr algn="ctr"/>
            <a:r>
              <a:rPr lang="es-MX" sz="2000" b="1" dirty="0">
                <a:solidFill>
                  <a:srgbClr val="FF0000"/>
                </a:solidFill>
                <a:latin typeface="Arial" panose="020B0604020202020204" pitchFamily="34" charset="0"/>
                <a:cs typeface="Arial" panose="020B0604020202020204" pitchFamily="34" charset="0"/>
              </a:rPr>
              <a:t>REGATAS EL LAUREL 2024</a:t>
            </a:r>
            <a:endParaRPr lang="es-419" sz="2000" b="1" dirty="0">
              <a:solidFill>
                <a:srgbClr val="FF0000"/>
              </a:solidFill>
              <a:latin typeface="Arial" panose="020B0604020202020204" pitchFamily="34" charset="0"/>
              <a:cs typeface="Arial" panose="020B0604020202020204" pitchFamily="34" charset="0"/>
            </a:endParaRPr>
          </a:p>
        </p:txBody>
      </p:sp>
      <p:grpSp>
        <p:nvGrpSpPr>
          <p:cNvPr id="9" name="Grupo 8"/>
          <p:cNvGrpSpPr/>
          <p:nvPr/>
        </p:nvGrpSpPr>
        <p:grpSpPr>
          <a:xfrm>
            <a:off x="2828620" y="1473109"/>
            <a:ext cx="6210449" cy="5270924"/>
            <a:chOff x="2423885" y="1473109"/>
            <a:chExt cx="5486401" cy="5270924"/>
          </a:xfrm>
        </p:grpSpPr>
        <p:pic>
          <p:nvPicPr>
            <p:cNvPr id="2" name="Imagen 1"/>
            <p:cNvPicPr>
              <a:picLocks noChangeAspect="1"/>
            </p:cNvPicPr>
            <p:nvPr/>
          </p:nvPicPr>
          <p:blipFill rotWithShape="1">
            <a:blip r:embed="rId3"/>
            <a:srcRect l="46765" t="30506" r="16311" b="6399"/>
            <a:stretch/>
          </p:blipFill>
          <p:spPr>
            <a:xfrm>
              <a:off x="2423885" y="1473109"/>
              <a:ext cx="5486401" cy="5270924"/>
            </a:xfrm>
            <a:prstGeom prst="rect">
              <a:avLst/>
            </a:prstGeom>
          </p:spPr>
        </p:pic>
        <p:pic>
          <p:nvPicPr>
            <p:cNvPr id="4" name="Imagen 3"/>
            <p:cNvPicPr>
              <a:picLocks noChangeAspect="1"/>
            </p:cNvPicPr>
            <p:nvPr/>
          </p:nvPicPr>
          <p:blipFill>
            <a:blip r:embed="rId4"/>
            <a:stretch>
              <a:fillRect/>
            </a:stretch>
          </p:blipFill>
          <p:spPr>
            <a:xfrm>
              <a:off x="5167085" y="5021704"/>
              <a:ext cx="2743201" cy="1700836"/>
            </a:xfrm>
            <a:prstGeom prst="rect">
              <a:avLst/>
            </a:prstGeom>
          </p:spPr>
        </p:pic>
      </p:grpSp>
    </p:spTree>
    <p:extLst>
      <p:ext uri="{BB962C8B-B14F-4D97-AF65-F5344CB8AC3E}">
        <p14:creationId xmlns:p14="http://schemas.microsoft.com/office/powerpoint/2010/main" val="237886282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870CA61-DB10-3237-3C9C-02DAF2D3F90A}"/>
              </a:ext>
            </a:extLst>
          </p:cNvPr>
          <p:cNvSpPr txBox="1"/>
          <p:nvPr/>
        </p:nvSpPr>
        <p:spPr>
          <a:xfrm>
            <a:off x="2120349" y="0"/>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sp>
        <p:nvSpPr>
          <p:cNvPr id="2" name="Rectángulo 1"/>
          <p:cNvSpPr/>
          <p:nvPr/>
        </p:nvSpPr>
        <p:spPr>
          <a:xfrm>
            <a:off x="576420" y="2651758"/>
            <a:ext cx="9525523" cy="1200329"/>
          </a:xfrm>
          <a:prstGeom prst="rect">
            <a:avLst/>
          </a:prstGeom>
        </p:spPr>
        <p:txBody>
          <a:bodyPr wrap="square">
            <a:spAutoFit/>
          </a:bodyPr>
          <a:lstStyle/>
          <a:p>
            <a:pPr algn="ctr"/>
            <a:r>
              <a:rPr lang="es-ES" sz="3600" b="1" dirty="0">
                <a:solidFill>
                  <a:srgbClr val="FF0000"/>
                </a:solidFill>
                <a:latin typeface="Arial" panose="020B0604020202020204" pitchFamily="34" charset="0"/>
                <a:cs typeface="Arial" panose="020B0604020202020204" pitchFamily="34" charset="0"/>
              </a:rPr>
              <a:t>EN LA PRIMERA EDICIÓN DE LA CABALGATA LAUREL 2024 </a:t>
            </a:r>
          </a:p>
        </p:txBody>
      </p:sp>
    </p:spTree>
    <p:extLst>
      <p:ext uri="{BB962C8B-B14F-4D97-AF65-F5344CB8AC3E}">
        <p14:creationId xmlns:p14="http://schemas.microsoft.com/office/powerpoint/2010/main" val="388415259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870CA61-DB10-3237-3C9C-02DAF2D3F90A}"/>
              </a:ext>
            </a:extLst>
          </p:cNvPr>
          <p:cNvSpPr txBox="1"/>
          <p:nvPr/>
        </p:nvSpPr>
        <p:spPr>
          <a:xfrm>
            <a:off x="2120349" y="0"/>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sp>
        <p:nvSpPr>
          <p:cNvPr id="2" name="Rectángulo 1"/>
          <p:cNvSpPr/>
          <p:nvPr/>
        </p:nvSpPr>
        <p:spPr>
          <a:xfrm>
            <a:off x="2120349" y="1200329"/>
            <a:ext cx="7707046" cy="400110"/>
          </a:xfrm>
          <a:prstGeom prst="rect">
            <a:avLst/>
          </a:prstGeom>
        </p:spPr>
        <p:txBody>
          <a:bodyPr wrap="none">
            <a:spAutoFit/>
          </a:bodyPr>
          <a:lstStyle/>
          <a:p>
            <a:r>
              <a:rPr lang="es-ES" sz="2000" b="1" dirty="0">
                <a:solidFill>
                  <a:srgbClr val="FF0000"/>
                </a:solidFill>
                <a:latin typeface="Arial" panose="020B0604020202020204" pitchFamily="34" charset="0"/>
                <a:cs typeface="Arial" panose="020B0604020202020204" pitchFamily="34" charset="0"/>
              </a:rPr>
              <a:t>EN LA PRIMERA EDICIÓN DE LA CABALGATA LAUREL 2024 </a:t>
            </a:r>
          </a:p>
        </p:txBody>
      </p:sp>
      <p:pic>
        <p:nvPicPr>
          <p:cNvPr id="3" name="Imagen 2"/>
          <p:cNvPicPr>
            <a:picLocks noChangeAspect="1"/>
          </p:cNvPicPr>
          <p:nvPr/>
        </p:nvPicPr>
        <p:blipFill rotWithShape="1">
          <a:blip r:embed="rId3"/>
          <a:srcRect t="2822"/>
          <a:stretch/>
        </p:blipFill>
        <p:spPr>
          <a:xfrm>
            <a:off x="500246" y="1815547"/>
            <a:ext cx="4641597" cy="4479927"/>
          </a:xfrm>
          <a:prstGeom prst="rect">
            <a:avLst/>
          </a:prstGeom>
        </p:spPr>
      </p:pic>
      <p:pic>
        <p:nvPicPr>
          <p:cNvPr id="5" name="Imagen 4"/>
          <p:cNvPicPr>
            <a:picLocks noChangeAspect="1"/>
          </p:cNvPicPr>
          <p:nvPr/>
        </p:nvPicPr>
        <p:blipFill rotWithShape="1">
          <a:blip r:embed="rId4"/>
          <a:srcRect l="1361"/>
          <a:stretch/>
        </p:blipFill>
        <p:spPr>
          <a:xfrm>
            <a:off x="5314122" y="1815547"/>
            <a:ext cx="5510466" cy="4412975"/>
          </a:xfrm>
          <a:prstGeom prst="rect">
            <a:avLst/>
          </a:prstGeom>
        </p:spPr>
      </p:pic>
    </p:spTree>
    <p:extLst>
      <p:ext uri="{BB962C8B-B14F-4D97-AF65-F5344CB8AC3E}">
        <p14:creationId xmlns:p14="http://schemas.microsoft.com/office/powerpoint/2010/main" val="427106657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870CA61-DB10-3237-3C9C-02DAF2D3F90A}"/>
              </a:ext>
            </a:extLst>
          </p:cNvPr>
          <p:cNvSpPr txBox="1"/>
          <p:nvPr/>
        </p:nvSpPr>
        <p:spPr>
          <a:xfrm>
            <a:off x="2066971" y="98345"/>
            <a:ext cx="7421586"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pic>
        <p:nvPicPr>
          <p:cNvPr id="2" name="Imagen 1"/>
          <p:cNvPicPr>
            <a:picLocks noChangeAspect="1"/>
          </p:cNvPicPr>
          <p:nvPr/>
        </p:nvPicPr>
        <p:blipFill rotWithShape="1">
          <a:blip r:embed="rId3"/>
          <a:srcRect l="46764" t="30903" r="16535" b="6796"/>
          <a:stretch/>
        </p:blipFill>
        <p:spPr>
          <a:xfrm>
            <a:off x="3048000" y="1995757"/>
            <a:ext cx="5689601" cy="4862243"/>
          </a:xfrm>
          <a:prstGeom prst="rect">
            <a:avLst/>
          </a:prstGeom>
        </p:spPr>
      </p:pic>
      <p:sp>
        <p:nvSpPr>
          <p:cNvPr id="4" name="Rectángulo 3"/>
          <p:cNvSpPr/>
          <p:nvPr/>
        </p:nvSpPr>
        <p:spPr>
          <a:xfrm>
            <a:off x="2844800" y="1231717"/>
            <a:ext cx="6096000" cy="830997"/>
          </a:xfrm>
          <a:prstGeom prst="rect">
            <a:avLst/>
          </a:prstGeom>
        </p:spPr>
        <p:txBody>
          <a:bodyPr>
            <a:spAutoFit/>
          </a:bodyPr>
          <a:lstStyle/>
          <a:p>
            <a:pPr algn="ctr"/>
            <a:r>
              <a:rPr lang="es-ES" sz="2400" b="1" dirty="0">
                <a:solidFill>
                  <a:srgbClr val="FF0000"/>
                </a:solidFill>
                <a:latin typeface="Arial" panose="020B0604020202020204" pitchFamily="34" charset="0"/>
                <a:cs typeface="Arial" panose="020B0604020202020204" pitchFamily="34" charset="0"/>
              </a:rPr>
              <a:t>BRIGADAS OFTALMOLÓGICAS EN LA CABECERA PARROQUIAL EL LAUREL! </a:t>
            </a:r>
          </a:p>
        </p:txBody>
      </p:sp>
    </p:spTree>
    <p:extLst>
      <p:ext uri="{BB962C8B-B14F-4D97-AF65-F5344CB8AC3E}">
        <p14:creationId xmlns:p14="http://schemas.microsoft.com/office/powerpoint/2010/main" val="42173372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870CA61-DB10-3237-3C9C-02DAF2D3F90A}"/>
              </a:ext>
            </a:extLst>
          </p:cNvPr>
          <p:cNvSpPr txBox="1"/>
          <p:nvPr/>
        </p:nvSpPr>
        <p:spPr>
          <a:xfrm>
            <a:off x="2066971" y="98345"/>
            <a:ext cx="7421586"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sp>
        <p:nvSpPr>
          <p:cNvPr id="3" name="CuadroTexto 2">
            <a:extLst>
              <a:ext uri="{FF2B5EF4-FFF2-40B4-BE49-F238E27FC236}">
                <a16:creationId xmlns:a16="http://schemas.microsoft.com/office/drawing/2014/main" id="{67A7EB1D-C18A-56D6-5A7E-687D475FEDB5}"/>
              </a:ext>
            </a:extLst>
          </p:cNvPr>
          <p:cNvSpPr txBox="1"/>
          <p:nvPr/>
        </p:nvSpPr>
        <p:spPr>
          <a:xfrm>
            <a:off x="1419089" y="1286612"/>
            <a:ext cx="8736496" cy="769441"/>
          </a:xfrm>
          <a:prstGeom prst="rect">
            <a:avLst/>
          </a:prstGeom>
          <a:noFill/>
        </p:spPr>
        <p:txBody>
          <a:bodyPr wrap="square">
            <a:spAutoFit/>
          </a:bodyPr>
          <a:lstStyle/>
          <a:p>
            <a:pPr algn="ctr"/>
            <a:r>
              <a:rPr lang="es-419" sz="2200" b="1" i="0" u="none" strike="noStrike" dirty="0">
                <a:solidFill>
                  <a:srgbClr val="FF0000"/>
                </a:solidFill>
                <a:effectLst/>
                <a:latin typeface="Arial" panose="020B0604020202020204" pitchFamily="34" charset="0"/>
                <a:cs typeface="Arial" panose="020B0604020202020204" pitchFamily="34" charset="0"/>
              </a:rPr>
              <a:t>CONVENIO</a:t>
            </a:r>
            <a:r>
              <a:rPr lang="es-419" sz="2200" b="1" dirty="0">
                <a:solidFill>
                  <a:srgbClr val="FF0000"/>
                </a:solidFill>
                <a:latin typeface="Arial" panose="020B0604020202020204" pitchFamily="34" charset="0"/>
                <a:cs typeface="Arial" panose="020B0604020202020204" pitchFamily="34" charset="0"/>
              </a:rPr>
              <a:t> ENTRE LA UNIVERSIDAD POLITECNICA SALESIANA Y GAD PARROQUIL RURAL EL LAUREL</a:t>
            </a:r>
            <a:endParaRPr lang="es-419" sz="2200" b="1" i="0" u="none" strike="noStrike" dirty="0">
              <a:solidFill>
                <a:srgbClr val="FF0000"/>
              </a:solidFill>
              <a:effectLst/>
              <a:latin typeface="Arial" panose="020B0604020202020204" pitchFamily="34" charset="0"/>
              <a:cs typeface="Arial" panose="020B0604020202020204" pitchFamily="34" charset="0"/>
            </a:endParaRPr>
          </a:p>
        </p:txBody>
      </p:sp>
      <p:pic>
        <p:nvPicPr>
          <p:cNvPr id="6" name="Imagen 5"/>
          <p:cNvPicPr>
            <a:picLocks noChangeAspect="1"/>
          </p:cNvPicPr>
          <p:nvPr/>
        </p:nvPicPr>
        <p:blipFill rotWithShape="1">
          <a:blip r:embed="rId3"/>
          <a:srcRect t="1614"/>
          <a:stretch/>
        </p:blipFill>
        <p:spPr>
          <a:xfrm>
            <a:off x="2955235" y="2133599"/>
            <a:ext cx="5777948" cy="4726537"/>
          </a:xfrm>
          <a:prstGeom prst="rect">
            <a:avLst/>
          </a:prstGeom>
        </p:spPr>
      </p:pic>
    </p:spTree>
    <p:extLst>
      <p:ext uri="{BB962C8B-B14F-4D97-AF65-F5344CB8AC3E}">
        <p14:creationId xmlns:p14="http://schemas.microsoft.com/office/powerpoint/2010/main" val="147748466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870CA61-DB10-3237-3C9C-02DAF2D3F90A}"/>
              </a:ext>
            </a:extLst>
          </p:cNvPr>
          <p:cNvSpPr txBox="1"/>
          <p:nvPr/>
        </p:nvSpPr>
        <p:spPr>
          <a:xfrm>
            <a:off x="2066971" y="98345"/>
            <a:ext cx="7421586"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sp>
        <p:nvSpPr>
          <p:cNvPr id="3" name="CuadroTexto 2">
            <a:extLst>
              <a:ext uri="{FF2B5EF4-FFF2-40B4-BE49-F238E27FC236}">
                <a16:creationId xmlns:a16="http://schemas.microsoft.com/office/drawing/2014/main" id="{67A7EB1D-C18A-56D6-5A7E-687D475FEDB5}"/>
              </a:ext>
            </a:extLst>
          </p:cNvPr>
          <p:cNvSpPr txBox="1"/>
          <p:nvPr/>
        </p:nvSpPr>
        <p:spPr>
          <a:xfrm>
            <a:off x="1388533" y="1253188"/>
            <a:ext cx="8736496" cy="984885"/>
          </a:xfrm>
          <a:prstGeom prst="rect">
            <a:avLst/>
          </a:prstGeom>
          <a:noFill/>
        </p:spPr>
        <p:txBody>
          <a:bodyPr wrap="square">
            <a:spAutoFit/>
          </a:bodyPr>
          <a:lstStyle/>
          <a:p>
            <a:pPr algn="ctr"/>
            <a:r>
              <a:rPr lang="es-419" sz="2200" b="1" i="0" u="none" strike="noStrike" dirty="0">
                <a:solidFill>
                  <a:srgbClr val="FF0000"/>
                </a:solidFill>
                <a:effectLst/>
                <a:latin typeface="Arial" panose="020B0604020202020204" pitchFamily="34" charset="0"/>
                <a:cs typeface="Arial" panose="020B0604020202020204" pitchFamily="34" charset="0"/>
              </a:rPr>
              <a:t>INAUGURACIÓN DE LA PLAYITA</a:t>
            </a:r>
            <a:endParaRPr lang="es-419" b="0" i="0" u="none" strike="noStrike" dirty="0">
              <a:solidFill>
                <a:srgbClr val="FF0000"/>
              </a:solidFill>
              <a:effectLst/>
              <a:latin typeface="Arial" panose="020B0604020202020204" pitchFamily="34" charset="0"/>
              <a:cs typeface="Arial" panose="020B0604020202020204" pitchFamily="34" charset="0"/>
            </a:endParaRPr>
          </a:p>
          <a:p>
            <a:pPr algn="l"/>
            <a:endParaRPr lang="es-419" b="0" i="0" u="none" strike="noStrike" dirty="0">
              <a:effectLst/>
              <a:latin typeface="Arial" panose="020B0604020202020204" pitchFamily="34" charset="0"/>
              <a:cs typeface="Arial" panose="020B0604020202020204" pitchFamily="34" charset="0"/>
            </a:endParaRPr>
          </a:p>
          <a:p>
            <a:pPr algn="just"/>
            <a:endParaRPr lang="es-419" b="0" i="0" u="none" strike="noStrike" dirty="0">
              <a:effectLst/>
              <a:latin typeface="Arial" panose="020B0604020202020204" pitchFamily="34" charset="0"/>
              <a:cs typeface="Arial" panose="020B0604020202020204" pitchFamily="34" charset="0"/>
            </a:endParaRPr>
          </a:p>
        </p:txBody>
      </p:sp>
      <p:pic>
        <p:nvPicPr>
          <p:cNvPr id="4" name="Imagen 3"/>
          <p:cNvPicPr>
            <a:picLocks noChangeAspect="1"/>
          </p:cNvPicPr>
          <p:nvPr/>
        </p:nvPicPr>
        <p:blipFill>
          <a:blip r:embed="rId3"/>
          <a:stretch>
            <a:fillRect/>
          </a:stretch>
        </p:blipFill>
        <p:spPr>
          <a:xfrm>
            <a:off x="2843633" y="1745630"/>
            <a:ext cx="6287115" cy="4901067"/>
          </a:xfrm>
          <a:prstGeom prst="rect">
            <a:avLst/>
          </a:prstGeom>
        </p:spPr>
      </p:pic>
    </p:spTree>
    <p:extLst>
      <p:ext uri="{BB962C8B-B14F-4D97-AF65-F5344CB8AC3E}">
        <p14:creationId xmlns:p14="http://schemas.microsoft.com/office/powerpoint/2010/main" val="107864952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34FE581B-7FDE-CDF0-666A-BDF0B6084DEA}"/>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873D3992-46D4-AC54-25C8-35D89DEBA6E0}"/>
              </a:ext>
            </a:extLst>
          </p:cNvPr>
          <p:cNvPicPr>
            <a:picLocks noChangeAspect="1"/>
          </p:cNvPicPr>
          <p:nvPr/>
        </p:nvPicPr>
        <p:blipFill rotWithShape="1">
          <a:blip r:embed="rId3">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0EE71821-6F16-420E-FADE-F29140E086B1}"/>
              </a:ext>
            </a:extLst>
          </p:cNvPr>
          <p:cNvSpPr txBox="1"/>
          <p:nvPr/>
        </p:nvSpPr>
        <p:spPr>
          <a:xfrm>
            <a:off x="2266122" y="373211"/>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sp>
        <p:nvSpPr>
          <p:cNvPr id="5" name="CuadroTexto 4">
            <a:extLst>
              <a:ext uri="{FF2B5EF4-FFF2-40B4-BE49-F238E27FC236}">
                <a16:creationId xmlns:a16="http://schemas.microsoft.com/office/drawing/2014/main" id="{1952D4C2-DBA8-1935-DE8A-1FC0D66D16EB}"/>
              </a:ext>
            </a:extLst>
          </p:cNvPr>
          <p:cNvSpPr txBox="1"/>
          <p:nvPr/>
        </p:nvSpPr>
        <p:spPr>
          <a:xfrm>
            <a:off x="148328" y="2544879"/>
            <a:ext cx="11690251" cy="1569660"/>
          </a:xfrm>
          <a:prstGeom prst="rect">
            <a:avLst/>
          </a:prstGeom>
          <a:noFill/>
        </p:spPr>
        <p:txBody>
          <a:bodyPr wrap="square">
            <a:spAutoFit/>
          </a:bodyPr>
          <a:lstStyle/>
          <a:p>
            <a:pPr algn="ctr"/>
            <a:r>
              <a:rPr lang="es-MX" sz="4800" b="1" dirty="0">
                <a:solidFill>
                  <a:srgbClr val="FF0000"/>
                </a:solidFill>
                <a:latin typeface="Arial Black" panose="020B0A04020102020204" pitchFamily="34" charset="0"/>
              </a:rPr>
              <a:t>FESTIVIDADES DE PARROQUIALIZACIÓN EL LAUREL</a:t>
            </a:r>
          </a:p>
        </p:txBody>
      </p:sp>
      <p:sp>
        <p:nvSpPr>
          <p:cNvPr id="6" name="CuadroTexto 5">
            <a:extLst>
              <a:ext uri="{FF2B5EF4-FFF2-40B4-BE49-F238E27FC236}">
                <a16:creationId xmlns:a16="http://schemas.microsoft.com/office/drawing/2014/main" id="{2CE8C506-6A33-3557-2B71-EAC190C8B7A0}"/>
              </a:ext>
            </a:extLst>
          </p:cNvPr>
          <p:cNvSpPr txBox="1"/>
          <p:nvPr/>
        </p:nvSpPr>
        <p:spPr>
          <a:xfrm flipV="1">
            <a:off x="464234" y="4498805"/>
            <a:ext cx="10283483" cy="107183"/>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endParaRPr lang="es-419" dirty="0"/>
          </a:p>
        </p:txBody>
      </p:sp>
    </p:spTree>
    <p:extLst>
      <p:ext uri="{BB962C8B-B14F-4D97-AF65-F5344CB8AC3E}">
        <p14:creationId xmlns:p14="http://schemas.microsoft.com/office/powerpoint/2010/main" val="178270159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870CA61-DB10-3237-3C9C-02DAF2D3F90A}"/>
              </a:ext>
            </a:extLst>
          </p:cNvPr>
          <p:cNvSpPr txBox="1"/>
          <p:nvPr/>
        </p:nvSpPr>
        <p:spPr>
          <a:xfrm>
            <a:off x="2158448" y="0"/>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grpSp>
        <p:nvGrpSpPr>
          <p:cNvPr id="5" name="Grupo 4"/>
          <p:cNvGrpSpPr/>
          <p:nvPr/>
        </p:nvGrpSpPr>
        <p:grpSpPr>
          <a:xfrm>
            <a:off x="2619028" y="2806333"/>
            <a:ext cx="5981634" cy="3902680"/>
            <a:chOff x="0" y="0"/>
            <a:chExt cx="3070860" cy="3007995"/>
          </a:xfrm>
        </p:grpSpPr>
        <p:pic>
          <p:nvPicPr>
            <p:cNvPr id="6" name="Imagen 5"/>
            <p:cNvPicPr>
              <a:picLocks noChangeAspect="1"/>
            </p:cNvPicPr>
            <p:nvPr/>
          </p:nvPicPr>
          <p:blipFill rotWithShape="1">
            <a:blip r:embed="rId3" cstate="print">
              <a:extLst>
                <a:ext uri="{28A0092B-C50C-407E-A947-70E740481C1C}">
                  <a14:useLocalDpi xmlns:a14="http://schemas.microsoft.com/office/drawing/2010/main" val="0"/>
                </a:ext>
              </a:extLst>
            </a:blip>
            <a:srcRect l="45899" t="23986" r="14947" b="7819"/>
            <a:stretch>
              <a:fillRect/>
            </a:stretch>
          </p:blipFill>
          <p:spPr bwMode="auto">
            <a:xfrm>
              <a:off x="0" y="0"/>
              <a:ext cx="3070860" cy="3007995"/>
            </a:xfrm>
            <a:prstGeom prst="rect">
              <a:avLst/>
            </a:prstGeom>
            <a:ln>
              <a:noFill/>
            </a:ln>
            <a:extLst>
              <a:ext uri="{53640926-AAD7-44D8-BBD7-CCE9431645EC}">
                <a14:shadowObscured xmlns:a14="http://schemas.microsoft.com/office/drawing/2010/main"/>
              </a:ext>
            </a:extLst>
          </p:spPr>
        </p:pic>
        <p:pic>
          <p:nvPicPr>
            <p:cNvPr id="7" name="Imagen 6" descr="Puede ser una imagen de 10 personas, multitud y texto"/>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546860" y="2042160"/>
              <a:ext cx="1516380" cy="906145"/>
            </a:xfrm>
            <a:prstGeom prst="rect">
              <a:avLst/>
            </a:prstGeom>
            <a:noFill/>
            <a:ln>
              <a:noFill/>
            </a:ln>
          </p:spPr>
        </p:pic>
      </p:grpSp>
      <p:sp>
        <p:nvSpPr>
          <p:cNvPr id="12" name="Rectángulo 11"/>
          <p:cNvSpPr/>
          <p:nvPr/>
        </p:nvSpPr>
        <p:spPr>
          <a:xfrm>
            <a:off x="852191" y="1236673"/>
            <a:ext cx="10372400" cy="1569660"/>
          </a:xfrm>
          <a:prstGeom prst="rect">
            <a:avLst/>
          </a:prstGeom>
        </p:spPr>
        <p:txBody>
          <a:bodyPr wrap="square">
            <a:spAutoFit/>
          </a:bodyPr>
          <a:lstStyle/>
          <a:p>
            <a:pPr algn="ctr">
              <a:spcAft>
                <a:spcPts val="0"/>
              </a:spcAft>
            </a:pPr>
            <a:r>
              <a:rPr lang="es-EC" sz="2400" b="1" dirty="0">
                <a:solidFill>
                  <a:srgbClr val="FF0000"/>
                </a:solidFill>
                <a:latin typeface="Arial" panose="020B0604020202020204" pitchFamily="34" charset="0"/>
                <a:ea typeface="Aptos"/>
                <a:cs typeface="Times New Roman" panose="02020603050405020304" pitchFamily="18" charset="0"/>
              </a:rPr>
              <a:t>PREGÓN ESTUDIANTIL</a:t>
            </a:r>
          </a:p>
          <a:p>
            <a:pPr algn="just">
              <a:spcAft>
                <a:spcPts val="0"/>
              </a:spcAft>
            </a:pPr>
            <a:r>
              <a:rPr lang="es-EC" dirty="0">
                <a:latin typeface="Arial" panose="020B0604020202020204" pitchFamily="34" charset="0"/>
                <a:ea typeface="Aptos"/>
                <a:cs typeface="Times New Roman" panose="02020603050405020304" pitchFamily="18" charset="0"/>
              </a:rPr>
              <a:t>Iniciaron festividades en El Laurel! sábado 26 de octubre 2024, la Parroquia El Laurel dio inicio a sus celebraciones con el tradicional pregón estudiantil, encabezado por el presidente Manuel Avilés y los vocales del GAD Parroquial. Además, varias escuelas participaron con bailes folclóricos y creativos disfraces, brindando un espectáculo lleno de cultura y tradición. </a:t>
            </a:r>
            <a:endParaRPr lang="es-ES" sz="1600" dirty="0">
              <a:effectLst/>
              <a:latin typeface="Aptos"/>
              <a:ea typeface="Aptos"/>
              <a:cs typeface="Times New Roman" panose="02020603050405020304" pitchFamily="18" charset="0"/>
            </a:endParaRPr>
          </a:p>
        </p:txBody>
      </p:sp>
    </p:spTree>
    <p:extLst>
      <p:ext uri="{BB962C8B-B14F-4D97-AF65-F5344CB8AC3E}">
        <p14:creationId xmlns:p14="http://schemas.microsoft.com/office/powerpoint/2010/main" val="285806219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870CA61-DB10-3237-3C9C-02DAF2D3F90A}"/>
              </a:ext>
            </a:extLst>
          </p:cNvPr>
          <p:cNvSpPr txBox="1"/>
          <p:nvPr/>
        </p:nvSpPr>
        <p:spPr>
          <a:xfrm>
            <a:off x="2158448" y="0"/>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sp>
        <p:nvSpPr>
          <p:cNvPr id="3" name="CuadroTexto 2">
            <a:extLst>
              <a:ext uri="{FF2B5EF4-FFF2-40B4-BE49-F238E27FC236}">
                <a16:creationId xmlns:a16="http://schemas.microsoft.com/office/drawing/2014/main" id="{ADCAE062-E349-1F10-1796-7E602B863C96}"/>
              </a:ext>
            </a:extLst>
          </p:cNvPr>
          <p:cNvSpPr txBox="1"/>
          <p:nvPr/>
        </p:nvSpPr>
        <p:spPr>
          <a:xfrm>
            <a:off x="3897442" y="1200329"/>
            <a:ext cx="3237875" cy="430887"/>
          </a:xfrm>
          <a:prstGeom prst="rect">
            <a:avLst/>
          </a:prstGeom>
          <a:noFill/>
        </p:spPr>
        <p:txBody>
          <a:bodyPr wrap="square">
            <a:spAutoFit/>
          </a:bodyPr>
          <a:lstStyle/>
          <a:p>
            <a:pPr algn="just"/>
            <a:r>
              <a:rPr lang="es-419" sz="2200" b="1" i="0" u="none" strike="noStrike" dirty="0">
                <a:solidFill>
                  <a:srgbClr val="EE0000"/>
                </a:solidFill>
                <a:effectLst/>
                <a:latin typeface="Arial" panose="020B0604020202020204" pitchFamily="34" charset="0"/>
                <a:cs typeface="Arial" panose="020B0604020202020204" pitchFamily="34" charset="0"/>
              </a:rPr>
              <a:t>CANDIDATAS A REINA</a:t>
            </a:r>
          </a:p>
        </p:txBody>
      </p:sp>
      <p:pic>
        <p:nvPicPr>
          <p:cNvPr id="4" name="Imagen 3"/>
          <p:cNvPicPr>
            <a:picLocks noChangeAspect="1"/>
          </p:cNvPicPr>
          <p:nvPr/>
        </p:nvPicPr>
        <p:blipFill>
          <a:blip r:embed="rId3"/>
          <a:stretch>
            <a:fillRect/>
          </a:stretch>
        </p:blipFill>
        <p:spPr>
          <a:xfrm>
            <a:off x="5062629" y="2051938"/>
            <a:ext cx="5053449" cy="4201413"/>
          </a:xfrm>
          <a:prstGeom prst="rect">
            <a:avLst/>
          </a:prstGeom>
        </p:spPr>
      </p:pic>
      <p:pic>
        <p:nvPicPr>
          <p:cNvPr id="5" name="Imagen 4"/>
          <p:cNvPicPr>
            <a:picLocks noChangeAspect="1"/>
          </p:cNvPicPr>
          <p:nvPr/>
        </p:nvPicPr>
        <p:blipFill>
          <a:blip r:embed="rId4"/>
          <a:stretch>
            <a:fillRect/>
          </a:stretch>
        </p:blipFill>
        <p:spPr>
          <a:xfrm>
            <a:off x="813651" y="2019617"/>
            <a:ext cx="4248978" cy="4248978"/>
          </a:xfrm>
          <a:prstGeom prst="rect">
            <a:avLst/>
          </a:prstGeom>
        </p:spPr>
      </p:pic>
    </p:spTree>
    <p:extLst>
      <p:ext uri="{BB962C8B-B14F-4D97-AF65-F5344CB8AC3E}">
        <p14:creationId xmlns:p14="http://schemas.microsoft.com/office/powerpoint/2010/main" val="86104972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870CA61-DB10-3237-3C9C-02DAF2D3F90A}"/>
              </a:ext>
            </a:extLst>
          </p:cNvPr>
          <p:cNvSpPr txBox="1"/>
          <p:nvPr/>
        </p:nvSpPr>
        <p:spPr>
          <a:xfrm>
            <a:off x="2158448" y="0"/>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sp>
        <p:nvSpPr>
          <p:cNvPr id="2" name="CuadroTexto 1">
            <a:extLst>
              <a:ext uri="{FF2B5EF4-FFF2-40B4-BE49-F238E27FC236}">
                <a16:creationId xmlns:a16="http://schemas.microsoft.com/office/drawing/2014/main" id="{F85A8833-ACCA-BED5-D43B-B429BD456C48}"/>
              </a:ext>
            </a:extLst>
          </p:cNvPr>
          <p:cNvSpPr txBox="1"/>
          <p:nvPr/>
        </p:nvSpPr>
        <p:spPr>
          <a:xfrm>
            <a:off x="3247376" y="1085586"/>
            <a:ext cx="3944203" cy="430887"/>
          </a:xfrm>
          <a:prstGeom prst="rect">
            <a:avLst/>
          </a:prstGeom>
          <a:noFill/>
        </p:spPr>
        <p:txBody>
          <a:bodyPr wrap="square">
            <a:spAutoFit/>
          </a:bodyPr>
          <a:lstStyle/>
          <a:p>
            <a:pPr algn="ctr"/>
            <a:r>
              <a:rPr lang="es-MX" sz="2200" b="1" dirty="0">
                <a:solidFill>
                  <a:srgbClr val="EE0000"/>
                </a:solidFill>
                <a:latin typeface="Arial" panose="020B0604020202020204" pitchFamily="34" charset="0"/>
                <a:cs typeface="Arial" panose="020B0604020202020204" pitchFamily="34" charset="0"/>
              </a:rPr>
              <a:t>E</a:t>
            </a:r>
            <a:r>
              <a:rPr lang="es-419" sz="2200" b="1" dirty="0">
                <a:solidFill>
                  <a:srgbClr val="EE0000"/>
                </a:solidFill>
                <a:latin typeface="Arial" panose="020B0604020202020204" pitchFamily="34" charset="0"/>
                <a:cs typeface="Arial" panose="020B0604020202020204" pitchFamily="34" charset="0"/>
              </a:rPr>
              <a:t>LECCIÓN DE REINA</a:t>
            </a:r>
          </a:p>
        </p:txBody>
      </p:sp>
      <p:pic>
        <p:nvPicPr>
          <p:cNvPr id="4" name="Imagen 3"/>
          <p:cNvPicPr>
            <a:picLocks noChangeAspect="1"/>
          </p:cNvPicPr>
          <p:nvPr/>
        </p:nvPicPr>
        <p:blipFill>
          <a:blip r:embed="rId3"/>
          <a:stretch>
            <a:fillRect/>
          </a:stretch>
        </p:blipFill>
        <p:spPr>
          <a:xfrm>
            <a:off x="5769665" y="1628926"/>
            <a:ext cx="5242892" cy="4604929"/>
          </a:xfrm>
          <a:prstGeom prst="rect">
            <a:avLst/>
          </a:prstGeom>
        </p:spPr>
      </p:pic>
      <p:pic>
        <p:nvPicPr>
          <p:cNvPr id="6" name="Imagen 5"/>
          <p:cNvPicPr>
            <a:picLocks noChangeAspect="1"/>
          </p:cNvPicPr>
          <p:nvPr/>
        </p:nvPicPr>
        <p:blipFill rotWithShape="1">
          <a:blip r:embed="rId4"/>
          <a:srcRect l="46639" t="30842" r="16490" b="6296"/>
          <a:stretch/>
        </p:blipFill>
        <p:spPr>
          <a:xfrm>
            <a:off x="848732" y="1628926"/>
            <a:ext cx="4797288" cy="4598505"/>
          </a:xfrm>
          <a:prstGeom prst="rect">
            <a:avLst/>
          </a:prstGeom>
        </p:spPr>
      </p:pic>
    </p:spTree>
    <p:extLst>
      <p:ext uri="{BB962C8B-B14F-4D97-AF65-F5344CB8AC3E}">
        <p14:creationId xmlns:p14="http://schemas.microsoft.com/office/powerpoint/2010/main" val="320246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870CA61-DB10-3237-3C9C-02DAF2D3F90A}"/>
              </a:ext>
            </a:extLst>
          </p:cNvPr>
          <p:cNvSpPr txBox="1"/>
          <p:nvPr/>
        </p:nvSpPr>
        <p:spPr>
          <a:xfrm>
            <a:off x="2158448" y="0"/>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sp>
        <p:nvSpPr>
          <p:cNvPr id="2" name="CuadroTexto 1">
            <a:extLst>
              <a:ext uri="{FF2B5EF4-FFF2-40B4-BE49-F238E27FC236}">
                <a16:creationId xmlns:a16="http://schemas.microsoft.com/office/drawing/2014/main" id="{F85A8833-ACCA-BED5-D43B-B429BD456C48}"/>
              </a:ext>
            </a:extLst>
          </p:cNvPr>
          <p:cNvSpPr txBox="1"/>
          <p:nvPr/>
        </p:nvSpPr>
        <p:spPr>
          <a:xfrm>
            <a:off x="1283805" y="1200329"/>
            <a:ext cx="8388625" cy="646331"/>
          </a:xfrm>
          <a:prstGeom prst="rect">
            <a:avLst/>
          </a:prstGeom>
          <a:noFill/>
        </p:spPr>
        <p:txBody>
          <a:bodyPr wrap="square">
            <a:spAutoFit/>
          </a:bodyPr>
          <a:lstStyle/>
          <a:p>
            <a:pPr algn="ctr"/>
            <a:r>
              <a:rPr lang="es-ES" b="1" dirty="0">
                <a:solidFill>
                  <a:srgbClr val="FF0000"/>
                </a:solidFill>
              </a:rPr>
              <a:t>EL GRAN BALCONAZO POR LOS 38 AÑOS DE PARROQUIALIZACIÓN" FUE UN EVENTO INOLVIDABLE LLENO DE DIVERSIÓN Y ENTRETENIMIENTO.</a:t>
            </a:r>
            <a:endParaRPr lang="es-419" sz="2200" b="1" dirty="0">
              <a:solidFill>
                <a:srgbClr val="FF0000"/>
              </a:solidFill>
              <a:latin typeface="Arial" panose="020B0604020202020204" pitchFamily="34" charset="0"/>
              <a:cs typeface="Arial" panose="020B0604020202020204" pitchFamily="34" charset="0"/>
            </a:endParaRPr>
          </a:p>
        </p:txBody>
      </p:sp>
      <p:grpSp>
        <p:nvGrpSpPr>
          <p:cNvPr id="18" name="Grupo 17"/>
          <p:cNvGrpSpPr/>
          <p:nvPr/>
        </p:nvGrpSpPr>
        <p:grpSpPr>
          <a:xfrm>
            <a:off x="957468" y="1986814"/>
            <a:ext cx="9470335" cy="4379347"/>
            <a:chOff x="904459" y="1955192"/>
            <a:chExt cx="9470335" cy="4379347"/>
          </a:xfrm>
        </p:grpSpPr>
        <p:pic>
          <p:nvPicPr>
            <p:cNvPr id="14" name="Imagen 13"/>
            <p:cNvPicPr>
              <a:picLocks noChangeAspect="1"/>
            </p:cNvPicPr>
            <p:nvPr/>
          </p:nvPicPr>
          <p:blipFill>
            <a:blip r:embed="rId3"/>
            <a:stretch>
              <a:fillRect/>
            </a:stretch>
          </p:blipFill>
          <p:spPr>
            <a:xfrm>
              <a:off x="5645035" y="1986814"/>
              <a:ext cx="4729759" cy="4332310"/>
            </a:xfrm>
            <a:prstGeom prst="rect">
              <a:avLst/>
            </a:prstGeom>
          </p:spPr>
        </p:pic>
        <p:grpSp>
          <p:nvGrpSpPr>
            <p:cNvPr id="17" name="Grupo 16"/>
            <p:cNvGrpSpPr/>
            <p:nvPr/>
          </p:nvGrpSpPr>
          <p:grpSpPr>
            <a:xfrm>
              <a:off x="904459" y="1955192"/>
              <a:ext cx="4784036" cy="4379347"/>
              <a:chOff x="904459" y="1955192"/>
              <a:chExt cx="4784036" cy="4379347"/>
            </a:xfrm>
          </p:grpSpPr>
          <p:pic>
            <p:nvPicPr>
              <p:cNvPr id="15" name="Imagen 14"/>
              <p:cNvPicPr>
                <a:picLocks noChangeAspect="1"/>
              </p:cNvPicPr>
              <p:nvPr/>
            </p:nvPicPr>
            <p:blipFill rotWithShape="1">
              <a:blip r:embed="rId4"/>
              <a:srcRect l="46945" t="30480" r="16287" b="9865"/>
              <a:stretch/>
            </p:blipFill>
            <p:spPr>
              <a:xfrm>
                <a:off x="904459" y="1955192"/>
                <a:ext cx="4784036" cy="4363932"/>
              </a:xfrm>
              <a:prstGeom prst="rect">
                <a:avLst/>
              </a:prstGeom>
            </p:spPr>
          </p:pic>
          <p:pic>
            <p:nvPicPr>
              <p:cNvPr id="16" name="Imagen 15"/>
              <p:cNvPicPr>
                <a:picLocks noChangeAspect="1"/>
              </p:cNvPicPr>
              <p:nvPr/>
            </p:nvPicPr>
            <p:blipFill>
              <a:blip r:embed="rId5"/>
              <a:stretch>
                <a:fillRect/>
              </a:stretch>
            </p:blipFill>
            <p:spPr>
              <a:xfrm>
                <a:off x="3296477" y="4865271"/>
                <a:ext cx="2348558" cy="1469268"/>
              </a:xfrm>
              <a:prstGeom prst="rect">
                <a:avLst/>
              </a:prstGeom>
            </p:spPr>
          </p:pic>
        </p:grpSp>
      </p:grpSp>
    </p:spTree>
    <p:extLst>
      <p:ext uri="{BB962C8B-B14F-4D97-AF65-F5344CB8AC3E}">
        <p14:creationId xmlns:p14="http://schemas.microsoft.com/office/powerpoint/2010/main" val="95458810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CuadroTexto 21">
            <a:extLst>
              <a:ext uri="{FF2B5EF4-FFF2-40B4-BE49-F238E27FC236}">
                <a16:creationId xmlns:a16="http://schemas.microsoft.com/office/drawing/2014/main" id="{2870CA61-DB10-3237-3C9C-02DAF2D3F90A}"/>
              </a:ext>
            </a:extLst>
          </p:cNvPr>
          <p:cNvSpPr txBox="1"/>
          <p:nvPr/>
        </p:nvSpPr>
        <p:spPr>
          <a:xfrm>
            <a:off x="2133601" y="181402"/>
            <a:ext cx="7222434" cy="446276"/>
          </a:xfrm>
          <a:prstGeom prst="rect">
            <a:avLst/>
          </a:prstGeom>
          <a:noFill/>
        </p:spPr>
        <p:txBody>
          <a:bodyPr wrap="square" rtlCol="0">
            <a:spAutoFit/>
          </a:bodyPr>
          <a:lstStyle/>
          <a:p>
            <a:pPr algn="ctr"/>
            <a:r>
              <a:rPr lang="es-MX" sz="2300" b="1" dirty="0">
                <a:solidFill>
                  <a:srgbClr val="002060"/>
                </a:solidFill>
                <a:latin typeface="Arial Rounded MT Bold" panose="020F0704030504030204" pitchFamily="34" charset="0"/>
              </a:rPr>
              <a:t>RENDICIÓN DE CUENTAS PERÍODO FISCAL 2024</a:t>
            </a:r>
            <a:endParaRPr lang="es-419" sz="2300" b="1" dirty="0">
              <a:solidFill>
                <a:srgbClr val="002060"/>
              </a:solidFill>
              <a:latin typeface="Arial Rounded MT Bold" panose="020F0704030504030204" pitchFamily="34" charset="0"/>
            </a:endParaRPr>
          </a:p>
        </p:txBody>
      </p:sp>
      <p:pic>
        <p:nvPicPr>
          <p:cNvPr id="11" name="Imagen 10"/>
          <p:cNvPicPr>
            <a:picLocks noChangeAspect="1"/>
          </p:cNvPicPr>
          <p:nvPr/>
        </p:nvPicPr>
        <p:blipFill rotWithShape="1">
          <a:blip r:embed="rId2">
            <a:extLst>
              <a:ext uri="{28A0092B-C50C-407E-A947-70E740481C1C}">
                <a14:useLocalDpi xmlns:a14="http://schemas.microsoft.com/office/drawing/2010/main" val="0"/>
              </a:ext>
            </a:extLst>
          </a:blip>
          <a:srcRect l="23512" t="13125" r="17559" b="18750"/>
          <a:stretch/>
        </p:blipFill>
        <p:spPr>
          <a:xfrm>
            <a:off x="775992" y="0"/>
            <a:ext cx="1357609" cy="1121055"/>
          </a:xfrm>
          <a:prstGeom prst="rect">
            <a:avLst/>
          </a:prstGeom>
        </p:spPr>
      </p:pic>
      <p:pic>
        <p:nvPicPr>
          <p:cNvPr id="5" name="Imagen 4"/>
          <p:cNvPicPr>
            <a:picLocks noChangeAspect="1"/>
          </p:cNvPicPr>
          <p:nvPr/>
        </p:nvPicPr>
        <p:blipFill>
          <a:blip r:embed="rId3"/>
          <a:stretch>
            <a:fillRect/>
          </a:stretch>
        </p:blipFill>
        <p:spPr>
          <a:xfrm>
            <a:off x="4175760" y="2593155"/>
            <a:ext cx="4254296" cy="4098967"/>
          </a:xfrm>
          <a:prstGeom prst="rect">
            <a:avLst/>
          </a:prstGeom>
        </p:spPr>
      </p:pic>
      <p:pic>
        <p:nvPicPr>
          <p:cNvPr id="6" name="Imagen 5"/>
          <p:cNvPicPr>
            <a:picLocks noChangeAspect="1"/>
          </p:cNvPicPr>
          <p:nvPr/>
        </p:nvPicPr>
        <p:blipFill>
          <a:blip r:embed="rId4"/>
          <a:stretch>
            <a:fillRect/>
          </a:stretch>
        </p:blipFill>
        <p:spPr>
          <a:xfrm>
            <a:off x="8430056" y="2431449"/>
            <a:ext cx="3579973" cy="4260673"/>
          </a:xfrm>
          <a:prstGeom prst="rect">
            <a:avLst/>
          </a:prstGeom>
        </p:spPr>
      </p:pic>
      <p:pic>
        <p:nvPicPr>
          <p:cNvPr id="7" name="Imagen 6"/>
          <p:cNvPicPr>
            <a:picLocks noChangeAspect="1"/>
          </p:cNvPicPr>
          <p:nvPr/>
        </p:nvPicPr>
        <p:blipFill>
          <a:blip r:embed="rId5"/>
          <a:stretch>
            <a:fillRect/>
          </a:stretch>
        </p:blipFill>
        <p:spPr>
          <a:xfrm>
            <a:off x="208216" y="2571616"/>
            <a:ext cx="3987247" cy="4120505"/>
          </a:xfrm>
          <a:prstGeom prst="rect">
            <a:avLst/>
          </a:prstGeom>
        </p:spPr>
      </p:pic>
      <p:sp>
        <p:nvSpPr>
          <p:cNvPr id="10" name="CuadroTexto 9">
            <a:extLst>
              <a:ext uri="{FF2B5EF4-FFF2-40B4-BE49-F238E27FC236}">
                <a16:creationId xmlns:a16="http://schemas.microsoft.com/office/drawing/2014/main" id="{B7F13F07-302E-956A-5619-ADA142488D41}"/>
              </a:ext>
            </a:extLst>
          </p:cNvPr>
          <p:cNvSpPr txBox="1"/>
          <p:nvPr/>
        </p:nvSpPr>
        <p:spPr>
          <a:xfrm>
            <a:off x="908886" y="789384"/>
            <a:ext cx="10528210" cy="1754326"/>
          </a:xfrm>
          <a:prstGeom prst="rect">
            <a:avLst/>
          </a:prstGeom>
          <a:noFill/>
        </p:spPr>
        <p:txBody>
          <a:bodyPr wrap="square">
            <a:spAutoFit/>
          </a:bodyPr>
          <a:lstStyle/>
          <a:p>
            <a:pPr algn="just"/>
            <a:r>
              <a:rPr lang="es-419" b="1" i="0" u="none" strike="noStrike" dirty="0">
                <a:solidFill>
                  <a:srgbClr val="EE0000"/>
                </a:solidFill>
                <a:effectLst/>
                <a:latin typeface="Arial" panose="020B0604020202020204" pitchFamily="34" charset="0"/>
                <a:cs typeface="Arial" panose="020B0604020202020204" pitchFamily="34" charset="0"/>
              </a:rPr>
              <a:t>                          DESFILE CIVICO INSTITUCIONAL      12 de Noviembre </a:t>
            </a:r>
          </a:p>
          <a:p>
            <a:pPr algn="just"/>
            <a:r>
              <a:rPr lang="es-419" b="0" i="0" u="none" strike="noStrike" dirty="0">
                <a:effectLst/>
                <a:latin typeface="Arial" panose="020B0604020202020204" pitchFamily="34" charset="0"/>
                <a:cs typeface="Arial" panose="020B0604020202020204" pitchFamily="34" charset="0"/>
              </a:rPr>
              <a:t>¡Celebramos con orgullo y alegría los 38 años de </a:t>
            </a:r>
            <a:r>
              <a:rPr lang="es-419" b="0" i="0" u="none" strike="noStrike" dirty="0" err="1">
                <a:effectLst/>
                <a:latin typeface="Arial" panose="020B0604020202020204" pitchFamily="34" charset="0"/>
                <a:cs typeface="Arial" panose="020B0604020202020204" pitchFamily="34" charset="0"/>
              </a:rPr>
              <a:t>parroquialización</a:t>
            </a:r>
            <a:r>
              <a:rPr lang="es-419" b="0" i="0" u="none" strike="noStrike" dirty="0">
                <a:effectLst/>
                <a:latin typeface="Arial" panose="020B0604020202020204" pitchFamily="34" charset="0"/>
                <a:cs typeface="Arial" panose="020B0604020202020204" pitchFamily="34" charset="0"/>
              </a:rPr>
              <a:t> en nuestra Parroquia El Laurel! El desfile cívico institucional fue un testimonio vibrante de nuestra identidad, logros y unidad como comunidad. Agradecemos la presencia de las autoridades invitadas, quienes compartieron este día tan especial con nosotros. Su participación destaca la importancia de trabajar juntos por el crecimiento y bienestar de nuestra parroquia.</a:t>
            </a:r>
          </a:p>
        </p:txBody>
      </p:sp>
    </p:spTree>
    <p:extLst>
      <p:ext uri="{BB962C8B-B14F-4D97-AF65-F5344CB8AC3E}">
        <p14:creationId xmlns:p14="http://schemas.microsoft.com/office/powerpoint/2010/main" val="273201675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870CA61-DB10-3237-3C9C-02DAF2D3F90A}"/>
              </a:ext>
            </a:extLst>
          </p:cNvPr>
          <p:cNvSpPr txBox="1"/>
          <p:nvPr/>
        </p:nvSpPr>
        <p:spPr>
          <a:xfrm>
            <a:off x="2158448" y="0"/>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sp>
        <p:nvSpPr>
          <p:cNvPr id="4" name="CuadroTexto 3">
            <a:extLst>
              <a:ext uri="{FF2B5EF4-FFF2-40B4-BE49-F238E27FC236}">
                <a16:creationId xmlns:a16="http://schemas.microsoft.com/office/drawing/2014/main" id="{D53D8807-2D36-4E66-6EE8-AE81F16E6EDC}"/>
              </a:ext>
            </a:extLst>
          </p:cNvPr>
          <p:cNvSpPr txBox="1"/>
          <p:nvPr/>
        </p:nvSpPr>
        <p:spPr>
          <a:xfrm>
            <a:off x="1239435" y="2688158"/>
            <a:ext cx="8141447" cy="1200329"/>
          </a:xfrm>
          <a:prstGeom prst="rect">
            <a:avLst/>
          </a:prstGeom>
          <a:noFill/>
        </p:spPr>
        <p:txBody>
          <a:bodyPr wrap="square" rtlCol="0">
            <a:spAutoFit/>
          </a:bodyPr>
          <a:lstStyle/>
          <a:p>
            <a:pPr algn="ctr"/>
            <a:r>
              <a:rPr lang="es-MX" sz="3600" b="1" dirty="0">
                <a:solidFill>
                  <a:schemeClr val="accent4"/>
                </a:solidFill>
                <a:latin typeface="Arial Rounded MT Bold" panose="020F0704030504030204" pitchFamily="34" charset="0"/>
              </a:rPr>
              <a:t>VARIAS ACTIVIDADES REALIZADAS CON LA COMUNIDAD</a:t>
            </a:r>
            <a:endParaRPr lang="es-419" sz="3600" b="1" dirty="0">
              <a:solidFill>
                <a:schemeClr val="accent4"/>
              </a:solidFill>
              <a:latin typeface="Arial Rounded MT Bold" panose="020F0704030504030204" pitchFamily="34" charset="0"/>
            </a:endParaRPr>
          </a:p>
        </p:txBody>
      </p:sp>
    </p:spTree>
    <p:extLst>
      <p:ext uri="{BB962C8B-B14F-4D97-AF65-F5344CB8AC3E}">
        <p14:creationId xmlns:p14="http://schemas.microsoft.com/office/powerpoint/2010/main" val="210268673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870CA61-DB10-3237-3C9C-02DAF2D3F90A}"/>
              </a:ext>
            </a:extLst>
          </p:cNvPr>
          <p:cNvSpPr txBox="1"/>
          <p:nvPr/>
        </p:nvSpPr>
        <p:spPr>
          <a:xfrm>
            <a:off x="2133601" y="197897"/>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a:t>
            </a:r>
            <a:r>
              <a:rPr lang="es-MX" sz="2300" b="1" dirty="0">
                <a:solidFill>
                  <a:srgbClr val="002060"/>
                </a:solidFill>
                <a:latin typeface="Arial Rounded MT Bold" panose="020F0704030504030204" pitchFamily="34" charset="0"/>
              </a:rPr>
              <a:t> </a:t>
            </a:r>
            <a:r>
              <a:rPr lang="es-MX" sz="3600" b="1" dirty="0">
                <a:solidFill>
                  <a:srgbClr val="002060"/>
                </a:solidFill>
                <a:latin typeface="Arial Rounded MT Bold" panose="020F0704030504030204" pitchFamily="34" charset="0"/>
              </a:rPr>
              <a:t>DE CUENTAS PERÍODO FISCAL 2024</a:t>
            </a:r>
            <a:endParaRPr lang="es-419" sz="3600" b="1" dirty="0">
              <a:solidFill>
                <a:srgbClr val="002060"/>
              </a:solidFill>
              <a:latin typeface="Arial Rounded MT Bold" panose="020F0704030504030204" pitchFamily="34" charset="0"/>
            </a:endParaRPr>
          </a:p>
        </p:txBody>
      </p:sp>
      <p:sp>
        <p:nvSpPr>
          <p:cNvPr id="4" name="CuadroTexto 3">
            <a:extLst>
              <a:ext uri="{FF2B5EF4-FFF2-40B4-BE49-F238E27FC236}">
                <a16:creationId xmlns:a16="http://schemas.microsoft.com/office/drawing/2014/main" id="{54D79D15-3ECF-DE3A-5705-1B47B9A957D1}"/>
              </a:ext>
            </a:extLst>
          </p:cNvPr>
          <p:cNvSpPr txBox="1"/>
          <p:nvPr/>
        </p:nvSpPr>
        <p:spPr>
          <a:xfrm>
            <a:off x="440703" y="1767428"/>
            <a:ext cx="6103854" cy="4524315"/>
          </a:xfrm>
          <a:prstGeom prst="rect">
            <a:avLst/>
          </a:prstGeom>
          <a:noFill/>
        </p:spPr>
        <p:txBody>
          <a:bodyPr wrap="square">
            <a:spAutoFit/>
          </a:bodyPr>
          <a:lstStyle/>
          <a:p>
            <a:pPr algn="ctr">
              <a:buNone/>
            </a:pPr>
            <a:r>
              <a:rPr lang="es-EC" sz="2400" b="1" dirty="0">
                <a:solidFill>
                  <a:srgbClr val="EE0000"/>
                </a:solidFill>
                <a:effectLst/>
                <a:latin typeface="Arial" panose="020B0604020202020204" pitchFamily="34" charset="0"/>
                <a:ea typeface="Aptos" panose="020B0004020202020204" pitchFamily="34" charset="0"/>
                <a:cs typeface="Times New Roman" panose="02020603050405020304" pitchFamily="18" charset="0"/>
              </a:rPr>
              <a:t>8 DE MARZO DE 2024 DIA INTERNACIONAL DE LA MUJER</a:t>
            </a:r>
            <a:endParaRPr lang="es-EC" sz="2400" b="1" dirty="0">
              <a:solidFill>
                <a:srgbClr val="EE0000"/>
              </a:solidFill>
              <a:effectLst/>
              <a:latin typeface="Aptos" panose="020B0004020202020204" pitchFamily="34" charset="0"/>
              <a:ea typeface="Aptos" panose="020B0004020202020204" pitchFamily="34" charset="0"/>
              <a:cs typeface="Times New Roman" panose="02020603050405020304" pitchFamily="18" charset="0"/>
            </a:endParaRPr>
          </a:p>
          <a:p>
            <a:pPr algn="just">
              <a:buNone/>
            </a:pPr>
            <a:r>
              <a:rPr lang="es-EC" sz="3000" dirty="0">
                <a:latin typeface="Arial" panose="020B0604020202020204" pitchFamily="34" charset="0"/>
                <a:ea typeface="Aptos" panose="020B0004020202020204" pitchFamily="34" charset="0"/>
                <a:cs typeface="Times New Roman" panose="02020603050405020304" pitchFamily="18" charset="0"/>
              </a:rPr>
              <a:t>El </a:t>
            </a:r>
            <a:r>
              <a:rPr lang="es-EC" sz="3000" dirty="0">
                <a:effectLst/>
                <a:latin typeface="Arial" panose="020B0604020202020204" pitchFamily="34" charset="0"/>
                <a:ea typeface="Aptos" panose="020B0004020202020204" pitchFamily="34" charset="0"/>
                <a:cs typeface="Times New Roman" panose="02020603050405020304" pitchFamily="18" charset="0"/>
              </a:rPr>
              <a:t>presidente Manuel Avilés, junto con los vocales Marcela Duarte, Iván Rivas, Sandra Haro y Graciela Peña del GAD Parroquial, han recorrido diversos sectores de nuestra parroquia llevando un detalle especial en honor al Día Internacional de la Mujer.</a:t>
            </a:r>
            <a:endParaRPr lang="es-EC" sz="3000" dirty="0">
              <a:effectLst/>
              <a:latin typeface="Aptos" panose="020B0004020202020204" pitchFamily="34" charset="0"/>
              <a:ea typeface="Aptos" panose="020B0004020202020204" pitchFamily="34" charset="0"/>
              <a:cs typeface="Times New Roman" panose="02020603050405020304" pitchFamily="18" charset="0"/>
            </a:endParaRPr>
          </a:p>
        </p:txBody>
      </p:sp>
      <p:grpSp>
        <p:nvGrpSpPr>
          <p:cNvPr id="7" name="Grupo 6">
            <a:extLst>
              <a:ext uri="{FF2B5EF4-FFF2-40B4-BE49-F238E27FC236}">
                <a16:creationId xmlns:a16="http://schemas.microsoft.com/office/drawing/2014/main" id="{B0A3DAD4-8465-E33D-FD54-BD1612D353BE}"/>
              </a:ext>
            </a:extLst>
          </p:cNvPr>
          <p:cNvGrpSpPr/>
          <p:nvPr/>
        </p:nvGrpSpPr>
        <p:grpSpPr>
          <a:xfrm>
            <a:off x="6723666" y="2107372"/>
            <a:ext cx="4748754" cy="4255721"/>
            <a:chOff x="6544557" y="1541764"/>
            <a:chExt cx="3719830" cy="3472815"/>
          </a:xfrm>
        </p:grpSpPr>
        <p:pic>
          <p:nvPicPr>
            <p:cNvPr id="5" name="Imagen 4">
              <a:extLst>
                <a:ext uri="{FF2B5EF4-FFF2-40B4-BE49-F238E27FC236}">
                  <a16:creationId xmlns:a16="http://schemas.microsoft.com/office/drawing/2014/main" id="{9E1E82AA-0543-2491-C406-387F387933C2}"/>
                </a:ext>
              </a:extLst>
            </p:cNvPr>
            <p:cNvPicPr>
              <a:picLocks noChangeAspect="1"/>
            </p:cNvPicPr>
            <p:nvPr/>
          </p:nvPicPr>
          <p:blipFill rotWithShape="1">
            <a:blip r:embed="rId3">
              <a:extLst>
                <a:ext uri="{28A0092B-C50C-407E-A947-70E740481C1C}">
                  <a14:useLocalDpi xmlns:a14="http://schemas.microsoft.com/office/drawing/2010/main" val="0"/>
                </a:ext>
              </a:extLst>
            </a:blip>
            <a:srcRect l="46429" t="23045" r="15476" b="10171"/>
            <a:stretch>
              <a:fillRect/>
            </a:stretch>
          </p:blipFill>
          <p:spPr bwMode="auto">
            <a:xfrm>
              <a:off x="6544557" y="1541764"/>
              <a:ext cx="3719830" cy="3472815"/>
            </a:xfrm>
            <a:prstGeom prst="rect">
              <a:avLst/>
            </a:prstGeom>
            <a:ln>
              <a:noFill/>
            </a:ln>
            <a:extLst>
              <a:ext uri="{53640926-AAD7-44D8-BBD7-CCE9431645EC}">
                <a14:shadowObscured xmlns:a14="http://schemas.microsoft.com/office/drawing/2010/main"/>
              </a:ext>
            </a:extLst>
          </p:spPr>
        </p:pic>
        <p:pic>
          <p:nvPicPr>
            <p:cNvPr id="6" name="Imagen 5">
              <a:extLst>
                <a:ext uri="{FF2B5EF4-FFF2-40B4-BE49-F238E27FC236}">
                  <a16:creationId xmlns:a16="http://schemas.microsoft.com/office/drawing/2014/main" id="{11B0BB6B-4D8F-8E7E-87FD-DC1E38C17F29}"/>
                </a:ext>
              </a:extLst>
            </p:cNvPr>
            <p:cNvPicPr>
              <a:picLocks noChangeAspect="1"/>
            </p:cNvPicPr>
            <p:nvPr/>
          </p:nvPicPr>
          <p:blipFill>
            <a:blip r:embed="rId4"/>
            <a:stretch>
              <a:fillRect/>
            </a:stretch>
          </p:blipFill>
          <p:spPr>
            <a:xfrm>
              <a:off x="8429065" y="3836708"/>
              <a:ext cx="1835322" cy="1137160"/>
            </a:xfrm>
            <a:prstGeom prst="rect">
              <a:avLst/>
            </a:prstGeom>
          </p:spPr>
        </p:pic>
      </p:grpSp>
    </p:spTree>
    <p:extLst>
      <p:ext uri="{BB962C8B-B14F-4D97-AF65-F5344CB8AC3E}">
        <p14:creationId xmlns:p14="http://schemas.microsoft.com/office/powerpoint/2010/main" val="113833699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792C6EC5-F40A-18A7-0130-CF56151652D3}"/>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B795F0E0-D381-F9A2-9242-247D34F63EAB}"/>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F1EBD7F6-13B2-6380-3088-1DFA5A20707A}"/>
              </a:ext>
            </a:extLst>
          </p:cNvPr>
          <p:cNvSpPr txBox="1"/>
          <p:nvPr/>
        </p:nvSpPr>
        <p:spPr>
          <a:xfrm>
            <a:off x="2133601" y="197897"/>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a:t>
            </a:r>
            <a:r>
              <a:rPr lang="es-MX" sz="2300" b="1" dirty="0">
                <a:solidFill>
                  <a:srgbClr val="002060"/>
                </a:solidFill>
                <a:latin typeface="Arial Rounded MT Bold" panose="020F0704030504030204" pitchFamily="34" charset="0"/>
              </a:rPr>
              <a:t> </a:t>
            </a:r>
            <a:r>
              <a:rPr lang="es-MX" sz="3600" b="1" dirty="0">
                <a:solidFill>
                  <a:srgbClr val="002060"/>
                </a:solidFill>
                <a:latin typeface="Arial Rounded MT Bold" panose="020F0704030504030204" pitchFamily="34" charset="0"/>
              </a:rPr>
              <a:t>DE CUENTAS PERÍODO FISCAL 2024</a:t>
            </a:r>
            <a:endParaRPr lang="es-419" sz="3600" b="1" dirty="0">
              <a:solidFill>
                <a:srgbClr val="002060"/>
              </a:solidFill>
              <a:latin typeface="Arial Rounded MT Bold" panose="020F0704030504030204" pitchFamily="34" charset="0"/>
            </a:endParaRPr>
          </a:p>
        </p:txBody>
      </p:sp>
      <p:sp>
        <p:nvSpPr>
          <p:cNvPr id="4" name="CuadroTexto 3">
            <a:extLst>
              <a:ext uri="{FF2B5EF4-FFF2-40B4-BE49-F238E27FC236}">
                <a16:creationId xmlns:a16="http://schemas.microsoft.com/office/drawing/2014/main" id="{7C087DDC-7846-0145-F13F-54333E74C6CA}"/>
              </a:ext>
            </a:extLst>
          </p:cNvPr>
          <p:cNvSpPr txBox="1"/>
          <p:nvPr/>
        </p:nvSpPr>
        <p:spPr>
          <a:xfrm>
            <a:off x="487837" y="1398226"/>
            <a:ext cx="5608163" cy="5293757"/>
          </a:xfrm>
          <a:prstGeom prst="rect">
            <a:avLst/>
          </a:prstGeom>
          <a:noFill/>
        </p:spPr>
        <p:txBody>
          <a:bodyPr wrap="square">
            <a:spAutoFit/>
          </a:bodyPr>
          <a:lstStyle/>
          <a:p>
            <a:pPr algn="ctr"/>
            <a:r>
              <a:rPr lang="es-EC" sz="3200" b="1" dirty="0">
                <a:solidFill>
                  <a:srgbClr val="EE0000"/>
                </a:solidFill>
                <a:effectLst/>
                <a:latin typeface="Aptos" panose="020B0004020202020204" pitchFamily="34" charset="0"/>
                <a:ea typeface="Aptos" panose="020B0004020202020204" pitchFamily="34" charset="0"/>
                <a:cs typeface="Times New Roman" panose="02020603050405020304" pitchFamily="18" charset="0"/>
              </a:rPr>
              <a:t>1 DE JUNIO DÍA DEL NIÑO</a:t>
            </a:r>
          </a:p>
          <a:p>
            <a:pPr algn="just"/>
            <a:r>
              <a:rPr lang="es-EC" sz="1800" dirty="0">
                <a:effectLst/>
                <a:latin typeface="Aptos" panose="020B0004020202020204" pitchFamily="34" charset="0"/>
                <a:ea typeface="Aptos" panose="020B0004020202020204" pitchFamily="34" charset="0"/>
                <a:cs typeface="Times New Roman" panose="02020603050405020304" pitchFamily="18" charset="0"/>
              </a:rPr>
              <a:t>Presidente del GAD Parroquial de El Laurel, </a:t>
            </a:r>
            <a:r>
              <a:rPr lang="es-EC" sz="1800" dirty="0" err="1">
                <a:effectLst/>
                <a:latin typeface="Aptos" panose="020B0004020202020204" pitchFamily="34" charset="0"/>
                <a:ea typeface="Aptos" panose="020B0004020202020204" pitchFamily="34" charset="0"/>
                <a:cs typeface="Times New Roman" panose="02020603050405020304" pitchFamily="18" charset="0"/>
              </a:rPr>
              <a:t>Msc</a:t>
            </a:r>
            <a:r>
              <a:rPr lang="es-EC" sz="1800" dirty="0">
                <a:effectLst/>
                <a:latin typeface="Aptos" panose="020B0004020202020204" pitchFamily="34" charset="0"/>
                <a:ea typeface="Aptos" panose="020B0004020202020204" pitchFamily="34" charset="0"/>
                <a:cs typeface="Times New Roman" panose="02020603050405020304" pitchFamily="18" charset="0"/>
              </a:rPr>
              <a:t>. Manuel Avilés, junto a los vocales Master Marcela Duarte, Lcda. Olga Mora Sesme, e Iván Rivas, y nuestra gestora social Srta. Karly León Adrián, visitaron las instituciones educativas de nuestra querida parroquia, llevando alegría y sonrisas a los corazones de los más pequeños. La primera parada fue en la escuela "Padre Juan de Velasco". Allí, los niños esperaban ansiosos la sorpresa de "El </a:t>
            </a:r>
            <a:r>
              <a:rPr lang="es-EC" sz="1800" dirty="0" err="1">
                <a:effectLst/>
                <a:latin typeface="Aptos" panose="020B0004020202020204" pitchFamily="34" charset="0"/>
                <a:ea typeface="Aptos" panose="020B0004020202020204" pitchFamily="34" charset="0"/>
                <a:cs typeface="Times New Roman" panose="02020603050405020304" pitchFamily="18" charset="0"/>
              </a:rPr>
              <a:t>Teacher</a:t>
            </a:r>
            <a:r>
              <a:rPr lang="es-EC" sz="1800" dirty="0">
                <a:effectLst/>
                <a:latin typeface="Aptos" panose="020B0004020202020204" pitchFamily="34" charset="0"/>
                <a:ea typeface="Aptos" panose="020B0004020202020204" pitchFamily="34" charset="0"/>
                <a:cs typeface="Times New Roman" panose="02020603050405020304" pitchFamily="18" charset="0"/>
              </a:rPr>
              <a:t> del Pueblo". además visitó la Unidad Educativa Plan Internacional donde llego con una sonrisa cálida y las palabras de aliento. Los pequeños aplaudieron y corearon su nombre. Más allá, nuestro presidente escuchó sus historias, respondió sus preguntas y compartió anécdotas de su propia infancia, y finalmente juntos fueron a recorrer las calles con el Gusanito que les llenó </a:t>
            </a:r>
            <a:endParaRPr lang="es-EC" dirty="0"/>
          </a:p>
        </p:txBody>
      </p:sp>
      <p:pic>
        <p:nvPicPr>
          <p:cNvPr id="5" name="Imagen 4">
            <a:extLst>
              <a:ext uri="{FF2B5EF4-FFF2-40B4-BE49-F238E27FC236}">
                <a16:creationId xmlns:a16="http://schemas.microsoft.com/office/drawing/2014/main" id="{7428A2E0-C464-19E7-1C07-8BCCC2696474}"/>
              </a:ext>
            </a:extLst>
          </p:cNvPr>
          <p:cNvPicPr>
            <a:picLocks noChangeAspect="1"/>
          </p:cNvPicPr>
          <p:nvPr/>
        </p:nvPicPr>
        <p:blipFill>
          <a:blip r:embed="rId3"/>
          <a:srcRect r="2662" b="1274"/>
          <a:stretch>
            <a:fillRect/>
          </a:stretch>
        </p:blipFill>
        <p:spPr>
          <a:xfrm>
            <a:off x="6096000" y="1465300"/>
            <a:ext cx="5131324" cy="4734240"/>
          </a:xfrm>
          <a:prstGeom prst="rect">
            <a:avLst/>
          </a:prstGeom>
        </p:spPr>
      </p:pic>
    </p:spTree>
    <p:extLst>
      <p:ext uri="{BB962C8B-B14F-4D97-AF65-F5344CB8AC3E}">
        <p14:creationId xmlns:p14="http://schemas.microsoft.com/office/powerpoint/2010/main" val="344342721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1249794" y="130076"/>
            <a:ext cx="1347633" cy="1102609"/>
          </a:xfrm>
          <a:prstGeom prst="rect">
            <a:avLst/>
          </a:prstGeom>
          <a:ln>
            <a:noFill/>
          </a:ln>
          <a:extLst>
            <a:ext uri="{53640926-AAD7-44D8-BBD7-CCE9431645EC}">
              <a14:shadowObscured xmlns:a14="http://schemas.microsoft.com/office/drawing/2010/main"/>
            </a:ext>
          </a:extLst>
        </p:spPr>
      </p:pic>
      <p:sp>
        <p:nvSpPr>
          <p:cNvPr id="3" name="CuadroTexto 2">
            <a:extLst>
              <a:ext uri="{FF2B5EF4-FFF2-40B4-BE49-F238E27FC236}">
                <a16:creationId xmlns:a16="http://schemas.microsoft.com/office/drawing/2014/main" id="{378C81D5-E1B7-DEA9-680B-4C6BF46695CD}"/>
              </a:ext>
            </a:extLst>
          </p:cNvPr>
          <p:cNvSpPr txBox="1"/>
          <p:nvPr/>
        </p:nvSpPr>
        <p:spPr>
          <a:xfrm>
            <a:off x="2100838" y="46038"/>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pic>
        <p:nvPicPr>
          <p:cNvPr id="1026" name="Picture 2" descr="🔰">
            <a:extLst>
              <a:ext uri="{FF2B5EF4-FFF2-40B4-BE49-F238E27FC236}">
                <a16:creationId xmlns:a16="http://schemas.microsoft.com/office/drawing/2014/main" id="{34AED6FF-1284-1AB0-9800-45E3228F3B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000" y="-106363"/>
            <a:ext cx="152400" cy="152401"/>
          </a:xfrm>
          <a:prstGeom prst="rect">
            <a:avLst/>
          </a:prstGeom>
          <a:noFill/>
          <a:extLst>
            <a:ext uri="{909E8E84-426E-40DD-AFC4-6F175D3DCCD1}">
              <a14:hiddenFill xmlns:a14="http://schemas.microsoft.com/office/drawing/2010/main">
                <a:solidFill>
                  <a:srgbClr val="FFFFFF"/>
                </a:solidFill>
              </a14:hiddenFill>
            </a:ext>
          </a:extLst>
        </p:spPr>
      </p:pic>
      <p:sp>
        <p:nvSpPr>
          <p:cNvPr id="4" name="CuadroTexto 3">
            <a:extLst>
              <a:ext uri="{FF2B5EF4-FFF2-40B4-BE49-F238E27FC236}">
                <a16:creationId xmlns:a16="http://schemas.microsoft.com/office/drawing/2014/main" id="{D815B546-88D5-AEC8-C799-012C25867B03}"/>
              </a:ext>
            </a:extLst>
          </p:cNvPr>
          <p:cNvSpPr txBox="1"/>
          <p:nvPr/>
        </p:nvSpPr>
        <p:spPr>
          <a:xfrm>
            <a:off x="279400" y="1438262"/>
            <a:ext cx="6103854" cy="5189306"/>
          </a:xfrm>
          <a:prstGeom prst="rect">
            <a:avLst/>
          </a:prstGeom>
          <a:noFill/>
        </p:spPr>
        <p:txBody>
          <a:bodyPr wrap="square">
            <a:spAutoFit/>
          </a:bodyPr>
          <a:lstStyle/>
          <a:p>
            <a:pPr algn="ctr">
              <a:lnSpc>
                <a:spcPct val="107000"/>
              </a:lnSpc>
              <a:spcAft>
                <a:spcPts val="800"/>
              </a:spcAft>
              <a:buNone/>
            </a:pPr>
            <a:r>
              <a:rPr lang="es-EC" sz="2400" b="1" dirty="0">
                <a:solidFill>
                  <a:srgbClr val="EE0000"/>
                </a:solidFill>
                <a:effectLst/>
                <a:latin typeface="Aptos" panose="020B0004020202020204" pitchFamily="34" charset="0"/>
                <a:ea typeface="Aptos" panose="020B0004020202020204" pitchFamily="34" charset="0"/>
                <a:cs typeface="Times New Roman" panose="02020603050405020304" pitchFamily="18" charset="0"/>
              </a:rPr>
              <a:t>MINGA DE LIMPIEZA</a:t>
            </a:r>
          </a:p>
          <a:p>
            <a:pPr algn="just">
              <a:lnSpc>
                <a:spcPct val="107000"/>
              </a:lnSpc>
              <a:spcAft>
                <a:spcPts val="800"/>
              </a:spcAft>
              <a:buNone/>
            </a:pPr>
            <a:r>
              <a:rPr lang="es-EC" sz="2000" dirty="0">
                <a:latin typeface="Aptos" panose="020B0004020202020204" pitchFamily="34" charset="0"/>
                <a:ea typeface="Aptos" panose="020B0004020202020204" pitchFamily="34" charset="0"/>
                <a:cs typeface="Times New Roman" panose="02020603050405020304" pitchFamily="18" charset="0"/>
              </a:rPr>
              <a:t>E</a:t>
            </a:r>
            <a:r>
              <a:rPr lang="es-EC" sz="2000" dirty="0">
                <a:effectLst/>
                <a:latin typeface="Aptos" panose="020B0004020202020204" pitchFamily="34" charset="0"/>
                <a:ea typeface="Aptos" panose="020B0004020202020204" pitchFamily="34" charset="0"/>
                <a:cs typeface="Times New Roman" panose="02020603050405020304" pitchFamily="18" charset="0"/>
              </a:rPr>
              <a:t>l GAD Parroquial de El Laurel ha iniciado una campaña para mantener nuestro entorno limpio y hermoso. Esta iniciativa se llevó a cabo en el puente San Miguel, ubicado en el sector 7A de la cabecera parroquial. Contamos con la presencia de nuestro presidente, Manuel Avilés, acompañado de los vocales Sra. Sandra Haro e Iván Rivas, así como el personal del GAD Parroquial. Además, tuvimos el apoyo de la Unidad Educativa Don Bosco, demostrando el compromiso de nuestra juventud con la conservación del ornato de la parroquia. Gracias a todos los que participaron y nos siguen apoyando, juntos seguiremos trabajando para mantener nuestra parroquia limpia y acogedora para todos. </a:t>
            </a:r>
          </a:p>
        </p:txBody>
      </p:sp>
      <p:grpSp>
        <p:nvGrpSpPr>
          <p:cNvPr id="5" name="Grupo 4">
            <a:extLst>
              <a:ext uri="{FF2B5EF4-FFF2-40B4-BE49-F238E27FC236}">
                <a16:creationId xmlns:a16="http://schemas.microsoft.com/office/drawing/2014/main" id="{AD9F86B6-364B-FE3F-8967-8F2D1474B709}"/>
              </a:ext>
            </a:extLst>
          </p:cNvPr>
          <p:cNvGrpSpPr/>
          <p:nvPr/>
        </p:nvGrpSpPr>
        <p:grpSpPr>
          <a:xfrm>
            <a:off x="6585408" y="1438262"/>
            <a:ext cx="4971854" cy="5189306"/>
            <a:chOff x="0" y="0"/>
            <a:chExt cx="3810000" cy="3858895"/>
          </a:xfrm>
        </p:grpSpPr>
        <p:pic>
          <p:nvPicPr>
            <p:cNvPr id="6" name="Imagen 5">
              <a:extLst>
                <a:ext uri="{FF2B5EF4-FFF2-40B4-BE49-F238E27FC236}">
                  <a16:creationId xmlns:a16="http://schemas.microsoft.com/office/drawing/2014/main" id="{B2BBA36C-3265-0F2A-6B18-6985969CC4CD}"/>
                </a:ext>
              </a:extLst>
            </p:cNvPr>
            <p:cNvPicPr>
              <a:picLocks noChangeAspect="1"/>
            </p:cNvPicPr>
            <p:nvPr/>
          </p:nvPicPr>
          <p:blipFill rotWithShape="1">
            <a:blip r:embed="rId4">
              <a:extLst>
                <a:ext uri="{28A0092B-C50C-407E-A947-70E740481C1C}">
                  <a14:useLocalDpi xmlns:a14="http://schemas.microsoft.com/office/drawing/2010/main" val="0"/>
                </a:ext>
              </a:extLst>
            </a:blip>
            <a:srcRect l="45900" t="22575" r="15211" b="7113"/>
            <a:stretch>
              <a:fillRect/>
            </a:stretch>
          </p:blipFill>
          <p:spPr bwMode="auto">
            <a:xfrm>
              <a:off x="0" y="0"/>
              <a:ext cx="3794760" cy="3858895"/>
            </a:xfrm>
            <a:prstGeom prst="rect">
              <a:avLst/>
            </a:prstGeom>
            <a:ln>
              <a:noFill/>
            </a:ln>
            <a:extLst>
              <a:ext uri="{53640926-AAD7-44D8-BBD7-CCE9431645EC}">
                <a14:shadowObscured xmlns:a14="http://schemas.microsoft.com/office/drawing/2010/main"/>
              </a:ext>
            </a:extLst>
          </p:spPr>
        </p:pic>
        <p:pic>
          <p:nvPicPr>
            <p:cNvPr id="7" name="Imagen 6" descr="No hay ninguna descripción de la foto disponible.">
              <a:extLst>
                <a:ext uri="{FF2B5EF4-FFF2-40B4-BE49-F238E27FC236}">
                  <a16:creationId xmlns:a16="http://schemas.microsoft.com/office/drawing/2014/main" id="{928F92BE-336F-F572-5935-C088E5AA7F96}"/>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927860" y="2575560"/>
              <a:ext cx="1882140" cy="1250950"/>
            </a:xfrm>
            <a:prstGeom prst="rect">
              <a:avLst/>
            </a:prstGeom>
            <a:noFill/>
            <a:ln>
              <a:noFill/>
            </a:ln>
          </p:spPr>
        </p:pic>
      </p:grpSp>
    </p:spTree>
    <p:extLst>
      <p:ext uri="{BB962C8B-B14F-4D97-AF65-F5344CB8AC3E}">
        <p14:creationId xmlns:p14="http://schemas.microsoft.com/office/powerpoint/2010/main" val="3662850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9942CA08-0D6D-FB3E-32EB-78075D1B6DFA}"/>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82C570EC-B141-46AC-18F4-A12F4E4D5BFC}"/>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E8C79A70-B90E-A1E0-A1A7-FBAFEB8B9D5D}"/>
              </a:ext>
            </a:extLst>
          </p:cNvPr>
          <p:cNvSpPr txBox="1"/>
          <p:nvPr/>
        </p:nvSpPr>
        <p:spPr>
          <a:xfrm>
            <a:off x="2133601" y="197897"/>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a:t>
            </a:r>
            <a:r>
              <a:rPr lang="es-MX" sz="2300" b="1" dirty="0">
                <a:solidFill>
                  <a:srgbClr val="002060"/>
                </a:solidFill>
                <a:latin typeface="Arial Rounded MT Bold" panose="020F0704030504030204" pitchFamily="34" charset="0"/>
              </a:rPr>
              <a:t> </a:t>
            </a:r>
            <a:r>
              <a:rPr lang="es-MX" sz="3600" b="1" dirty="0">
                <a:solidFill>
                  <a:srgbClr val="002060"/>
                </a:solidFill>
                <a:latin typeface="Arial Rounded MT Bold" panose="020F0704030504030204" pitchFamily="34" charset="0"/>
              </a:rPr>
              <a:t>DE CUENTAS PERÍODO FISCAL 2024</a:t>
            </a:r>
            <a:endParaRPr lang="es-419" sz="3600" b="1" dirty="0">
              <a:solidFill>
                <a:srgbClr val="002060"/>
              </a:solidFill>
              <a:latin typeface="Arial Rounded MT Bold" panose="020F0704030504030204" pitchFamily="34" charset="0"/>
            </a:endParaRPr>
          </a:p>
        </p:txBody>
      </p:sp>
      <p:sp>
        <p:nvSpPr>
          <p:cNvPr id="11" name="CuadroTexto 10">
            <a:extLst>
              <a:ext uri="{FF2B5EF4-FFF2-40B4-BE49-F238E27FC236}">
                <a16:creationId xmlns:a16="http://schemas.microsoft.com/office/drawing/2014/main" id="{06815668-6077-7C74-D9C6-AE08F75B6AE8}"/>
              </a:ext>
            </a:extLst>
          </p:cNvPr>
          <p:cNvSpPr txBox="1"/>
          <p:nvPr/>
        </p:nvSpPr>
        <p:spPr>
          <a:xfrm>
            <a:off x="355862" y="1398226"/>
            <a:ext cx="6103854" cy="5262979"/>
          </a:xfrm>
          <a:prstGeom prst="rect">
            <a:avLst/>
          </a:prstGeom>
          <a:noFill/>
        </p:spPr>
        <p:txBody>
          <a:bodyPr wrap="square">
            <a:spAutoFit/>
          </a:bodyPr>
          <a:lstStyle/>
          <a:p>
            <a:pPr algn="ctr"/>
            <a:r>
              <a:rPr lang="es-EC" sz="2400" b="1" dirty="0">
                <a:solidFill>
                  <a:srgbClr val="EE0000"/>
                </a:solidFill>
                <a:effectLst/>
                <a:latin typeface="Aptos" panose="020B0004020202020204" pitchFamily="34" charset="0"/>
                <a:ea typeface="Aptos" panose="020B0004020202020204" pitchFamily="34" charset="0"/>
                <a:cs typeface="Times New Roman" panose="02020603050405020304" pitchFamily="18" charset="0"/>
              </a:rPr>
              <a:t>BRIGADS DEL MSP</a:t>
            </a:r>
          </a:p>
          <a:p>
            <a:pPr algn="just"/>
            <a:r>
              <a:rPr lang="es-EC" sz="2600" dirty="0">
                <a:effectLst/>
                <a:latin typeface="Arial" panose="020B0604020202020204" pitchFamily="34" charset="0"/>
                <a:ea typeface="Aptos" panose="020B0004020202020204" pitchFamily="34" charset="0"/>
                <a:cs typeface="Arial" panose="020B0604020202020204" pitchFamily="34" charset="0"/>
              </a:rPr>
              <a:t>Se llevó a cabo una brigada de salud en el Recinto Las Playas en coordinación con el presidente Manuel Avilés y el vocal Sr. Iván Rivas del GAD Parroquial El Laurel, gracias al Centro de salud del recinto </a:t>
            </a:r>
            <a:r>
              <a:rPr lang="es-EC" sz="2600" dirty="0" err="1">
                <a:effectLst/>
                <a:latin typeface="Arial" panose="020B0604020202020204" pitchFamily="34" charset="0"/>
                <a:ea typeface="Aptos" panose="020B0004020202020204" pitchFamily="34" charset="0"/>
                <a:cs typeface="Arial" panose="020B0604020202020204" pitchFamily="34" charset="0"/>
              </a:rPr>
              <a:t>Yurima</a:t>
            </a:r>
            <a:r>
              <a:rPr lang="es-EC" sz="2600" dirty="0">
                <a:effectLst/>
                <a:latin typeface="Arial" panose="020B0604020202020204" pitchFamily="34" charset="0"/>
                <a:ea typeface="Aptos" panose="020B0004020202020204" pitchFamily="34" charset="0"/>
                <a:cs typeface="Arial" panose="020B0604020202020204" pitchFamily="34" charset="0"/>
              </a:rPr>
              <a:t> con sus médicos, también a Johanna Romero tenienta política de nuestra parroquia. Estas brigadas beneficiaron especialmente a las mujeres y niños, brindándoles acceso a servicios de salud esenciales totalmente gratis con medicina incluida.</a:t>
            </a:r>
            <a:endParaRPr lang="es-EC" sz="2600" dirty="0">
              <a:latin typeface="Arial" panose="020B0604020202020204" pitchFamily="34" charset="0"/>
              <a:cs typeface="Arial" panose="020B0604020202020204" pitchFamily="34" charset="0"/>
            </a:endParaRPr>
          </a:p>
        </p:txBody>
      </p:sp>
      <p:pic>
        <p:nvPicPr>
          <p:cNvPr id="12" name="Imagen 11">
            <a:extLst>
              <a:ext uri="{FF2B5EF4-FFF2-40B4-BE49-F238E27FC236}">
                <a16:creationId xmlns:a16="http://schemas.microsoft.com/office/drawing/2014/main" id="{1D74B490-70BE-0CF1-7DB2-59ECB92A4458}"/>
              </a:ext>
            </a:extLst>
          </p:cNvPr>
          <p:cNvPicPr>
            <a:picLocks noChangeAspect="1"/>
          </p:cNvPicPr>
          <p:nvPr/>
        </p:nvPicPr>
        <p:blipFill>
          <a:blip r:embed="rId3"/>
          <a:stretch>
            <a:fillRect/>
          </a:stretch>
        </p:blipFill>
        <p:spPr>
          <a:xfrm>
            <a:off x="6630307" y="1773998"/>
            <a:ext cx="4964662" cy="4978117"/>
          </a:xfrm>
          <a:prstGeom prst="rect">
            <a:avLst/>
          </a:prstGeom>
        </p:spPr>
      </p:pic>
    </p:spTree>
    <p:extLst>
      <p:ext uri="{BB962C8B-B14F-4D97-AF65-F5344CB8AC3E}">
        <p14:creationId xmlns:p14="http://schemas.microsoft.com/office/powerpoint/2010/main" val="13531322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870CA61-DB10-3237-3C9C-02DAF2D3F90A}"/>
              </a:ext>
            </a:extLst>
          </p:cNvPr>
          <p:cNvSpPr txBox="1"/>
          <p:nvPr/>
        </p:nvSpPr>
        <p:spPr>
          <a:xfrm>
            <a:off x="2080592" y="1"/>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sp>
        <p:nvSpPr>
          <p:cNvPr id="4" name="CuadroTexto 3">
            <a:extLst>
              <a:ext uri="{FF2B5EF4-FFF2-40B4-BE49-F238E27FC236}">
                <a16:creationId xmlns:a16="http://schemas.microsoft.com/office/drawing/2014/main" id="{5130A52B-587A-A539-1171-27ABF03B4B1B}"/>
              </a:ext>
            </a:extLst>
          </p:cNvPr>
          <p:cNvSpPr txBox="1"/>
          <p:nvPr/>
        </p:nvSpPr>
        <p:spPr>
          <a:xfrm>
            <a:off x="485857" y="1442625"/>
            <a:ext cx="10138151" cy="1077218"/>
          </a:xfrm>
          <a:prstGeom prst="rect">
            <a:avLst/>
          </a:prstGeom>
          <a:noFill/>
        </p:spPr>
        <p:txBody>
          <a:bodyPr wrap="square">
            <a:spAutoFit/>
          </a:bodyPr>
          <a:lstStyle/>
          <a:p>
            <a:pPr algn="ctr"/>
            <a:r>
              <a:rPr lang="es-EC" sz="3200" b="1" dirty="0">
                <a:solidFill>
                  <a:srgbClr val="EE0000"/>
                </a:solidFill>
                <a:effectLst/>
                <a:latin typeface="Arial" panose="020B0604020202020204" pitchFamily="34" charset="0"/>
                <a:ea typeface="Aptos" panose="020B0004020202020204" pitchFamily="34" charset="0"/>
                <a:cs typeface="Arial" panose="020B0604020202020204" pitchFamily="34" charset="0"/>
              </a:rPr>
              <a:t>PREGÓN POR EL INICIO DE LAS FIESTAS PATRONALES. </a:t>
            </a:r>
            <a:endParaRPr lang="es-EC" sz="3200" b="1" dirty="0">
              <a:solidFill>
                <a:srgbClr val="EE0000"/>
              </a:solidFill>
              <a:latin typeface="Arial" panose="020B0604020202020204" pitchFamily="34" charset="0"/>
              <a:cs typeface="Arial" panose="020B0604020202020204" pitchFamily="34" charset="0"/>
            </a:endParaRPr>
          </a:p>
        </p:txBody>
      </p:sp>
      <p:pic>
        <p:nvPicPr>
          <p:cNvPr id="5" name="Imagen 4">
            <a:extLst>
              <a:ext uri="{FF2B5EF4-FFF2-40B4-BE49-F238E27FC236}">
                <a16:creationId xmlns:a16="http://schemas.microsoft.com/office/drawing/2014/main" id="{2B93BD0A-0D37-AC6B-F35D-5077E213FB74}"/>
              </a:ext>
            </a:extLst>
          </p:cNvPr>
          <p:cNvPicPr>
            <a:picLocks noChangeAspect="1"/>
          </p:cNvPicPr>
          <p:nvPr/>
        </p:nvPicPr>
        <p:blipFill>
          <a:blip r:embed="rId3"/>
          <a:stretch>
            <a:fillRect/>
          </a:stretch>
        </p:blipFill>
        <p:spPr>
          <a:xfrm>
            <a:off x="1419089" y="2646557"/>
            <a:ext cx="8352075" cy="4078920"/>
          </a:xfrm>
          <a:prstGeom prst="rect">
            <a:avLst/>
          </a:prstGeom>
        </p:spPr>
      </p:pic>
    </p:spTree>
    <p:extLst>
      <p:ext uri="{BB962C8B-B14F-4D97-AF65-F5344CB8AC3E}">
        <p14:creationId xmlns:p14="http://schemas.microsoft.com/office/powerpoint/2010/main" val="223879354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90E37768-E6E4-71FB-1D42-9399EED93888}"/>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74C6849C-6D56-4AAA-17A4-DAAB21FE2396}"/>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8ED8B155-DC50-80C4-9CDE-CC57589C26F9}"/>
              </a:ext>
            </a:extLst>
          </p:cNvPr>
          <p:cNvSpPr txBox="1"/>
          <p:nvPr/>
        </p:nvSpPr>
        <p:spPr>
          <a:xfrm>
            <a:off x="2080592" y="1"/>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sp>
        <p:nvSpPr>
          <p:cNvPr id="2" name="Rectángulo 1"/>
          <p:cNvSpPr/>
          <p:nvPr/>
        </p:nvSpPr>
        <p:spPr>
          <a:xfrm>
            <a:off x="450573" y="1200330"/>
            <a:ext cx="9833113" cy="750975"/>
          </a:xfrm>
          <a:prstGeom prst="rect">
            <a:avLst/>
          </a:prstGeom>
        </p:spPr>
        <p:txBody>
          <a:bodyPr wrap="square">
            <a:spAutoFit/>
          </a:bodyPr>
          <a:lstStyle/>
          <a:p>
            <a:pPr algn="ctr">
              <a:lnSpc>
                <a:spcPct val="107000"/>
              </a:lnSpc>
              <a:spcAft>
                <a:spcPts val="800"/>
              </a:spcAft>
            </a:pPr>
            <a:r>
              <a:rPr lang="es-EC" sz="2000" b="1" dirty="0">
                <a:solidFill>
                  <a:srgbClr val="FF0000"/>
                </a:solidFill>
                <a:latin typeface="Aptos" panose="020B0004020202020204"/>
                <a:ea typeface="Aptos" panose="020B0004020202020204"/>
                <a:cs typeface="Times New Roman" panose="02020603050405020304" pitchFamily="18" charset="0"/>
              </a:rPr>
              <a:t>PRESIDENTE DEL GAD PARROQUIAL DE EL LAUREL, MANUEL AVILÉS, VISITÓ A PAULITA PARA ENTREGARLE UNA RACIÓN ALIMENTICIA. </a:t>
            </a:r>
            <a:endParaRPr lang="es-ES" sz="2000" b="1" dirty="0">
              <a:solidFill>
                <a:srgbClr val="FF0000"/>
              </a:solidFill>
              <a:latin typeface="Aptos" panose="020B0004020202020204"/>
              <a:ea typeface="Aptos" panose="020B0004020202020204"/>
              <a:cs typeface="Times New Roman" panose="02020603050405020304" pitchFamily="18" charset="0"/>
            </a:endParaRPr>
          </a:p>
        </p:txBody>
      </p:sp>
      <p:pic>
        <p:nvPicPr>
          <p:cNvPr id="4" name="Imagen 3"/>
          <p:cNvPicPr>
            <a:picLocks noChangeAspect="1"/>
          </p:cNvPicPr>
          <p:nvPr/>
        </p:nvPicPr>
        <p:blipFill rotWithShape="1">
          <a:blip r:embed="rId3"/>
          <a:srcRect l="768" r="1588"/>
          <a:stretch/>
        </p:blipFill>
        <p:spPr>
          <a:xfrm>
            <a:off x="3114261" y="1951305"/>
            <a:ext cx="5022574" cy="4867840"/>
          </a:xfrm>
          <a:prstGeom prst="rect">
            <a:avLst/>
          </a:prstGeom>
        </p:spPr>
      </p:pic>
    </p:spTree>
    <p:extLst>
      <p:ext uri="{BB962C8B-B14F-4D97-AF65-F5344CB8AC3E}">
        <p14:creationId xmlns:p14="http://schemas.microsoft.com/office/powerpoint/2010/main" val="192822519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870CA61-DB10-3237-3C9C-02DAF2D3F90A}"/>
              </a:ext>
            </a:extLst>
          </p:cNvPr>
          <p:cNvSpPr txBox="1"/>
          <p:nvPr/>
        </p:nvSpPr>
        <p:spPr>
          <a:xfrm>
            <a:off x="2158448" y="0"/>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sp>
        <p:nvSpPr>
          <p:cNvPr id="3" name="CuadroTexto 2">
            <a:extLst>
              <a:ext uri="{FF2B5EF4-FFF2-40B4-BE49-F238E27FC236}">
                <a16:creationId xmlns:a16="http://schemas.microsoft.com/office/drawing/2014/main" id="{8273AD7E-63D7-6F9D-C037-43E4BD1EAA1D}"/>
              </a:ext>
            </a:extLst>
          </p:cNvPr>
          <p:cNvSpPr txBox="1"/>
          <p:nvPr/>
        </p:nvSpPr>
        <p:spPr>
          <a:xfrm>
            <a:off x="711525" y="1111530"/>
            <a:ext cx="4909346" cy="5632311"/>
          </a:xfrm>
          <a:prstGeom prst="rect">
            <a:avLst/>
          </a:prstGeom>
          <a:noFill/>
        </p:spPr>
        <p:txBody>
          <a:bodyPr wrap="square">
            <a:spAutoFit/>
          </a:bodyPr>
          <a:lstStyle/>
          <a:p>
            <a:pPr algn="ctr"/>
            <a:r>
              <a:rPr lang="es-EC" sz="2400" b="1" dirty="0">
                <a:solidFill>
                  <a:srgbClr val="EE0000"/>
                </a:solidFill>
                <a:latin typeface="Aptos" panose="020B0004020202020204" pitchFamily="34" charset="0"/>
                <a:ea typeface="Aptos" panose="020B0004020202020204" pitchFamily="34" charset="0"/>
                <a:cs typeface="Times New Roman" panose="02020603050405020304" pitchFamily="18" charset="0"/>
              </a:rPr>
              <a:t>SOCIALIZACIÓN DE LA REFORMA DEL PLAN DE ORDENAMIENTO TERRITORIAL (PDOT) 2024-2027</a:t>
            </a:r>
            <a:endParaRPr lang="es-419" sz="2200" b="1" i="0" u="none" strike="noStrike" dirty="0">
              <a:solidFill>
                <a:srgbClr val="EE0000"/>
              </a:solidFill>
              <a:effectLst/>
              <a:latin typeface="Arial" panose="020B0604020202020204" pitchFamily="34" charset="0"/>
              <a:cs typeface="Arial" panose="020B0604020202020204" pitchFamily="34" charset="0"/>
            </a:endParaRPr>
          </a:p>
          <a:p>
            <a:pPr algn="just"/>
            <a:r>
              <a:rPr lang="es-419" sz="3200" b="0" i="0" u="none" strike="noStrike" dirty="0">
                <a:effectLst/>
                <a:latin typeface="Arial" panose="020B0604020202020204" pitchFamily="34" charset="0"/>
                <a:cs typeface="Arial" panose="020B0604020202020204" pitchFamily="34" charset="0"/>
              </a:rPr>
              <a:t>Un paso hacia el futuro de nuestra querida parroquia El Laurel! se realizo La reunión para la actualización del Plan de Desarrollo y Ordenamiento Territorial fue un éxito</a:t>
            </a:r>
            <a:r>
              <a:rPr lang="es-419" sz="3600" b="0" i="0" u="none" strike="noStrike" dirty="0">
                <a:effectLst/>
                <a:latin typeface="Arial" panose="020B0604020202020204" pitchFamily="34" charset="0"/>
                <a:cs typeface="Arial" panose="020B0604020202020204" pitchFamily="34" charset="0"/>
              </a:rPr>
              <a:t>.</a:t>
            </a:r>
          </a:p>
        </p:txBody>
      </p:sp>
      <p:pic>
        <p:nvPicPr>
          <p:cNvPr id="5" name="Imagen 4">
            <a:extLst>
              <a:ext uri="{FF2B5EF4-FFF2-40B4-BE49-F238E27FC236}">
                <a16:creationId xmlns:a16="http://schemas.microsoft.com/office/drawing/2014/main" id="{549F9163-8716-9316-98F5-9E121AE9B7D8}"/>
              </a:ext>
            </a:extLst>
          </p:cNvPr>
          <p:cNvPicPr>
            <a:picLocks noChangeAspect="1"/>
          </p:cNvPicPr>
          <p:nvPr/>
        </p:nvPicPr>
        <p:blipFill>
          <a:blip r:embed="rId3"/>
          <a:stretch>
            <a:fillRect/>
          </a:stretch>
        </p:blipFill>
        <p:spPr>
          <a:xfrm>
            <a:off x="5769664" y="1200329"/>
            <a:ext cx="5428417" cy="5227365"/>
          </a:xfrm>
          <a:prstGeom prst="rect">
            <a:avLst/>
          </a:prstGeom>
        </p:spPr>
      </p:pic>
    </p:spTree>
    <p:extLst>
      <p:ext uri="{BB962C8B-B14F-4D97-AF65-F5344CB8AC3E}">
        <p14:creationId xmlns:p14="http://schemas.microsoft.com/office/powerpoint/2010/main" val="360036945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870CA61-DB10-3237-3C9C-02DAF2D3F90A}"/>
              </a:ext>
            </a:extLst>
          </p:cNvPr>
          <p:cNvSpPr txBox="1"/>
          <p:nvPr/>
        </p:nvSpPr>
        <p:spPr>
          <a:xfrm>
            <a:off x="2158448" y="0"/>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sp>
        <p:nvSpPr>
          <p:cNvPr id="9" name="CuadroTexto 8">
            <a:extLst>
              <a:ext uri="{FF2B5EF4-FFF2-40B4-BE49-F238E27FC236}">
                <a16:creationId xmlns:a16="http://schemas.microsoft.com/office/drawing/2014/main" id="{97BCFAE4-9C60-7969-9CAC-5A9B4CB75B02}"/>
              </a:ext>
            </a:extLst>
          </p:cNvPr>
          <p:cNvSpPr txBox="1"/>
          <p:nvPr/>
        </p:nvSpPr>
        <p:spPr>
          <a:xfrm>
            <a:off x="199464" y="1318893"/>
            <a:ext cx="6093760" cy="5624745"/>
          </a:xfrm>
          <a:prstGeom prst="rect">
            <a:avLst/>
          </a:prstGeom>
          <a:noFill/>
        </p:spPr>
        <p:txBody>
          <a:bodyPr wrap="square">
            <a:spAutoFit/>
          </a:bodyPr>
          <a:lstStyle/>
          <a:p>
            <a:pPr algn="just">
              <a:lnSpc>
                <a:spcPct val="107000"/>
              </a:lnSpc>
              <a:spcAft>
                <a:spcPts val="800"/>
              </a:spcAft>
              <a:buNone/>
            </a:pPr>
            <a:r>
              <a:rPr lang="es-EC" sz="2400" dirty="0">
                <a:effectLst/>
                <a:latin typeface="Aptos" panose="020B0004020202020204" pitchFamily="34" charset="0"/>
                <a:ea typeface="Aptos" panose="020B0004020202020204" pitchFamily="34" charset="0"/>
                <a:cs typeface="Times New Roman" panose="02020603050405020304" pitchFamily="18" charset="0"/>
              </a:rPr>
              <a:t>Socialización del Presupuesto Participativo 2025 en la Parroquia El Laurel El día de ayer, en la Parroquia El Laurel, se llevó a cabo la Socialización del Presupuesto Participativo 2025. </a:t>
            </a:r>
            <a:r>
              <a:rPr lang="es-EC" sz="2400" dirty="0">
                <a:latin typeface="Aptos" panose="020B0004020202020204" pitchFamily="34" charset="0"/>
                <a:ea typeface="Aptos" panose="020B0004020202020204" pitchFamily="34" charset="0"/>
                <a:cs typeface="Times New Roman" panose="02020603050405020304" pitchFamily="18" charset="0"/>
              </a:rPr>
              <a:t>el </a:t>
            </a:r>
            <a:r>
              <a:rPr lang="es-EC" sz="2400" dirty="0">
                <a:effectLst/>
                <a:latin typeface="Aptos" panose="020B0004020202020204" pitchFamily="34" charset="0"/>
                <a:ea typeface="Aptos" panose="020B0004020202020204" pitchFamily="34" charset="0"/>
                <a:cs typeface="Times New Roman" panose="02020603050405020304" pitchFamily="18" charset="0"/>
              </a:rPr>
              <a:t>presidente, Manuel Avilés, acompañado de los vocales, estuvo presente en este importante evento donde se abordaron las prioridades y necesidades de la comunidad. La participación de la ciudadanía fue fundamental, y juntos continuamos trabajando para asegurar que los recursos se destinen a los proyectos que realmente importan a nuestros ciudadanos.</a:t>
            </a:r>
          </a:p>
        </p:txBody>
      </p:sp>
      <p:pic>
        <p:nvPicPr>
          <p:cNvPr id="10" name="Imagen 9">
            <a:extLst>
              <a:ext uri="{FF2B5EF4-FFF2-40B4-BE49-F238E27FC236}">
                <a16:creationId xmlns:a16="http://schemas.microsoft.com/office/drawing/2014/main" id="{B70E36F0-5477-EED0-A2F5-D1551197644D}"/>
              </a:ext>
            </a:extLst>
          </p:cNvPr>
          <p:cNvPicPr>
            <a:picLocks noChangeAspect="1"/>
          </p:cNvPicPr>
          <p:nvPr/>
        </p:nvPicPr>
        <p:blipFill>
          <a:blip r:embed="rId3"/>
          <a:stretch>
            <a:fillRect/>
          </a:stretch>
        </p:blipFill>
        <p:spPr>
          <a:xfrm>
            <a:off x="6373567" y="1459047"/>
            <a:ext cx="5378791" cy="4932788"/>
          </a:xfrm>
          <a:prstGeom prst="rect">
            <a:avLst/>
          </a:prstGeom>
        </p:spPr>
      </p:pic>
    </p:spTree>
    <p:extLst>
      <p:ext uri="{BB962C8B-B14F-4D97-AF65-F5344CB8AC3E}">
        <p14:creationId xmlns:p14="http://schemas.microsoft.com/office/powerpoint/2010/main" val="106023935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944993" y="258902"/>
            <a:ext cx="1724952" cy="1411324"/>
          </a:xfrm>
          <a:prstGeom prst="rect">
            <a:avLst/>
          </a:prstGeom>
          <a:ln>
            <a:noFill/>
          </a:ln>
          <a:extLst>
            <a:ext uri="{53640926-AAD7-44D8-BBD7-CCE9431645EC}">
              <a14:shadowObscured xmlns:a14="http://schemas.microsoft.com/office/drawing/2010/main"/>
            </a:ext>
          </a:extLst>
        </p:spPr>
      </p:pic>
      <p:sp>
        <p:nvSpPr>
          <p:cNvPr id="3" name="CuadroTexto 2">
            <a:extLst>
              <a:ext uri="{FF2B5EF4-FFF2-40B4-BE49-F238E27FC236}">
                <a16:creationId xmlns:a16="http://schemas.microsoft.com/office/drawing/2014/main" id="{378C81D5-E1B7-DEA9-680B-4C6BF46695CD}"/>
              </a:ext>
            </a:extLst>
          </p:cNvPr>
          <p:cNvSpPr txBox="1"/>
          <p:nvPr/>
        </p:nvSpPr>
        <p:spPr>
          <a:xfrm>
            <a:off x="2299621" y="258902"/>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sp>
        <p:nvSpPr>
          <p:cNvPr id="6" name="CuadroTexto 5">
            <a:extLst>
              <a:ext uri="{FF2B5EF4-FFF2-40B4-BE49-F238E27FC236}">
                <a16:creationId xmlns:a16="http://schemas.microsoft.com/office/drawing/2014/main" id="{BE802C33-489F-3443-D590-F720FCB9D9D4}"/>
              </a:ext>
            </a:extLst>
          </p:cNvPr>
          <p:cNvSpPr txBox="1"/>
          <p:nvPr/>
        </p:nvSpPr>
        <p:spPr>
          <a:xfrm>
            <a:off x="1348032" y="1670226"/>
            <a:ext cx="8390839" cy="954107"/>
          </a:xfrm>
          <a:prstGeom prst="rect">
            <a:avLst/>
          </a:prstGeom>
          <a:noFill/>
        </p:spPr>
        <p:txBody>
          <a:bodyPr wrap="square">
            <a:spAutoFit/>
          </a:bodyPr>
          <a:lstStyle/>
          <a:p>
            <a:pPr algn="ctr"/>
            <a:r>
              <a:rPr lang="es-EC" sz="2800" b="1" dirty="0">
                <a:solidFill>
                  <a:srgbClr val="EE0000"/>
                </a:solidFill>
                <a:effectLst/>
                <a:latin typeface="Aptos" panose="020B0004020202020204" pitchFamily="34" charset="0"/>
                <a:ea typeface="Aptos" panose="020B0004020202020204" pitchFamily="34" charset="0"/>
                <a:cs typeface="Times New Roman" panose="02020603050405020304" pitchFamily="18" charset="0"/>
              </a:rPr>
              <a:t>MANTENIMIENTO DEL CEMENTERIO GENERAL DE NUESTRA PARROQUIA EL LAURE</a:t>
            </a:r>
            <a:endParaRPr lang="es-EC" sz="2800" b="1" dirty="0">
              <a:solidFill>
                <a:srgbClr val="EE0000"/>
              </a:solidFill>
            </a:endParaRPr>
          </a:p>
        </p:txBody>
      </p:sp>
      <p:pic>
        <p:nvPicPr>
          <p:cNvPr id="7" name="Imagen 6">
            <a:extLst>
              <a:ext uri="{FF2B5EF4-FFF2-40B4-BE49-F238E27FC236}">
                <a16:creationId xmlns:a16="http://schemas.microsoft.com/office/drawing/2014/main" id="{345071C2-854A-EB1F-FA0F-7B2FA056CF06}"/>
              </a:ext>
            </a:extLst>
          </p:cNvPr>
          <p:cNvPicPr>
            <a:picLocks noChangeAspect="1"/>
          </p:cNvPicPr>
          <p:nvPr/>
        </p:nvPicPr>
        <p:blipFill>
          <a:blip r:embed="rId3"/>
          <a:stretch>
            <a:fillRect/>
          </a:stretch>
        </p:blipFill>
        <p:spPr>
          <a:xfrm>
            <a:off x="838687" y="2625722"/>
            <a:ext cx="4807968" cy="3973376"/>
          </a:xfrm>
          <a:prstGeom prst="rect">
            <a:avLst/>
          </a:prstGeom>
        </p:spPr>
      </p:pic>
      <p:grpSp>
        <p:nvGrpSpPr>
          <p:cNvPr id="8" name="Grupo 7">
            <a:extLst>
              <a:ext uri="{FF2B5EF4-FFF2-40B4-BE49-F238E27FC236}">
                <a16:creationId xmlns:a16="http://schemas.microsoft.com/office/drawing/2014/main" id="{FE5F485D-3F80-600F-4F87-76C94E3D20B0}"/>
              </a:ext>
            </a:extLst>
          </p:cNvPr>
          <p:cNvGrpSpPr/>
          <p:nvPr/>
        </p:nvGrpSpPr>
        <p:grpSpPr>
          <a:xfrm>
            <a:off x="5741377" y="2625721"/>
            <a:ext cx="5005179" cy="3973375"/>
            <a:chOff x="0" y="0"/>
            <a:chExt cx="2308860" cy="2125980"/>
          </a:xfrm>
        </p:grpSpPr>
        <p:pic>
          <p:nvPicPr>
            <p:cNvPr id="9" name="Imagen 8">
              <a:extLst>
                <a:ext uri="{FF2B5EF4-FFF2-40B4-BE49-F238E27FC236}">
                  <a16:creationId xmlns:a16="http://schemas.microsoft.com/office/drawing/2014/main" id="{A0B050B2-8790-D8E5-7E14-421979712535}"/>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45370" t="28924" r="14550" b="5467"/>
            <a:stretch>
              <a:fillRect/>
            </a:stretch>
          </p:blipFill>
          <p:spPr bwMode="auto">
            <a:xfrm>
              <a:off x="0" y="0"/>
              <a:ext cx="2308860" cy="2125980"/>
            </a:xfrm>
            <a:prstGeom prst="rect">
              <a:avLst/>
            </a:prstGeom>
            <a:ln>
              <a:noFill/>
            </a:ln>
            <a:extLst>
              <a:ext uri="{53640926-AAD7-44D8-BBD7-CCE9431645EC}">
                <a14:shadowObscured xmlns:a14="http://schemas.microsoft.com/office/drawing/2010/main"/>
              </a:ext>
            </a:extLst>
          </p:spPr>
        </p:pic>
        <p:pic>
          <p:nvPicPr>
            <p:cNvPr id="10" name="Imagen 9" descr="No hay ninguna descripción de la foto disponible.">
              <a:extLst>
                <a:ext uri="{FF2B5EF4-FFF2-40B4-BE49-F238E27FC236}">
                  <a16:creationId xmlns:a16="http://schemas.microsoft.com/office/drawing/2014/main" id="{1A840570-BB9A-7882-C453-5625C01BFB13}"/>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181100" y="1516380"/>
              <a:ext cx="1104900" cy="586740"/>
            </a:xfrm>
            <a:prstGeom prst="rect">
              <a:avLst/>
            </a:prstGeom>
            <a:noFill/>
            <a:ln>
              <a:noFill/>
            </a:ln>
          </p:spPr>
        </p:pic>
      </p:grpSp>
    </p:spTree>
    <p:extLst>
      <p:ext uri="{BB962C8B-B14F-4D97-AF65-F5344CB8AC3E}">
        <p14:creationId xmlns:p14="http://schemas.microsoft.com/office/powerpoint/2010/main" val="397575013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1081600" y="279769"/>
            <a:ext cx="1588345" cy="1299555"/>
          </a:xfrm>
          <a:prstGeom prst="rect">
            <a:avLst/>
          </a:prstGeom>
          <a:ln>
            <a:noFill/>
          </a:ln>
          <a:extLst>
            <a:ext uri="{53640926-AAD7-44D8-BBD7-CCE9431645EC}">
              <a14:shadowObscured xmlns:a14="http://schemas.microsoft.com/office/drawing/2010/main"/>
            </a:ext>
          </a:extLst>
        </p:spPr>
      </p:pic>
      <p:sp>
        <p:nvSpPr>
          <p:cNvPr id="3" name="CuadroTexto 2">
            <a:extLst>
              <a:ext uri="{FF2B5EF4-FFF2-40B4-BE49-F238E27FC236}">
                <a16:creationId xmlns:a16="http://schemas.microsoft.com/office/drawing/2014/main" id="{378C81D5-E1B7-DEA9-680B-4C6BF46695CD}"/>
              </a:ext>
            </a:extLst>
          </p:cNvPr>
          <p:cNvSpPr txBox="1"/>
          <p:nvPr/>
        </p:nvSpPr>
        <p:spPr>
          <a:xfrm>
            <a:off x="2299621" y="258902"/>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sp>
        <p:nvSpPr>
          <p:cNvPr id="4" name="CuadroTexto 3">
            <a:extLst>
              <a:ext uri="{FF2B5EF4-FFF2-40B4-BE49-F238E27FC236}">
                <a16:creationId xmlns:a16="http://schemas.microsoft.com/office/drawing/2014/main" id="{D78A87F1-6FF1-55FC-FBF0-61361CDFC396}"/>
              </a:ext>
            </a:extLst>
          </p:cNvPr>
          <p:cNvSpPr txBox="1"/>
          <p:nvPr/>
        </p:nvSpPr>
        <p:spPr>
          <a:xfrm>
            <a:off x="1630841" y="1373943"/>
            <a:ext cx="8295588" cy="1252522"/>
          </a:xfrm>
          <a:prstGeom prst="rect">
            <a:avLst/>
          </a:prstGeom>
          <a:noFill/>
        </p:spPr>
        <p:txBody>
          <a:bodyPr wrap="square">
            <a:spAutoFit/>
          </a:bodyPr>
          <a:lstStyle/>
          <a:p>
            <a:pPr algn="ctr">
              <a:lnSpc>
                <a:spcPct val="107000"/>
              </a:lnSpc>
              <a:spcAft>
                <a:spcPts val="800"/>
              </a:spcAft>
              <a:buNone/>
            </a:pPr>
            <a:r>
              <a:rPr lang="es-EC" sz="3600" b="1" dirty="0">
                <a:solidFill>
                  <a:srgbClr val="EE0000"/>
                </a:solidFill>
                <a:effectLst/>
                <a:latin typeface="Arial" panose="020B0604020202020204" pitchFamily="34" charset="0"/>
                <a:ea typeface="Aptos" panose="020B0004020202020204" pitchFamily="34" charset="0"/>
                <a:cs typeface="Arial" panose="020B0604020202020204" pitchFamily="34" charset="0"/>
              </a:rPr>
              <a:t>¡Gran Reapertura del Parque Temático en El Laurel!</a:t>
            </a:r>
            <a:r>
              <a:rPr lang="es-EC" sz="3600" dirty="0">
                <a:effectLst/>
                <a:latin typeface="Aptos" panose="020B0004020202020204" pitchFamily="34" charset="0"/>
                <a:ea typeface="Aptos" panose="020B0004020202020204" pitchFamily="34" charset="0"/>
                <a:cs typeface="Times New Roman" panose="02020603050405020304" pitchFamily="18" charset="0"/>
              </a:rPr>
              <a:t> </a:t>
            </a:r>
          </a:p>
        </p:txBody>
      </p:sp>
      <p:grpSp>
        <p:nvGrpSpPr>
          <p:cNvPr id="5" name="Grupo 4">
            <a:extLst>
              <a:ext uri="{FF2B5EF4-FFF2-40B4-BE49-F238E27FC236}">
                <a16:creationId xmlns:a16="http://schemas.microsoft.com/office/drawing/2014/main" id="{1F88FD01-60D5-C4FC-CB3E-1BAAF465A913}"/>
              </a:ext>
            </a:extLst>
          </p:cNvPr>
          <p:cNvGrpSpPr/>
          <p:nvPr/>
        </p:nvGrpSpPr>
        <p:grpSpPr>
          <a:xfrm>
            <a:off x="2594530" y="2553405"/>
            <a:ext cx="6153543" cy="4158480"/>
            <a:chOff x="0" y="0"/>
            <a:chExt cx="3177540" cy="3145155"/>
          </a:xfrm>
        </p:grpSpPr>
        <p:pic>
          <p:nvPicPr>
            <p:cNvPr id="6" name="Imagen 5">
              <a:extLst>
                <a:ext uri="{FF2B5EF4-FFF2-40B4-BE49-F238E27FC236}">
                  <a16:creationId xmlns:a16="http://schemas.microsoft.com/office/drawing/2014/main" id="{BE6D9821-0DAA-78EE-84EB-4236EC605B1F}"/>
                </a:ext>
              </a:extLst>
            </p:cNvPr>
            <p:cNvPicPr>
              <a:picLocks noChangeAspect="1"/>
            </p:cNvPicPr>
            <p:nvPr/>
          </p:nvPicPr>
          <p:blipFill rotWithShape="1">
            <a:blip r:embed="rId3">
              <a:extLst>
                <a:ext uri="{28A0092B-C50C-407E-A947-70E740481C1C}">
                  <a14:useLocalDpi xmlns:a14="http://schemas.microsoft.com/office/drawing/2010/main" val="0"/>
                </a:ext>
              </a:extLst>
            </a:blip>
            <a:srcRect l="46164" t="23516" r="14683" b="7583"/>
            <a:stretch>
              <a:fillRect/>
            </a:stretch>
          </p:blipFill>
          <p:spPr bwMode="auto">
            <a:xfrm>
              <a:off x="0" y="0"/>
              <a:ext cx="3177540" cy="3145155"/>
            </a:xfrm>
            <a:prstGeom prst="rect">
              <a:avLst/>
            </a:prstGeom>
            <a:ln>
              <a:noFill/>
            </a:ln>
            <a:extLst>
              <a:ext uri="{53640926-AAD7-44D8-BBD7-CCE9431645EC}">
                <a14:shadowObscured xmlns:a14="http://schemas.microsoft.com/office/drawing/2010/main"/>
              </a:ext>
            </a:extLst>
          </p:spPr>
        </p:pic>
        <p:pic>
          <p:nvPicPr>
            <p:cNvPr id="7" name="Imagen 6" descr="No hay ninguna descripción de la foto disponible.">
              <a:extLst>
                <a:ext uri="{FF2B5EF4-FFF2-40B4-BE49-F238E27FC236}">
                  <a16:creationId xmlns:a16="http://schemas.microsoft.com/office/drawing/2014/main" id="{10B52D2F-EB34-B3AA-388B-7164B962ECA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592580" y="2125980"/>
              <a:ext cx="1516380" cy="1007745"/>
            </a:xfrm>
            <a:prstGeom prst="rect">
              <a:avLst/>
            </a:prstGeom>
            <a:noFill/>
            <a:ln>
              <a:noFill/>
            </a:ln>
          </p:spPr>
        </p:pic>
      </p:grpSp>
    </p:spTree>
    <p:extLst>
      <p:ext uri="{BB962C8B-B14F-4D97-AF65-F5344CB8AC3E}">
        <p14:creationId xmlns:p14="http://schemas.microsoft.com/office/powerpoint/2010/main" val="210026024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1136781" y="204824"/>
            <a:ext cx="1533164" cy="1254407"/>
          </a:xfrm>
          <a:prstGeom prst="rect">
            <a:avLst/>
          </a:prstGeom>
          <a:ln>
            <a:noFill/>
          </a:ln>
          <a:extLst>
            <a:ext uri="{53640926-AAD7-44D8-BBD7-CCE9431645EC}">
              <a14:shadowObscured xmlns:a14="http://schemas.microsoft.com/office/drawing/2010/main"/>
            </a:ext>
          </a:extLst>
        </p:spPr>
      </p:pic>
      <p:sp>
        <p:nvSpPr>
          <p:cNvPr id="3" name="CuadroTexto 2">
            <a:extLst>
              <a:ext uri="{FF2B5EF4-FFF2-40B4-BE49-F238E27FC236}">
                <a16:creationId xmlns:a16="http://schemas.microsoft.com/office/drawing/2014/main" id="{378C81D5-E1B7-DEA9-680B-4C6BF46695CD}"/>
              </a:ext>
            </a:extLst>
          </p:cNvPr>
          <p:cNvSpPr txBox="1"/>
          <p:nvPr/>
        </p:nvSpPr>
        <p:spPr>
          <a:xfrm>
            <a:off x="2299621" y="258902"/>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sp>
        <p:nvSpPr>
          <p:cNvPr id="5" name="Rectángulo 4"/>
          <p:cNvSpPr/>
          <p:nvPr/>
        </p:nvSpPr>
        <p:spPr>
          <a:xfrm>
            <a:off x="1136781" y="1513309"/>
            <a:ext cx="8643323" cy="830997"/>
          </a:xfrm>
          <a:prstGeom prst="rect">
            <a:avLst/>
          </a:prstGeom>
        </p:spPr>
        <p:txBody>
          <a:bodyPr wrap="square">
            <a:spAutoFit/>
          </a:bodyPr>
          <a:lstStyle/>
          <a:p>
            <a:pPr algn="ctr">
              <a:spcAft>
                <a:spcPts val="0"/>
              </a:spcAft>
            </a:pPr>
            <a:r>
              <a:rPr lang="es-EC" sz="2400" b="1" dirty="0">
                <a:solidFill>
                  <a:srgbClr val="FF0000"/>
                </a:solidFill>
                <a:latin typeface="Arial" panose="020B0604020202020204" pitchFamily="34" charset="0"/>
                <a:ea typeface="Aptos"/>
                <a:cs typeface="Times New Roman" panose="02020603050405020304" pitchFamily="18" charset="0"/>
              </a:rPr>
              <a:t>¡ÉXITO TOTAL EN LA FERIA DE EMPRENDEDORES 2024 EN EL RECINTO YURIMA! </a:t>
            </a:r>
            <a:endParaRPr lang="es-ES" sz="2400" b="1" dirty="0">
              <a:solidFill>
                <a:srgbClr val="FF0000"/>
              </a:solidFill>
              <a:effectLst/>
              <a:latin typeface="Aptos"/>
              <a:ea typeface="Aptos"/>
              <a:cs typeface="Times New Roman" panose="02020603050405020304" pitchFamily="18" charset="0"/>
            </a:endParaRPr>
          </a:p>
        </p:txBody>
      </p:sp>
      <p:pic>
        <p:nvPicPr>
          <p:cNvPr id="6" name="Imagen 5"/>
          <p:cNvPicPr>
            <a:picLocks noChangeAspect="1"/>
          </p:cNvPicPr>
          <p:nvPr/>
        </p:nvPicPr>
        <p:blipFill>
          <a:blip r:embed="rId3"/>
          <a:stretch>
            <a:fillRect/>
          </a:stretch>
        </p:blipFill>
        <p:spPr>
          <a:xfrm>
            <a:off x="2841137" y="2344306"/>
            <a:ext cx="5234609" cy="4411024"/>
          </a:xfrm>
          <a:prstGeom prst="rect">
            <a:avLst/>
          </a:prstGeom>
        </p:spPr>
      </p:pic>
    </p:spTree>
    <p:extLst>
      <p:ext uri="{BB962C8B-B14F-4D97-AF65-F5344CB8AC3E}">
        <p14:creationId xmlns:p14="http://schemas.microsoft.com/office/powerpoint/2010/main" val="167752643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870CA61-DB10-3237-3C9C-02DAF2D3F90A}"/>
              </a:ext>
            </a:extLst>
          </p:cNvPr>
          <p:cNvSpPr txBox="1"/>
          <p:nvPr/>
        </p:nvSpPr>
        <p:spPr>
          <a:xfrm>
            <a:off x="2133601" y="197897"/>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a:t>
            </a:r>
            <a:r>
              <a:rPr lang="es-MX" sz="2300" b="1" dirty="0">
                <a:solidFill>
                  <a:srgbClr val="002060"/>
                </a:solidFill>
                <a:latin typeface="Arial Rounded MT Bold" panose="020F0704030504030204" pitchFamily="34" charset="0"/>
              </a:rPr>
              <a:t> </a:t>
            </a:r>
            <a:r>
              <a:rPr lang="es-MX" sz="3600" b="1" dirty="0">
                <a:solidFill>
                  <a:srgbClr val="002060"/>
                </a:solidFill>
                <a:latin typeface="Arial Rounded MT Bold" panose="020F0704030504030204" pitchFamily="34" charset="0"/>
              </a:rPr>
              <a:t>DE CUENTAS PERÍODO FISCAL 2024</a:t>
            </a:r>
            <a:endParaRPr lang="es-419" sz="3600" b="1" dirty="0">
              <a:solidFill>
                <a:srgbClr val="002060"/>
              </a:solidFill>
              <a:latin typeface="Arial Rounded MT Bold" panose="020F0704030504030204" pitchFamily="34" charset="0"/>
            </a:endParaRPr>
          </a:p>
        </p:txBody>
      </p:sp>
      <p:sp>
        <p:nvSpPr>
          <p:cNvPr id="2" name="Rectángulo 1"/>
          <p:cNvSpPr/>
          <p:nvPr/>
        </p:nvSpPr>
        <p:spPr>
          <a:xfrm>
            <a:off x="2243703" y="1398226"/>
            <a:ext cx="7112332" cy="519886"/>
          </a:xfrm>
          <a:prstGeom prst="rect">
            <a:avLst/>
          </a:prstGeom>
        </p:spPr>
        <p:txBody>
          <a:bodyPr wrap="none">
            <a:spAutoFit/>
          </a:bodyPr>
          <a:lstStyle/>
          <a:p>
            <a:pPr>
              <a:lnSpc>
                <a:spcPct val="107000"/>
              </a:lnSpc>
              <a:spcAft>
                <a:spcPts val="800"/>
              </a:spcAft>
            </a:pPr>
            <a:r>
              <a:rPr lang="es-EC" sz="2800" b="1" dirty="0">
                <a:solidFill>
                  <a:srgbClr val="FF0000"/>
                </a:solidFill>
                <a:latin typeface="Arial" panose="020B0604020202020204" pitchFamily="34" charset="0"/>
                <a:ea typeface="Aptos" panose="020B0004020202020204"/>
                <a:cs typeface="Arial" panose="020B0604020202020204" pitchFamily="34" charset="0"/>
              </a:rPr>
              <a:t>FERIA DE MUJERES EMPRENDEDORAS</a:t>
            </a:r>
            <a:endParaRPr lang="es-ES" sz="2800" b="1" dirty="0">
              <a:solidFill>
                <a:srgbClr val="FF0000"/>
              </a:solidFill>
              <a:latin typeface="Arial" panose="020B0604020202020204" pitchFamily="34" charset="0"/>
              <a:ea typeface="Aptos" panose="020B0004020202020204"/>
              <a:cs typeface="Arial" panose="020B0604020202020204" pitchFamily="34" charset="0"/>
            </a:endParaRPr>
          </a:p>
        </p:txBody>
      </p:sp>
      <p:grpSp>
        <p:nvGrpSpPr>
          <p:cNvPr id="5" name="Grupo 4"/>
          <p:cNvGrpSpPr/>
          <p:nvPr/>
        </p:nvGrpSpPr>
        <p:grpSpPr>
          <a:xfrm>
            <a:off x="852191" y="2148114"/>
            <a:ext cx="9781185" cy="4279557"/>
            <a:chOff x="333827" y="2090057"/>
            <a:chExt cx="9781185" cy="4279557"/>
          </a:xfrm>
        </p:grpSpPr>
        <p:pic>
          <p:nvPicPr>
            <p:cNvPr id="3" name="Imagen 2"/>
            <p:cNvPicPr>
              <a:picLocks noChangeAspect="1"/>
            </p:cNvPicPr>
            <p:nvPr/>
          </p:nvPicPr>
          <p:blipFill rotWithShape="1">
            <a:blip r:embed="rId3"/>
            <a:srcRect l="46765" t="34872" r="16757" b="11556"/>
            <a:stretch/>
          </p:blipFill>
          <p:spPr>
            <a:xfrm>
              <a:off x="333827" y="2090057"/>
              <a:ext cx="5183020" cy="4279557"/>
            </a:xfrm>
            <a:prstGeom prst="rect">
              <a:avLst/>
            </a:prstGeom>
          </p:spPr>
        </p:pic>
        <p:pic>
          <p:nvPicPr>
            <p:cNvPr id="4" name="Imagen 3"/>
            <p:cNvPicPr>
              <a:picLocks noChangeAspect="1"/>
            </p:cNvPicPr>
            <p:nvPr/>
          </p:nvPicPr>
          <p:blipFill rotWithShape="1">
            <a:blip r:embed="rId4"/>
            <a:srcRect t="673" r="3355"/>
            <a:stretch/>
          </p:blipFill>
          <p:spPr>
            <a:xfrm>
              <a:off x="5516847" y="2090057"/>
              <a:ext cx="4598165" cy="4279557"/>
            </a:xfrm>
            <a:prstGeom prst="rect">
              <a:avLst/>
            </a:prstGeom>
          </p:spPr>
        </p:pic>
      </p:grpSp>
    </p:spTree>
    <p:extLst>
      <p:ext uri="{BB962C8B-B14F-4D97-AF65-F5344CB8AC3E}">
        <p14:creationId xmlns:p14="http://schemas.microsoft.com/office/powerpoint/2010/main" val="298110515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944993" y="258902"/>
            <a:ext cx="1724952" cy="1411324"/>
          </a:xfrm>
          <a:prstGeom prst="rect">
            <a:avLst/>
          </a:prstGeom>
          <a:ln>
            <a:noFill/>
          </a:ln>
          <a:extLst>
            <a:ext uri="{53640926-AAD7-44D8-BBD7-CCE9431645EC}">
              <a14:shadowObscured xmlns:a14="http://schemas.microsoft.com/office/drawing/2010/main"/>
            </a:ext>
          </a:extLst>
        </p:spPr>
      </p:pic>
      <p:sp>
        <p:nvSpPr>
          <p:cNvPr id="3" name="CuadroTexto 2">
            <a:extLst>
              <a:ext uri="{FF2B5EF4-FFF2-40B4-BE49-F238E27FC236}">
                <a16:creationId xmlns:a16="http://schemas.microsoft.com/office/drawing/2014/main" id="{378C81D5-E1B7-DEA9-680B-4C6BF46695CD}"/>
              </a:ext>
            </a:extLst>
          </p:cNvPr>
          <p:cNvSpPr txBox="1"/>
          <p:nvPr/>
        </p:nvSpPr>
        <p:spPr>
          <a:xfrm>
            <a:off x="2299621" y="258902"/>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sp>
        <p:nvSpPr>
          <p:cNvPr id="2" name="Rectángulo 1"/>
          <p:cNvSpPr/>
          <p:nvPr/>
        </p:nvSpPr>
        <p:spPr>
          <a:xfrm>
            <a:off x="742122" y="1872020"/>
            <a:ext cx="4359965" cy="4985980"/>
          </a:xfrm>
          <a:prstGeom prst="rect">
            <a:avLst/>
          </a:prstGeom>
        </p:spPr>
        <p:txBody>
          <a:bodyPr wrap="square">
            <a:spAutoFit/>
          </a:bodyPr>
          <a:lstStyle/>
          <a:p>
            <a:pPr algn="just">
              <a:spcAft>
                <a:spcPts val="0"/>
              </a:spcAft>
            </a:pPr>
            <a:r>
              <a:rPr lang="es-EC" b="1" dirty="0">
                <a:solidFill>
                  <a:srgbClr val="FF0000"/>
                </a:solidFill>
                <a:latin typeface="Arial" panose="020B0604020202020204" pitchFamily="34" charset="0"/>
                <a:ea typeface="Aptos" panose="020B0004020202020204"/>
                <a:cs typeface="Times New Roman" panose="02020603050405020304" pitchFamily="18" charset="0"/>
              </a:rPr>
              <a:t>¡GRAN FINAL DE LA COPA CHICOS Y GRANDES “MANUEL AVILÉS” 2024! </a:t>
            </a:r>
          </a:p>
          <a:p>
            <a:pPr algn="just">
              <a:spcAft>
                <a:spcPts val="0"/>
              </a:spcAft>
            </a:pPr>
            <a:endParaRPr lang="es-EC" dirty="0">
              <a:latin typeface="Arial" panose="020B0604020202020204" pitchFamily="34" charset="0"/>
              <a:ea typeface="Aptos" panose="020B0004020202020204"/>
              <a:cs typeface="Times New Roman" panose="02020603050405020304" pitchFamily="18" charset="0"/>
            </a:endParaRPr>
          </a:p>
          <a:p>
            <a:pPr algn="just">
              <a:spcAft>
                <a:spcPts val="0"/>
              </a:spcAft>
            </a:pPr>
            <a:r>
              <a:rPr lang="es-EC" sz="2200" dirty="0">
                <a:latin typeface="Arial" panose="020B0604020202020204" pitchFamily="34" charset="0"/>
                <a:ea typeface="Aptos" panose="020B0004020202020204"/>
                <a:cs typeface="Times New Roman" panose="02020603050405020304" pitchFamily="18" charset="0"/>
              </a:rPr>
              <a:t>En las categorías Sub 9 y Sub 12, donde estuvo presente nuestro presidente Manuel Avilés, acompañado por los vocales Master Marcela Duarte, Iván Rivas, Sandra Haro y la Lcda. Olga Mora, quienes hicieron la entrega copas, medallas, y premios a los campeones, en la cancha sintética de la parroquia El Laurel.</a:t>
            </a:r>
            <a:endParaRPr lang="es-ES" sz="2200" dirty="0">
              <a:effectLst/>
              <a:latin typeface="Aptos" panose="020B0004020202020204"/>
              <a:ea typeface="Aptos" panose="020B0004020202020204"/>
              <a:cs typeface="Times New Roman" panose="02020603050405020304" pitchFamily="18" charset="0"/>
            </a:endParaRPr>
          </a:p>
        </p:txBody>
      </p:sp>
      <p:pic>
        <p:nvPicPr>
          <p:cNvPr id="4" name="Imagen 3"/>
          <p:cNvPicPr>
            <a:picLocks noChangeAspect="1"/>
          </p:cNvPicPr>
          <p:nvPr/>
        </p:nvPicPr>
        <p:blipFill rotWithShape="1">
          <a:blip r:embed="rId3"/>
          <a:srcRect l="1508" t="2317" r="1642"/>
          <a:stretch/>
        </p:blipFill>
        <p:spPr>
          <a:xfrm>
            <a:off x="5274364" y="1909755"/>
            <a:ext cx="4916558" cy="4778492"/>
          </a:xfrm>
          <a:prstGeom prst="rect">
            <a:avLst/>
          </a:prstGeom>
        </p:spPr>
      </p:pic>
    </p:spTree>
    <p:extLst>
      <p:ext uri="{BB962C8B-B14F-4D97-AF65-F5344CB8AC3E}">
        <p14:creationId xmlns:p14="http://schemas.microsoft.com/office/powerpoint/2010/main" val="391516735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1416050" y="232013"/>
            <a:ext cx="1068878" cy="874536"/>
          </a:xfrm>
          <a:prstGeom prst="rect">
            <a:avLst/>
          </a:prstGeom>
          <a:ln>
            <a:noFill/>
          </a:ln>
          <a:extLst>
            <a:ext uri="{53640926-AAD7-44D8-BBD7-CCE9431645EC}">
              <a14:shadowObscured xmlns:a14="http://schemas.microsoft.com/office/drawing/2010/main"/>
            </a:ext>
          </a:extLst>
        </p:spPr>
      </p:pic>
      <p:sp>
        <p:nvSpPr>
          <p:cNvPr id="3" name="CuadroTexto 2">
            <a:extLst>
              <a:ext uri="{FF2B5EF4-FFF2-40B4-BE49-F238E27FC236}">
                <a16:creationId xmlns:a16="http://schemas.microsoft.com/office/drawing/2014/main" id="{378C81D5-E1B7-DEA9-680B-4C6BF46695CD}"/>
              </a:ext>
            </a:extLst>
          </p:cNvPr>
          <p:cNvSpPr txBox="1"/>
          <p:nvPr/>
        </p:nvSpPr>
        <p:spPr>
          <a:xfrm>
            <a:off x="2299621" y="36204"/>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pic>
        <p:nvPicPr>
          <p:cNvPr id="3079" name="Picture 7" descr="🌱">
            <a:extLst>
              <a:ext uri="{FF2B5EF4-FFF2-40B4-BE49-F238E27FC236}">
                <a16:creationId xmlns:a16="http://schemas.microsoft.com/office/drawing/2014/main" id="{32E99F4D-6427-2C0A-C8D4-1D8072BBA6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551650" y="30163"/>
            <a:ext cx="152400" cy="152400"/>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
            <a:extLst>
              <a:ext uri="{FF2B5EF4-FFF2-40B4-BE49-F238E27FC236}">
                <a16:creationId xmlns:a16="http://schemas.microsoft.com/office/drawing/2014/main" id="{66A0C08F-BB4F-6972-D39B-668A9C955D2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837400" y="30163"/>
            <a:ext cx="152400" cy="152400"/>
          </a:xfrm>
          <a:prstGeom prst="rect">
            <a:avLst/>
          </a:prstGeom>
          <a:noFill/>
          <a:extLst>
            <a:ext uri="{909E8E84-426E-40DD-AFC4-6F175D3DCCD1}">
              <a14:hiddenFill xmlns:a14="http://schemas.microsoft.com/office/drawing/2010/main">
                <a:solidFill>
                  <a:srgbClr val="FFFFFF"/>
                </a:solidFill>
              </a14:hiddenFill>
            </a:ext>
          </a:extLst>
        </p:spPr>
      </p:pic>
      <p:pic>
        <p:nvPicPr>
          <p:cNvPr id="3081" name="Picture 9" descr="✨">
            <a:extLst>
              <a:ext uri="{FF2B5EF4-FFF2-40B4-BE49-F238E27FC236}">
                <a16:creationId xmlns:a16="http://schemas.microsoft.com/office/drawing/2014/main" id="{30A1CE15-6572-E49C-1678-2754F54AD24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53400" y="304800"/>
            <a:ext cx="152400" cy="152400"/>
          </a:xfrm>
          <a:prstGeom prst="rect">
            <a:avLst/>
          </a:prstGeom>
          <a:noFill/>
          <a:extLst>
            <a:ext uri="{909E8E84-426E-40DD-AFC4-6F175D3DCCD1}">
              <a14:hiddenFill xmlns:a14="http://schemas.microsoft.com/office/drawing/2010/main">
                <a:solidFill>
                  <a:srgbClr val="FFFFFF"/>
                </a:solidFill>
              </a14:hiddenFill>
            </a:ext>
          </a:extLst>
        </p:spPr>
      </p:pic>
      <p:pic>
        <p:nvPicPr>
          <p:cNvPr id="3083" name="Picture 11" descr="✨">
            <a:extLst>
              <a:ext uri="{FF2B5EF4-FFF2-40B4-BE49-F238E27FC236}">
                <a16:creationId xmlns:a16="http://schemas.microsoft.com/office/drawing/2014/main" id="{B4B5A394-1977-13F0-D03F-05FC0B2ACBC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821150" y="579438"/>
            <a:ext cx="152400" cy="152400"/>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
            <a:extLst>
              <a:ext uri="{FF2B5EF4-FFF2-40B4-BE49-F238E27FC236}">
                <a16:creationId xmlns:a16="http://schemas.microsoft.com/office/drawing/2014/main" id="{6D797ECF-34B1-3985-9C3C-E1AE5E6AF32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106900" y="579438"/>
            <a:ext cx="152400" cy="152400"/>
          </a:xfrm>
          <a:prstGeom prst="rect">
            <a:avLst/>
          </a:prstGeom>
          <a:noFill/>
          <a:extLst>
            <a:ext uri="{909E8E84-426E-40DD-AFC4-6F175D3DCCD1}">
              <a14:hiddenFill xmlns:a14="http://schemas.microsoft.com/office/drawing/2010/main">
                <a:solidFill>
                  <a:srgbClr val="FFFFFF"/>
                </a:solidFill>
              </a14:hiddenFill>
            </a:ext>
          </a:extLst>
        </p:spPr>
      </p:pic>
      <p:sp>
        <p:nvSpPr>
          <p:cNvPr id="6" name="Rectángulo 5"/>
          <p:cNvSpPr/>
          <p:nvPr/>
        </p:nvSpPr>
        <p:spPr>
          <a:xfrm>
            <a:off x="222914" y="1605865"/>
            <a:ext cx="5973170" cy="4511620"/>
          </a:xfrm>
          <a:prstGeom prst="rect">
            <a:avLst/>
          </a:prstGeom>
        </p:spPr>
        <p:txBody>
          <a:bodyPr wrap="square">
            <a:spAutoFit/>
          </a:bodyPr>
          <a:lstStyle/>
          <a:p>
            <a:pPr algn="just">
              <a:lnSpc>
                <a:spcPct val="107000"/>
              </a:lnSpc>
              <a:spcAft>
                <a:spcPts val="800"/>
              </a:spcAft>
            </a:pPr>
            <a:r>
              <a:rPr lang="es-EC" sz="2400" dirty="0">
                <a:latin typeface="Aptos" panose="020B0004020202020204"/>
                <a:ea typeface="Aptos" panose="020B0004020202020204"/>
                <a:cs typeface="Times New Roman" panose="02020603050405020304" pitchFamily="18" charset="0"/>
              </a:rPr>
              <a:t>¡El Laurel!  El pasado fin de semana se celebró la emocionante final de la Copa Manuel Avilés en nuestra querida Parroquia El Laurel. Fue una jornada llena de energía y pasión por el fútbol, con grandes demostraciones de talento y espíritu deportivo. </a:t>
            </a:r>
          </a:p>
          <a:p>
            <a:pPr algn="just">
              <a:lnSpc>
                <a:spcPct val="107000"/>
              </a:lnSpc>
              <a:spcAft>
                <a:spcPts val="800"/>
              </a:spcAft>
            </a:pPr>
            <a:r>
              <a:rPr lang="es-EC" sz="2400" dirty="0">
                <a:latin typeface="Aptos" panose="020B0004020202020204"/>
                <a:ea typeface="Aptos" panose="020B0004020202020204"/>
                <a:cs typeface="Times New Roman" panose="02020603050405020304" pitchFamily="18" charset="0"/>
              </a:rPr>
              <a:t>En la categoría Senior: Campeón: Los Muchachos </a:t>
            </a:r>
            <a:r>
              <a:rPr lang="es-EC" sz="2400" dirty="0" err="1">
                <a:latin typeface="Aptos" panose="020B0004020202020204"/>
                <a:ea typeface="Aptos" panose="020B0004020202020204"/>
                <a:cs typeface="Times New Roman" panose="02020603050405020304" pitchFamily="18" charset="0"/>
              </a:rPr>
              <a:t>Vicecampeón</a:t>
            </a:r>
            <a:r>
              <a:rPr lang="es-EC" sz="2400" dirty="0">
                <a:latin typeface="Aptos" panose="020B0004020202020204"/>
                <a:ea typeface="Aptos" panose="020B0004020202020204"/>
                <a:cs typeface="Times New Roman" panose="02020603050405020304" pitchFamily="18" charset="0"/>
              </a:rPr>
              <a:t>: Los Solteros. En la categoría Sub 35: Campeón: Los Ángeles </a:t>
            </a:r>
            <a:r>
              <a:rPr lang="es-EC" sz="2400" dirty="0" err="1">
                <a:latin typeface="Aptos" panose="020B0004020202020204"/>
                <a:ea typeface="Aptos" panose="020B0004020202020204"/>
                <a:cs typeface="Times New Roman" panose="02020603050405020304" pitchFamily="18" charset="0"/>
              </a:rPr>
              <a:t>Vicecampeón</a:t>
            </a:r>
            <a:r>
              <a:rPr lang="es-EC" sz="2400" dirty="0">
                <a:latin typeface="Aptos" panose="020B0004020202020204"/>
                <a:ea typeface="Aptos" panose="020B0004020202020204"/>
                <a:cs typeface="Times New Roman" panose="02020603050405020304" pitchFamily="18" charset="0"/>
              </a:rPr>
              <a:t>: La Trinca</a:t>
            </a:r>
            <a:endParaRPr lang="es-ES" sz="2400" dirty="0">
              <a:latin typeface="Aptos" panose="020B0004020202020204"/>
              <a:ea typeface="Aptos" panose="020B0004020202020204"/>
              <a:cs typeface="Times New Roman" panose="02020603050405020304" pitchFamily="18" charset="0"/>
            </a:endParaRPr>
          </a:p>
        </p:txBody>
      </p:sp>
      <p:sp>
        <p:nvSpPr>
          <p:cNvPr id="7" name="Rectángulo 6"/>
          <p:cNvSpPr/>
          <p:nvPr/>
        </p:nvSpPr>
        <p:spPr>
          <a:xfrm>
            <a:off x="2584403" y="1236533"/>
            <a:ext cx="7237815" cy="369332"/>
          </a:xfrm>
          <a:prstGeom prst="rect">
            <a:avLst/>
          </a:prstGeom>
        </p:spPr>
        <p:txBody>
          <a:bodyPr wrap="none">
            <a:spAutoFit/>
          </a:bodyPr>
          <a:lstStyle/>
          <a:p>
            <a:r>
              <a:rPr lang="es-EC" b="1" dirty="0">
                <a:solidFill>
                  <a:srgbClr val="FF0000"/>
                </a:solidFill>
                <a:latin typeface="Arial" panose="020B0604020202020204" pitchFamily="34" charset="0"/>
                <a:ea typeface="Aptos" panose="020B0004020202020204"/>
                <a:cs typeface="Arial" panose="020B0604020202020204" pitchFamily="34" charset="0"/>
              </a:rPr>
              <a:t>GRAN FINAL DE LA COPA MANUEL AVILÉS EN LA PARROQUIA </a:t>
            </a:r>
            <a:endParaRPr lang="es-ES" b="1" dirty="0">
              <a:solidFill>
                <a:srgbClr val="FF0000"/>
              </a:solidFill>
              <a:latin typeface="Arial" panose="020B0604020202020204" pitchFamily="34" charset="0"/>
              <a:cs typeface="Arial" panose="020B0604020202020204" pitchFamily="34" charset="0"/>
            </a:endParaRPr>
          </a:p>
        </p:txBody>
      </p:sp>
      <p:pic>
        <p:nvPicPr>
          <p:cNvPr id="8" name="Imagen 7"/>
          <p:cNvPicPr>
            <a:picLocks noChangeAspect="1"/>
          </p:cNvPicPr>
          <p:nvPr/>
        </p:nvPicPr>
        <p:blipFill>
          <a:blip r:embed="rId7"/>
          <a:stretch>
            <a:fillRect/>
          </a:stretch>
        </p:blipFill>
        <p:spPr>
          <a:xfrm>
            <a:off x="6400217" y="1657529"/>
            <a:ext cx="5159435" cy="4922037"/>
          </a:xfrm>
          <a:prstGeom prst="rect">
            <a:avLst/>
          </a:prstGeom>
        </p:spPr>
      </p:pic>
    </p:spTree>
    <p:extLst>
      <p:ext uri="{BB962C8B-B14F-4D97-AF65-F5344CB8AC3E}">
        <p14:creationId xmlns:p14="http://schemas.microsoft.com/office/powerpoint/2010/main" val="3689254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870CA61-DB10-3237-3C9C-02DAF2D3F90A}"/>
              </a:ext>
            </a:extLst>
          </p:cNvPr>
          <p:cNvSpPr txBox="1"/>
          <p:nvPr/>
        </p:nvSpPr>
        <p:spPr>
          <a:xfrm>
            <a:off x="1985988" y="0"/>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pic>
        <p:nvPicPr>
          <p:cNvPr id="2" name="Imagen 1"/>
          <p:cNvPicPr>
            <a:picLocks noChangeAspect="1"/>
          </p:cNvPicPr>
          <p:nvPr/>
        </p:nvPicPr>
        <p:blipFill rotWithShape="1">
          <a:blip r:embed="rId3"/>
          <a:srcRect l="46842" t="32654" r="16389" b="5933"/>
          <a:stretch/>
        </p:blipFill>
        <p:spPr>
          <a:xfrm>
            <a:off x="2966647" y="2154436"/>
            <a:ext cx="5501492" cy="4606215"/>
          </a:xfrm>
          <a:prstGeom prst="rect">
            <a:avLst/>
          </a:prstGeom>
        </p:spPr>
      </p:pic>
      <p:sp>
        <p:nvSpPr>
          <p:cNvPr id="3" name="Rectángulo 2"/>
          <p:cNvSpPr/>
          <p:nvPr/>
        </p:nvSpPr>
        <p:spPr>
          <a:xfrm>
            <a:off x="2522701" y="1200329"/>
            <a:ext cx="6149008" cy="954107"/>
          </a:xfrm>
          <a:prstGeom prst="rect">
            <a:avLst/>
          </a:prstGeom>
        </p:spPr>
        <p:txBody>
          <a:bodyPr wrap="square">
            <a:spAutoFit/>
          </a:bodyPr>
          <a:lstStyle/>
          <a:p>
            <a:pPr algn="ctr"/>
            <a:r>
              <a:rPr lang="es-ES" sz="2800" b="1" dirty="0">
                <a:solidFill>
                  <a:srgbClr val="FF0000"/>
                </a:solidFill>
                <a:latin typeface="Arial" panose="020B0604020202020204" pitchFamily="34" charset="0"/>
                <a:cs typeface="Arial" panose="020B0604020202020204" pitchFamily="34" charset="0"/>
              </a:rPr>
              <a:t>REUNIÓN DE TRABAJO CON LOS </a:t>
            </a:r>
          </a:p>
          <a:p>
            <a:pPr algn="ctr"/>
            <a:r>
              <a:rPr lang="es-ES" sz="2800" b="1" dirty="0">
                <a:solidFill>
                  <a:srgbClr val="FF0000"/>
                </a:solidFill>
                <a:latin typeface="Arial" panose="020B0604020202020204" pitchFamily="34" charset="0"/>
                <a:cs typeface="Arial" panose="020B0604020202020204" pitchFamily="34" charset="0"/>
              </a:rPr>
              <a:t>DIRIGENTES DE LOS RECINTOS</a:t>
            </a:r>
          </a:p>
        </p:txBody>
      </p:sp>
    </p:spTree>
    <p:extLst>
      <p:ext uri="{BB962C8B-B14F-4D97-AF65-F5344CB8AC3E}">
        <p14:creationId xmlns:p14="http://schemas.microsoft.com/office/powerpoint/2010/main" val="336231911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870CA61-DB10-3237-3C9C-02DAF2D3F90A}"/>
              </a:ext>
            </a:extLst>
          </p:cNvPr>
          <p:cNvSpPr txBox="1"/>
          <p:nvPr/>
        </p:nvSpPr>
        <p:spPr>
          <a:xfrm>
            <a:off x="2158448" y="0"/>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sp>
        <p:nvSpPr>
          <p:cNvPr id="3" name="CuadroTexto 2">
            <a:extLst>
              <a:ext uri="{FF2B5EF4-FFF2-40B4-BE49-F238E27FC236}">
                <a16:creationId xmlns:a16="http://schemas.microsoft.com/office/drawing/2014/main" id="{42C5BD95-AEAA-D2CF-47E0-3A4731899E21}"/>
              </a:ext>
            </a:extLst>
          </p:cNvPr>
          <p:cNvSpPr txBox="1"/>
          <p:nvPr/>
        </p:nvSpPr>
        <p:spPr>
          <a:xfrm>
            <a:off x="596275" y="1319599"/>
            <a:ext cx="10346780" cy="430887"/>
          </a:xfrm>
          <a:prstGeom prst="rect">
            <a:avLst/>
          </a:prstGeom>
          <a:noFill/>
        </p:spPr>
        <p:txBody>
          <a:bodyPr wrap="square">
            <a:spAutoFit/>
          </a:bodyPr>
          <a:lstStyle/>
          <a:p>
            <a:pPr algn="ctr"/>
            <a:r>
              <a:rPr lang="es-419" sz="2200" b="1" i="0" u="none" strike="noStrike" dirty="0">
                <a:solidFill>
                  <a:srgbClr val="FF0000"/>
                </a:solidFill>
                <a:effectLst/>
                <a:latin typeface="Arial" panose="020B0604020202020204" pitchFamily="34" charset="0"/>
                <a:cs typeface="Arial" panose="020B0604020202020204" pitchFamily="34" charset="0"/>
              </a:rPr>
              <a:t>AGASAJO NAVIDEÑO A LOS NIÑOS DE LA PARROQUIA EL LAUREL</a:t>
            </a:r>
          </a:p>
        </p:txBody>
      </p:sp>
      <p:pic>
        <p:nvPicPr>
          <p:cNvPr id="4" name="Imagen 3"/>
          <p:cNvPicPr>
            <a:picLocks noChangeAspect="1"/>
          </p:cNvPicPr>
          <p:nvPr/>
        </p:nvPicPr>
        <p:blipFill>
          <a:blip r:embed="rId3"/>
          <a:stretch>
            <a:fillRect/>
          </a:stretch>
        </p:blipFill>
        <p:spPr>
          <a:xfrm>
            <a:off x="2886232" y="1869756"/>
            <a:ext cx="5489141" cy="4855749"/>
          </a:xfrm>
          <a:prstGeom prst="rect">
            <a:avLst/>
          </a:prstGeom>
        </p:spPr>
      </p:pic>
    </p:spTree>
    <p:extLst>
      <p:ext uri="{BB962C8B-B14F-4D97-AF65-F5344CB8AC3E}">
        <p14:creationId xmlns:p14="http://schemas.microsoft.com/office/powerpoint/2010/main" val="30204064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870CA61-DB10-3237-3C9C-02DAF2D3F90A}"/>
              </a:ext>
            </a:extLst>
          </p:cNvPr>
          <p:cNvSpPr txBox="1"/>
          <p:nvPr/>
        </p:nvSpPr>
        <p:spPr>
          <a:xfrm>
            <a:off x="2158448" y="0"/>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sp>
        <p:nvSpPr>
          <p:cNvPr id="2" name="CuadroTexto 1">
            <a:extLst>
              <a:ext uri="{FF2B5EF4-FFF2-40B4-BE49-F238E27FC236}">
                <a16:creationId xmlns:a16="http://schemas.microsoft.com/office/drawing/2014/main" id="{4980F4AB-ED64-5D34-6C8E-141CADDD5567}"/>
              </a:ext>
            </a:extLst>
          </p:cNvPr>
          <p:cNvSpPr txBox="1"/>
          <p:nvPr/>
        </p:nvSpPr>
        <p:spPr>
          <a:xfrm>
            <a:off x="773470" y="2631887"/>
            <a:ext cx="9083983" cy="1200329"/>
          </a:xfrm>
          <a:prstGeom prst="rect">
            <a:avLst/>
          </a:prstGeom>
          <a:noFill/>
        </p:spPr>
        <p:txBody>
          <a:bodyPr wrap="square" rtlCol="0">
            <a:spAutoFit/>
          </a:bodyPr>
          <a:lstStyle/>
          <a:p>
            <a:pPr algn="ctr"/>
            <a:r>
              <a:rPr lang="es-MX" sz="3600" b="1" dirty="0">
                <a:solidFill>
                  <a:schemeClr val="accent4"/>
                </a:solidFill>
                <a:latin typeface="Arial Rounded MT Bold" panose="020F0704030504030204" pitchFamily="34" charset="0"/>
              </a:rPr>
              <a:t>PROYECTOS MIES – GAD</a:t>
            </a:r>
          </a:p>
          <a:p>
            <a:pPr algn="ctr"/>
            <a:r>
              <a:rPr lang="es-MX" sz="3600" b="1" dirty="0">
                <a:solidFill>
                  <a:schemeClr val="accent4"/>
                </a:solidFill>
                <a:latin typeface="Arial Rounded MT Bold" panose="020F0704030504030204" pitchFamily="34" charset="0"/>
              </a:rPr>
              <a:t>ADULTOS MAYORES Y DICAPACIDAD</a:t>
            </a:r>
            <a:endParaRPr lang="es-419" sz="3600" b="1" dirty="0">
              <a:solidFill>
                <a:schemeClr val="accent4"/>
              </a:solidFill>
              <a:latin typeface="Arial Rounded MT Bold" panose="020F0704030504030204" pitchFamily="34" charset="0"/>
            </a:endParaRPr>
          </a:p>
        </p:txBody>
      </p:sp>
    </p:spTree>
    <p:extLst>
      <p:ext uri="{BB962C8B-B14F-4D97-AF65-F5344CB8AC3E}">
        <p14:creationId xmlns:p14="http://schemas.microsoft.com/office/powerpoint/2010/main" val="112898367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944993" y="258902"/>
            <a:ext cx="1724952" cy="1411324"/>
          </a:xfrm>
          <a:prstGeom prst="rect">
            <a:avLst/>
          </a:prstGeom>
          <a:ln>
            <a:noFill/>
          </a:ln>
          <a:extLst>
            <a:ext uri="{53640926-AAD7-44D8-BBD7-CCE9431645EC}">
              <a14:shadowObscured xmlns:a14="http://schemas.microsoft.com/office/drawing/2010/main"/>
            </a:ext>
          </a:extLst>
        </p:spPr>
      </p:pic>
      <p:sp>
        <p:nvSpPr>
          <p:cNvPr id="3" name="CuadroTexto 2">
            <a:extLst>
              <a:ext uri="{FF2B5EF4-FFF2-40B4-BE49-F238E27FC236}">
                <a16:creationId xmlns:a16="http://schemas.microsoft.com/office/drawing/2014/main" id="{378C81D5-E1B7-DEA9-680B-4C6BF46695CD}"/>
              </a:ext>
            </a:extLst>
          </p:cNvPr>
          <p:cNvSpPr txBox="1"/>
          <p:nvPr/>
        </p:nvSpPr>
        <p:spPr>
          <a:xfrm>
            <a:off x="2299621" y="258902"/>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sp>
        <p:nvSpPr>
          <p:cNvPr id="2" name="Título 1">
            <a:extLst>
              <a:ext uri="{FF2B5EF4-FFF2-40B4-BE49-F238E27FC236}">
                <a16:creationId xmlns:a16="http://schemas.microsoft.com/office/drawing/2014/main" id="{51D57F4B-084D-635F-32B7-C79307922CAB}"/>
              </a:ext>
            </a:extLst>
          </p:cNvPr>
          <p:cNvSpPr txBox="1">
            <a:spLocks/>
          </p:cNvSpPr>
          <p:nvPr/>
        </p:nvSpPr>
        <p:spPr>
          <a:xfrm>
            <a:off x="6096000" y="1459231"/>
            <a:ext cx="4846746" cy="903465"/>
          </a:xfrm>
          <a:prstGeom prst="rect">
            <a:avLst/>
          </a:prstGeom>
        </p:spPr>
        <p:txBody>
          <a:bodyPr vert="horz" lIns="91440" tIns="45720" rIns="91440" bIns="45720" rtlCol="0" anchor="b">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s-ES" sz="3000" b="1" dirty="0">
                <a:solidFill>
                  <a:srgbClr val="C00000"/>
                </a:solidFill>
              </a:rPr>
              <a:t>GESTIÓN DE PROYECTOS</a:t>
            </a:r>
            <a:endParaRPr lang="en-US" sz="3000" b="1" dirty="0">
              <a:solidFill>
                <a:srgbClr val="C00000"/>
              </a:solidFill>
            </a:endParaRPr>
          </a:p>
        </p:txBody>
      </p:sp>
      <p:sp>
        <p:nvSpPr>
          <p:cNvPr id="6" name="Título 1">
            <a:extLst>
              <a:ext uri="{FF2B5EF4-FFF2-40B4-BE49-F238E27FC236}">
                <a16:creationId xmlns:a16="http://schemas.microsoft.com/office/drawing/2014/main" id="{26DAA1DB-05D7-CF98-0794-30290C31A79C}"/>
              </a:ext>
            </a:extLst>
          </p:cNvPr>
          <p:cNvSpPr txBox="1">
            <a:spLocks/>
          </p:cNvSpPr>
          <p:nvPr/>
        </p:nvSpPr>
        <p:spPr>
          <a:xfrm>
            <a:off x="842023" y="2221676"/>
            <a:ext cx="3172371" cy="540076"/>
          </a:xfrm>
          <a:prstGeom prst="rect">
            <a:avLst/>
          </a:prstGeom>
        </p:spPr>
        <p:txBody>
          <a:bodyPr vert="horz" lIns="91440" tIns="45720" rIns="91440" bIns="45720" rtlCol="0" anchor="b">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s-ES" sz="2500" b="1" dirty="0">
                <a:solidFill>
                  <a:schemeClr val="accent2">
                    <a:lumMod val="75000"/>
                  </a:schemeClr>
                </a:solidFill>
              </a:rPr>
              <a:t>Firma de Convenios</a:t>
            </a:r>
            <a:endParaRPr lang="en-US" sz="2500" b="1" dirty="0">
              <a:solidFill>
                <a:schemeClr val="accent2">
                  <a:lumMod val="75000"/>
                </a:schemeClr>
              </a:solidFill>
            </a:endParaRPr>
          </a:p>
        </p:txBody>
      </p:sp>
      <p:sp>
        <p:nvSpPr>
          <p:cNvPr id="7" name="CuadroTexto 6">
            <a:extLst>
              <a:ext uri="{FF2B5EF4-FFF2-40B4-BE49-F238E27FC236}">
                <a16:creationId xmlns:a16="http://schemas.microsoft.com/office/drawing/2014/main" id="{F2FA2852-FB3B-7F1F-30D8-5470D7209003}"/>
              </a:ext>
            </a:extLst>
          </p:cNvPr>
          <p:cNvSpPr txBox="1"/>
          <p:nvPr/>
        </p:nvSpPr>
        <p:spPr>
          <a:xfrm>
            <a:off x="451826" y="2870555"/>
            <a:ext cx="11288347" cy="3970318"/>
          </a:xfrm>
          <a:prstGeom prst="rect">
            <a:avLst/>
          </a:prstGeom>
          <a:noFill/>
        </p:spPr>
        <p:txBody>
          <a:bodyPr wrap="square" rtlCol="0">
            <a:spAutoFit/>
          </a:bodyPr>
          <a:lstStyle/>
          <a:p>
            <a:pPr marL="342900" indent="-342900" algn="just">
              <a:buFont typeface="Arial" panose="020B0604020202020204" pitchFamily="34" charset="0"/>
              <a:buChar char="•"/>
            </a:pPr>
            <a:r>
              <a:rPr lang="es-ES" dirty="0"/>
              <a:t>CONVENIO DE COOPERACION TÉCNICO ECONÓMICA No. AM-O5-09D20-21126-D ENTRE EL MINISTERIO DE INCLUSIÓN ECONÓMICA Y SOCIAL – MIES Y GOBIERNO AUTÓNOMO DESCENTRALIZADO PARROQUIAL RURAL EL LAUREL (GAD) PARA LA IMPLEMENTACIÓN DE SERVICIOS DE PERSONAS ADULTAS MAYORES – PEJ EN LA MODALIDAD ATENCIÓN DOMICILIARIA PARA PERSONAS ADULTAS MAYORES SIN DISCAPACIDAD.</a:t>
            </a:r>
          </a:p>
          <a:p>
            <a:pPr marL="342900" indent="-342900" algn="just">
              <a:buFont typeface="Arial" panose="020B0604020202020204" pitchFamily="34" charset="0"/>
              <a:buChar char="•"/>
            </a:pPr>
            <a:endParaRPr lang="es-ES" b="1" dirty="0"/>
          </a:p>
          <a:p>
            <a:pPr marL="342900" indent="-342900" algn="just">
              <a:buFont typeface="Arial" panose="020B0604020202020204" pitchFamily="34" charset="0"/>
              <a:buChar char="•"/>
            </a:pPr>
            <a:r>
              <a:rPr lang="es-ES" dirty="0"/>
              <a:t>CONVENIO DE COOPERACION TÉCNICO ECONÓMICA No. PD-O5-09D20-18046-D ENTRE EL MINISTERIO DE INCLUSIÓN ECONÓMICA Y SOCIAL – MIES Y GOBIERNO AUTÓNOMO DESCENTRALIZADO PARROQUIAL RURAL EL LAUREL (GAD) PARA LA IMPLEMENTACIÓN DE SERVICIOS DE PERSONAS CON DISCAPACIDAD EN LA MODALIDAD ATENCIÓN EN EL HOGAR Y LA COMUNIDAD PARA PERSONAS CON DISCAPACIDAD.</a:t>
            </a:r>
          </a:p>
          <a:p>
            <a:pPr algn="just"/>
            <a:endParaRPr lang="es-ES" dirty="0"/>
          </a:p>
          <a:p>
            <a:pPr marL="342900" indent="-342900" algn="just">
              <a:buFont typeface="Arial" panose="020B0604020202020204" pitchFamily="34" charset="0"/>
              <a:buChar char="•"/>
            </a:pPr>
            <a:r>
              <a:rPr lang="es-ES" dirty="0"/>
              <a:t>CONVENIO DE COOPERACION TÉCNICO ECONÓMICA ENTRE EL MINISTERIO DE INCLUSIÓN ECONÓMICA Y SOCIAL – MIES Y GOBIERNO AUTÓNOMO DESCENTRALIZADO PARROQUIAL RURAL EL LAUREL (GAD) PARA LA IMPLEMENTACIÓN DE LAS CASAS DEL ENCUENTRO JUVENIL Y PROGRAMA VIVO JOVEN</a:t>
            </a:r>
            <a:r>
              <a:rPr lang="es-ES" b="1" dirty="0"/>
              <a:t>.</a:t>
            </a:r>
          </a:p>
          <a:p>
            <a:pPr algn="just"/>
            <a:endParaRPr lang="es-ES" dirty="0"/>
          </a:p>
        </p:txBody>
      </p:sp>
    </p:spTree>
    <p:extLst>
      <p:ext uri="{BB962C8B-B14F-4D97-AF65-F5344CB8AC3E}">
        <p14:creationId xmlns:p14="http://schemas.microsoft.com/office/powerpoint/2010/main" val="147238333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944993" y="258902"/>
            <a:ext cx="1724952" cy="1411324"/>
          </a:xfrm>
          <a:prstGeom prst="rect">
            <a:avLst/>
          </a:prstGeom>
          <a:ln>
            <a:noFill/>
          </a:ln>
          <a:extLst>
            <a:ext uri="{53640926-AAD7-44D8-BBD7-CCE9431645EC}">
              <a14:shadowObscured xmlns:a14="http://schemas.microsoft.com/office/drawing/2010/main"/>
            </a:ext>
          </a:extLst>
        </p:spPr>
      </p:pic>
      <p:sp>
        <p:nvSpPr>
          <p:cNvPr id="3" name="CuadroTexto 2">
            <a:extLst>
              <a:ext uri="{FF2B5EF4-FFF2-40B4-BE49-F238E27FC236}">
                <a16:creationId xmlns:a16="http://schemas.microsoft.com/office/drawing/2014/main" id="{378C81D5-E1B7-DEA9-680B-4C6BF46695CD}"/>
              </a:ext>
            </a:extLst>
          </p:cNvPr>
          <p:cNvSpPr txBox="1"/>
          <p:nvPr/>
        </p:nvSpPr>
        <p:spPr>
          <a:xfrm>
            <a:off x="2299621" y="258902"/>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pic>
        <p:nvPicPr>
          <p:cNvPr id="1026" name="Picture 2" descr="🔰">
            <a:extLst>
              <a:ext uri="{FF2B5EF4-FFF2-40B4-BE49-F238E27FC236}">
                <a16:creationId xmlns:a16="http://schemas.microsoft.com/office/drawing/2014/main" id="{34AED6FF-1284-1AB0-9800-45E3228F3B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000" y="-106363"/>
            <a:ext cx="152400" cy="152401"/>
          </a:xfrm>
          <a:prstGeom prst="rect">
            <a:avLst/>
          </a:prstGeom>
          <a:noFill/>
          <a:extLst>
            <a:ext uri="{909E8E84-426E-40DD-AFC4-6F175D3DCCD1}">
              <a14:hiddenFill xmlns:a14="http://schemas.microsoft.com/office/drawing/2010/main">
                <a:solidFill>
                  <a:srgbClr val="FFFFFF"/>
                </a:solidFill>
              </a14:hiddenFill>
            </a:ext>
          </a:extLst>
        </p:spPr>
      </p:pic>
      <p:sp>
        <p:nvSpPr>
          <p:cNvPr id="5" name="CuadroTexto 4">
            <a:extLst>
              <a:ext uri="{FF2B5EF4-FFF2-40B4-BE49-F238E27FC236}">
                <a16:creationId xmlns:a16="http://schemas.microsoft.com/office/drawing/2014/main" id="{9514BFA3-691A-DCD2-3463-E22914148931}"/>
              </a:ext>
            </a:extLst>
          </p:cNvPr>
          <p:cNvSpPr txBox="1"/>
          <p:nvPr/>
        </p:nvSpPr>
        <p:spPr>
          <a:xfrm>
            <a:off x="127000" y="1670226"/>
            <a:ext cx="6098458" cy="4787080"/>
          </a:xfrm>
          <a:prstGeom prst="rect">
            <a:avLst/>
          </a:prstGeom>
          <a:noFill/>
        </p:spPr>
        <p:txBody>
          <a:bodyPr wrap="square">
            <a:spAutoFit/>
          </a:bodyPr>
          <a:lstStyle/>
          <a:p>
            <a:pPr algn="just">
              <a:lnSpc>
                <a:spcPct val="107000"/>
              </a:lnSpc>
              <a:spcAft>
                <a:spcPts val="800"/>
              </a:spcAft>
              <a:buNone/>
            </a:pPr>
            <a:r>
              <a:rPr lang="es-EC" sz="2600" b="1"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Nuestro presidente del GAD parroquial El Laurel, Manuel Avilés, </a:t>
            </a:r>
            <a:r>
              <a:rPr lang="es-EC" sz="2600" b="1" dirty="0">
                <a:solidFill>
                  <a:srgbClr val="FF0000"/>
                </a:solidFill>
                <a:latin typeface="Aptos" panose="020B0004020202020204" pitchFamily="34" charset="0"/>
                <a:ea typeface="Aptos" panose="020B0004020202020204" pitchFamily="34" charset="0"/>
                <a:cs typeface="Times New Roman" panose="02020603050405020304" pitchFamily="18" charset="0"/>
              </a:rPr>
              <a:t>se da </a:t>
            </a:r>
            <a:r>
              <a:rPr lang="es-EC" sz="2600" b="1"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la firma de un importante convenio </a:t>
            </a:r>
            <a:r>
              <a:rPr lang="es-EC" sz="2600" dirty="0">
                <a:effectLst/>
                <a:latin typeface="Aptos" panose="020B0004020202020204" pitchFamily="34" charset="0"/>
                <a:ea typeface="Aptos" panose="020B0004020202020204" pitchFamily="34" charset="0"/>
                <a:cs typeface="Times New Roman" panose="02020603050405020304" pitchFamily="18" charset="0"/>
              </a:rPr>
              <a:t>de cooperación técnico-económico con el Ministerio de Inclusión Económica y Social (MIES), llevado a cabo junto a la Ing. Carla Carmona, directora distrital del MIES 09D20. Este convenio tiene como objetivo principal beneficiar a los adultos mayores y personas con discapacidad de nuestra parroquia, </a:t>
            </a:r>
          </a:p>
        </p:txBody>
      </p:sp>
      <p:pic>
        <p:nvPicPr>
          <p:cNvPr id="6" name="Imagen 5">
            <a:extLst>
              <a:ext uri="{FF2B5EF4-FFF2-40B4-BE49-F238E27FC236}">
                <a16:creationId xmlns:a16="http://schemas.microsoft.com/office/drawing/2014/main" id="{6BEBBBAE-663D-F27E-1DA9-88AA3E5A74F8}"/>
              </a:ext>
            </a:extLst>
          </p:cNvPr>
          <p:cNvPicPr>
            <a:picLocks noChangeAspect="1"/>
          </p:cNvPicPr>
          <p:nvPr/>
        </p:nvPicPr>
        <p:blipFill>
          <a:blip r:embed="rId4"/>
          <a:stretch>
            <a:fillRect/>
          </a:stretch>
        </p:blipFill>
        <p:spPr>
          <a:xfrm>
            <a:off x="6225458" y="1670225"/>
            <a:ext cx="5676490" cy="5190313"/>
          </a:xfrm>
          <a:prstGeom prst="rect">
            <a:avLst/>
          </a:prstGeom>
        </p:spPr>
      </p:pic>
    </p:spTree>
    <p:extLst>
      <p:ext uri="{BB962C8B-B14F-4D97-AF65-F5344CB8AC3E}">
        <p14:creationId xmlns:p14="http://schemas.microsoft.com/office/powerpoint/2010/main" val="163640177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D402F2BF-9A33-D74B-C3E7-914312D8F781}"/>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51FBA6F0-EB88-0F02-7474-4A5A0A986F15}"/>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D92E8C55-3BF2-4CBE-07BB-6D313D12878D}"/>
              </a:ext>
            </a:extLst>
          </p:cNvPr>
          <p:cNvSpPr txBox="1"/>
          <p:nvPr/>
        </p:nvSpPr>
        <p:spPr>
          <a:xfrm>
            <a:off x="2280636" y="132523"/>
            <a:ext cx="7222434" cy="1077218"/>
          </a:xfrm>
          <a:prstGeom prst="rect">
            <a:avLst/>
          </a:prstGeom>
          <a:noFill/>
        </p:spPr>
        <p:txBody>
          <a:bodyPr wrap="square" rtlCol="0">
            <a:spAutoFit/>
          </a:bodyPr>
          <a:lstStyle/>
          <a:p>
            <a:pPr algn="ctr"/>
            <a:r>
              <a:rPr lang="es-MX" sz="3200" b="1" dirty="0">
                <a:solidFill>
                  <a:srgbClr val="FF0000"/>
                </a:solidFill>
                <a:latin typeface="Arial Rounded MT Bold" panose="020F0704030504030204" pitchFamily="34" charset="0"/>
              </a:rPr>
              <a:t>RENDICIÓN DE CUENTAS PERÍODO FISCAL 2024</a:t>
            </a:r>
            <a:endParaRPr lang="es-419" sz="3200" b="1" dirty="0">
              <a:solidFill>
                <a:srgbClr val="FF0000"/>
              </a:solidFill>
              <a:latin typeface="Arial Rounded MT Bold" panose="020F0704030504030204" pitchFamily="34" charset="0"/>
            </a:endParaRPr>
          </a:p>
        </p:txBody>
      </p:sp>
      <p:sp>
        <p:nvSpPr>
          <p:cNvPr id="3" name="CuadroTexto 2">
            <a:extLst>
              <a:ext uri="{FF2B5EF4-FFF2-40B4-BE49-F238E27FC236}">
                <a16:creationId xmlns:a16="http://schemas.microsoft.com/office/drawing/2014/main" id="{27DAC84B-0AA9-4383-2D7A-7AC84430BFCD}"/>
              </a:ext>
            </a:extLst>
          </p:cNvPr>
          <p:cNvSpPr txBox="1"/>
          <p:nvPr/>
        </p:nvSpPr>
        <p:spPr>
          <a:xfrm>
            <a:off x="173293" y="1054883"/>
            <a:ext cx="6098458" cy="6001643"/>
          </a:xfrm>
          <a:prstGeom prst="rect">
            <a:avLst/>
          </a:prstGeom>
          <a:noFill/>
        </p:spPr>
        <p:txBody>
          <a:bodyPr wrap="square">
            <a:spAutoFit/>
          </a:bodyPr>
          <a:lstStyle/>
          <a:p>
            <a:pPr algn="just"/>
            <a:r>
              <a:rPr lang="es-EC" sz="3200" dirty="0">
                <a:effectLst/>
                <a:latin typeface="Aptos" panose="020B0004020202020204" pitchFamily="34" charset="0"/>
                <a:ea typeface="Aptos" panose="020B0004020202020204" pitchFamily="34" charset="0"/>
                <a:cs typeface="Times New Roman" panose="02020603050405020304" pitchFamily="18" charset="0"/>
              </a:rPr>
              <a:t>Se realizó una donación de 3 camas bases, un inodoro completo y la construcción de una letrina a un humilde hogar del recinto </a:t>
            </a:r>
            <a:r>
              <a:rPr lang="es-EC" sz="3200" dirty="0" err="1">
                <a:effectLst/>
                <a:latin typeface="Aptos" panose="020B0004020202020204" pitchFamily="34" charset="0"/>
                <a:ea typeface="Aptos" panose="020B0004020202020204" pitchFamily="34" charset="0"/>
                <a:cs typeface="Times New Roman" panose="02020603050405020304" pitchFamily="18" charset="0"/>
              </a:rPr>
              <a:t>Judipa</a:t>
            </a:r>
            <a:r>
              <a:rPr lang="es-EC" sz="3200" dirty="0">
                <a:effectLst/>
                <a:latin typeface="Aptos" panose="020B0004020202020204" pitchFamily="34" charset="0"/>
                <a:ea typeface="Aptos" panose="020B0004020202020204" pitchFamily="34" charset="0"/>
                <a:cs typeface="Times New Roman" panose="02020603050405020304" pitchFamily="18" charset="0"/>
              </a:rPr>
              <a:t>, de la familia </a:t>
            </a:r>
            <a:r>
              <a:rPr lang="es-EC" sz="3200" dirty="0" err="1">
                <a:effectLst/>
                <a:latin typeface="Aptos" panose="020B0004020202020204" pitchFamily="34" charset="0"/>
                <a:ea typeface="Aptos" panose="020B0004020202020204" pitchFamily="34" charset="0"/>
                <a:cs typeface="Times New Roman" panose="02020603050405020304" pitchFamily="18" charset="0"/>
              </a:rPr>
              <a:t>Dumes</a:t>
            </a:r>
            <a:r>
              <a:rPr lang="es-EC" sz="3200" dirty="0">
                <a:effectLst/>
                <a:latin typeface="Aptos" panose="020B0004020202020204" pitchFamily="34" charset="0"/>
                <a:ea typeface="Aptos" panose="020B0004020202020204" pitchFamily="34" charset="0"/>
                <a:cs typeface="Times New Roman" panose="02020603050405020304" pitchFamily="18" charset="0"/>
              </a:rPr>
              <a:t> Rivas donde viven 3 mujeres con discapacidad y 4 niños, muchas gracias a la reina de Laurel Claudita Valentina </a:t>
            </a:r>
            <a:r>
              <a:rPr lang="es-EC" sz="3200" dirty="0" err="1">
                <a:effectLst/>
                <a:latin typeface="Aptos" panose="020B0004020202020204" pitchFamily="34" charset="0"/>
                <a:ea typeface="Aptos" panose="020B0004020202020204" pitchFamily="34" charset="0"/>
                <a:cs typeface="Times New Roman" panose="02020603050405020304" pitchFamily="18" charset="0"/>
              </a:rPr>
              <a:t>Bedor</a:t>
            </a:r>
            <a:r>
              <a:rPr lang="es-EC" sz="3200" dirty="0">
                <a:effectLst/>
                <a:latin typeface="Aptos" panose="020B0004020202020204" pitchFamily="34" charset="0"/>
                <a:ea typeface="Aptos" panose="020B0004020202020204" pitchFamily="34" charset="0"/>
                <a:cs typeface="Times New Roman" panose="02020603050405020304" pitchFamily="18" charset="0"/>
              </a:rPr>
              <a:t> Murillo al equipo del MIESS Laurel, Tenienta Política y GAD parroquial. </a:t>
            </a:r>
            <a:endParaRPr lang="es-EC" sz="3200" dirty="0"/>
          </a:p>
        </p:txBody>
      </p:sp>
      <p:grpSp>
        <p:nvGrpSpPr>
          <p:cNvPr id="8" name="Grupo 7">
            <a:extLst>
              <a:ext uri="{FF2B5EF4-FFF2-40B4-BE49-F238E27FC236}">
                <a16:creationId xmlns:a16="http://schemas.microsoft.com/office/drawing/2014/main" id="{C079B15D-711D-89F2-6BB6-12861664D1CF}"/>
              </a:ext>
            </a:extLst>
          </p:cNvPr>
          <p:cNvGrpSpPr/>
          <p:nvPr/>
        </p:nvGrpSpPr>
        <p:grpSpPr>
          <a:xfrm>
            <a:off x="6432266" y="1219711"/>
            <a:ext cx="5636411" cy="4694392"/>
            <a:chOff x="6432266" y="1219711"/>
            <a:chExt cx="5636411" cy="4694392"/>
          </a:xfrm>
        </p:grpSpPr>
        <p:pic>
          <p:nvPicPr>
            <p:cNvPr id="4" name="Imagen 3">
              <a:extLst>
                <a:ext uri="{FF2B5EF4-FFF2-40B4-BE49-F238E27FC236}">
                  <a16:creationId xmlns:a16="http://schemas.microsoft.com/office/drawing/2014/main" id="{7386B805-3D90-FB3C-B6B1-B0672575EC7C}"/>
                </a:ext>
              </a:extLst>
            </p:cNvPr>
            <p:cNvPicPr>
              <a:picLocks noChangeAspect="1"/>
            </p:cNvPicPr>
            <p:nvPr/>
          </p:nvPicPr>
          <p:blipFill>
            <a:blip r:embed="rId3"/>
            <a:stretch>
              <a:fillRect/>
            </a:stretch>
          </p:blipFill>
          <p:spPr>
            <a:xfrm>
              <a:off x="6432266" y="1219711"/>
              <a:ext cx="5636411" cy="4694392"/>
            </a:xfrm>
            <a:prstGeom prst="rect">
              <a:avLst/>
            </a:prstGeom>
          </p:spPr>
        </p:pic>
        <p:pic>
          <p:nvPicPr>
            <p:cNvPr id="7" name="Imagen 6">
              <a:extLst>
                <a:ext uri="{FF2B5EF4-FFF2-40B4-BE49-F238E27FC236}">
                  <a16:creationId xmlns:a16="http://schemas.microsoft.com/office/drawing/2014/main" id="{E1E31656-2AD4-0D42-345C-A25F13068649}"/>
                </a:ext>
              </a:extLst>
            </p:cNvPr>
            <p:cNvPicPr>
              <a:picLocks noChangeAspect="1"/>
            </p:cNvPicPr>
            <p:nvPr/>
          </p:nvPicPr>
          <p:blipFill>
            <a:blip r:embed="rId4"/>
            <a:stretch>
              <a:fillRect/>
            </a:stretch>
          </p:blipFill>
          <p:spPr>
            <a:xfrm>
              <a:off x="10171313" y="4055703"/>
              <a:ext cx="1885087" cy="1710915"/>
            </a:xfrm>
            <a:prstGeom prst="rect">
              <a:avLst/>
            </a:prstGeom>
          </p:spPr>
        </p:pic>
      </p:grpSp>
    </p:spTree>
    <p:extLst>
      <p:ext uri="{BB962C8B-B14F-4D97-AF65-F5344CB8AC3E}">
        <p14:creationId xmlns:p14="http://schemas.microsoft.com/office/powerpoint/2010/main" val="314681704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23005F70-2EA9-1351-CF06-9466ED152DC6}"/>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D6C3B9BC-ABFF-F84A-4E94-4A0650F1A5C1}"/>
              </a:ext>
            </a:extLst>
          </p:cNvPr>
          <p:cNvPicPr>
            <a:picLocks noChangeAspect="1"/>
          </p:cNvPicPr>
          <p:nvPr/>
        </p:nvPicPr>
        <p:blipFill rotWithShape="1">
          <a:blip r:embed="rId3">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EC45A970-3D59-D6EF-C6EF-8740CBC3FBFE}"/>
              </a:ext>
            </a:extLst>
          </p:cNvPr>
          <p:cNvSpPr txBox="1"/>
          <p:nvPr/>
        </p:nvSpPr>
        <p:spPr>
          <a:xfrm>
            <a:off x="2169218" y="132523"/>
            <a:ext cx="7222434" cy="1077218"/>
          </a:xfrm>
          <a:prstGeom prst="rect">
            <a:avLst/>
          </a:prstGeom>
          <a:noFill/>
        </p:spPr>
        <p:txBody>
          <a:bodyPr wrap="square" rtlCol="0">
            <a:spAutoFit/>
          </a:bodyPr>
          <a:lstStyle/>
          <a:p>
            <a:pPr algn="ctr"/>
            <a:r>
              <a:rPr lang="es-MX" sz="3200" b="1" dirty="0">
                <a:solidFill>
                  <a:srgbClr val="FF0000"/>
                </a:solidFill>
                <a:latin typeface="Arial Rounded MT Bold" panose="020F0704030504030204" pitchFamily="34" charset="0"/>
              </a:rPr>
              <a:t>RENDICIÓN DE CUENTAS PERÍODO FISCAL 2024</a:t>
            </a:r>
            <a:endParaRPr lang="es-419" sz="3200" b="1" dirty="0">
              <a:solidFill>
                <a:srgbClr val="FF0000"/>
              </a:solidFill>
              <a:latin typeface="Arial Rounded MT Bold" panose="020F0704030504030204" pitchFamily="34" charset="0"/>
            </a:endParaRPr>
          </a:p>
        </p:txBody>
      </p:sp>
      <p:pic>
        <p:nvPicPr>
          <p:cNvPr id="2" name="Imagen 1">
            <a:extLst>
              <a:ext uri="{FF2B5EF4-FFF2-40B4-BE49-F238E27FC236}">
                <a16:creationId xmlns:a16="http://schemas.microsoft.com/office/drawing/2014/main" id="{81DCE138-D463-8E6C-F67C-833B735341E6}"/>
              </a:ext>
            </a:extLst>
          </p:cNvPr>
          <p:cNvPicPr>
            <a:picLocks noChangeAspect="1"/>
          </p:cNvPicPr>
          <p:nvPr/>
        </p:nvPicPr>
        <p:blipFill rotWithShape="1">
          <a:blip r:embed="rId4"/>
          <a:srcRect t="2128"/>
          <a:stretch/>
        </p:blipFill>
        <p:spPr>
          <a:xfrm>
            <a:off x="6685630" y="1175657"/>
            <a:ext cx="5021311" cy="5312229"/>
          </a:xfrm>
          <a:prstGeom prst="rect">
            <a:avLst/>
          </a:prstGeom>
        </p:spPr>
      </p:pic>
      <p:sp>
        <p:nvSpPr>
          <p:cNvPr id="6" name="CuadroTexto 5">
            <a:extLst>
              <a:ext uri="{FF2B5EF4-FFF2-40B4-BE49-F238E27FC236}">
                <a16:creationId xmlns:a16="http://schemas.microsoft.com/office/drawing/2014/main" id="{32B981AB-3C29-6BAE-2826-952FD2EECBDD}"/>
              </a:ext>
            </a:extLst>
          </p:cNvPr>
          <p:cNvSpPr txBox="1"/>
          <p:nvPr/>
        </p:nvSpPr>
        <p:spPr>
          <a:xfrm>
            <a:off x="261258" y="1060175"/>
            <a:ext cx="6241142" cy="5970930"/>
          </a:xfrm>
          <a:prstGeom prst="rect">
            <a:avLst/>
          </a:prstGeom>
          <a:noFill/>
        </p:spPr>
        <p:txBody>
          <a:bodyPr wrap="square">
            <a:spAutoFit/>
          </a:bodyPr>
          <a:lstStyle/>
          <a:p>
            <a:pPr algn="just">
              <a:lnSpc>
                <a:spcPct val="107000"/>
              </a:lnSpc>
              <a:spcAft>
                <a:spcPts val="800"/>
              </a:spcAft>
              <a:buNone/>
            </a:pPr>
            <a:r>
              <a:rPr lang="es-EC" sz="2100" dirty="0">
                <a:effectLst/>
                <a:latin typeface="Aptos" panose="020B0004020202020204" pitchFamily="34" charset="0"/>
                <a:ea typeface="Aptos" panose="020B0004020202020204" pitchFamily="34" charset="0"/>
                <a:cs typeface="Times New Roman" panose="02020603050405020304" pitchFamily="18" charset="0"/>
              </a:rPr>
              <a:t>¡Una mañana productiva con el programa integral de adultos mayores y de </a:t>
            </a:r>
            <a:r>
              <a:rPr lang="es-EC" sz="2100" dirty="0" err="1">
                <a:effectLst/>
                <a:latin typeface="Aptos" panose="020B0004020202020204" pitchFamily="34" charset="0"/>
                <a:ea typeface="Aptos" panose="020B0004020202020204" pitchFamily="34" charset="0"/>
                <a:cs typeface="Times New Roman" panose="02020603050405020304" pitchFamily="18" charset="0"/>
              </a:rPr>
              <a:t>gerontogimnasia</a:t>
            </a:r>
            <a:r>
              <a:rPr lang="es-EC" sz="2100" dirty="0">
                <a:effectLst/>
                <a:latin typeface="Aptos" panose="020B0004020202020204" pitchFamily="34" charset="0"/>
                <a:ea typeface="Aptos" panose="020B0004020202020204" pitchFamily="34" charset="0"/>
                <a:cs typeface="Times New Roman" panose="02020603050405020304" pitchFamily="18" charset="0"/>
              </a:rPr>
              <a:t>! Nos alegra compartir que organizamos un evento especial enfocado en la alimentación saludable para nuestros queridos adultos mayores. Contamos con la presencia de nuestro Presidente, Manuel Avilés, y de la Directora Distrital del MIES 09D20, Ing. Karla Carmona, quienes apoyaron esta iniciativa con su compromiso y participación. Durante este encuentro, se presentaron temas clave sobre nutrición y bienestar, proporcionando información valiosa para mejorar la calidad de vida de nuestros mayores. Además, el instructor John Fuentes realizó varias demostraciones de ejercicios con los adultos mayores, promoviendo la actividad física como parte de un estilo de vida saludable. </a:t>
            </a:r>
          </a:p>
        </p:txBody>
      </p:sp>
    </p:spTree>
    <p:extLst>
      <p:ext uri="{BB962C8B-B14F-4D97-AF65-F5344CB8AC3E}">
        <p14:creationId xmlns:p14="http://schemas.microsoft.com/office/powerpoint/2010/main" val="408925111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944993" y="258902"/>
            <a:ext cx="1724952" cy="1411324"/>
          </a:xfrm>
          <a:prstGeom prst="rect">
            <a:avLst/>
          </a:prstGeom>
          <a:ln>
            <a:noFill/>
          </a:ln>
          <a:extLst>
            <a:ext uri="{53640926-AAD7-44D8-BBD7-CCE9431645EC}">
              <a14:shadowObscured xmlns:a14="http://schemas.microsoft.com/office/drawing/2010/main"/>
            </a:ext>
          </a:extLst>
        </p:spPr>
      </p:pic>
      <p:sp>
        <p:nvSpPr>
          <p:cNvPr id="3" name="CuadroTexto 2">
            <a:extLst>
              <a:ext uri="{FF2B5EF4-FFF2-40B4-BE49-F238E27FC236}">
                <a16:creationId xmlns:a16="http://schemas.microsoft.com/office/drawing/2014/main" id="{378C81D5-E1B7-DEA9-680B-4C6BF46695CD}"/>
              </a:ext>
            </a:extLst>
          </p:cNvPr>
          <p:cNvSpPr txBox="1"/>
          <p:nvPr/>
        </p:nvSpPr>
        <p:spPr>
          <a:xfrm>
            <a:off x="2299621" y="258902"/>
            <a:ext cx="7222434" cy="1200329"/>
          </a:xfrm>
          <a:prstGeom prst="rect">
            <a:avLst/>
          </a:prstGeom>
          <a:noFill/>
        </p:spPr>
        <p:txBody>
          <a:bodyPr wrap="square" rtlCol="0">
            <a:spAutoFit/>
          </a:bodyPr>
          <a:lstStyle/>
          <a:p>
            <a:pPr algn="ctr"/>
            <a:r>
              <a:rPr lang="es-MX" sz="3600" b="1" dirty="0">
                <a:solidFill>
                  <a:srgbClr val="FF0000"/>
                </a:solidFill>
                <a:latin typeface="Arial Rounded MT Bold" panose="020F0704030504030204" pitchFamily="34" charset="0"/>
              </a:rPr>
              <a:t>RENDICIÓN DE CUENTAS PERÍODO FISCAL 2024</a:t>
            </a:r>
            <a:endParaRPr lang="es-419" sz="3600" b="1" dirty="0">
              <a:solidFill>
                <a:srgbClr val="FF0000"/>
              </a:solidFill>
              <a:latin typeface="Arial Rounded MT Bold" panose="020F0704030504030204" pitchFamily="34" charset="0"/>
            </a:endParaRPr>
          </a:p>
        </p:txBody>
      </p:sp>
      <p:pic>
        <p:nvPicPr>
          <p:cNvPr id="1026" name="Picture 2" descr="🔰">
            <a:extLst>
              <a:ext uri="{FF2B5EF4-FFF2-40B4-BE49-F238E27FC236}">
                <a16:creationId xmlns:a16="http://schemas.microsoft.com/office/drawing/2014/main" id="{34AED6FF-1284-1AB0-9800-45E3228F3B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000" y="-106363"/>
            <a:ext cx="152400" cy="152401"/>
          </a:xfrm>
          <a:prstGeom prst="rect">
            <a:avLst/>
          </a:prstGeom>
          <a:noFill/>
          <a:extLst>
            <a:ext uri="{909E8E84-426E-40DD-AFC4-6F175D3DCCD1}">
              <a14:hiddenFill xmlns:a14="http://schemas.microsoft.com/office/drawing/2010/main">
                <a:solidFill>
                  <a:srgbClr val="FFFFFF"/>
                </a:solidFill>
              </a14:hiddenFill>
            </a:ext>
          </a:extLst>
        </p:spPr>
      </p:pic>
      <p:pic>
        <p:nvPicPr>
          <p:cNvPr id="2" name="Imagen 10" descr="🌾">
            <a:extLst>
              <a:ext uri="{FF2B5EF4-FFF2-40B4-BE49-F238E27FC236}">
                <a16:creationId xmlns:a16="http://schemas.microsoft.com/office/drawing/2014/main" id="{D4EBD33F-D340-5CBE-E0AF-EBCA1F8129C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457200"/>
            <a:ext cx="152400" cy="152400"/>
          </a:xfrm>
          <a:prstGeom prst="rect">
            <a:avLst/>
          </a:prstGeom>
          <a:noFill/>
          <a:extLst>
            <a:ext uri="{909E8E84-426E-40DD-AFC4-6F175D3DCCD1}">
              <a14:hiddenFill xmlns:a14="http://schemas.microsoft.com/office/drawing/2010/main">
                <a:solidFill>
                  <a:srgbClr val="FFFFFF"/>
                </a:solidFill>
              </a14:hiddenFill>
            </a:ext>
          </a:extLst>
        </p:spPr>
      </p:pic>
      <p:pic>
        <p:nvPicPr>
          <p:cNvPr id="1025" name="Imagen 9" descr="🚜">
            <a:extLst>
              <a:ext uri="{FF2B5EF4-FFF2-40B4-BE49-F238E27FC236}">
                <a16:creationId xmlns:a16="http://schemas.microsoft.com/office/drawing/2014/main" id="{244A477B-1390-C1D4-D641-E66DB7D7A56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609600"/>
            <a:ext cx="152400" cy="152400"/>
          </a:xfrm>
          <a:prstGeom prst="rect">
            <a:avLst/>
          </a:prstGeom>
          <a:noFill/>
          <a:extLst>
            <a:ext uri="{909E8E84-426E-40DD-AFC4-6F175D3DCCD1}">
              <a14:hiddenFill xmlns:a14="http://schemas.microsoft.com/office/drawing/2010/main">
                <a:solidFill>
                  <a:srgbClr val="FFFFFF"/>
                </a:solidFill>
              </a14:hiddenFill>
            </a:ext>
          </a:extLst>
        </p:spPr>
      </p:pic>
      <p:sp>
        <p:nvSpPr>
          <p:cNvPr id="11" name="CuadroTexto 10">
            <a:extLst>
              <a:ext uri="{FF2B5EF4-FFF2-40B4-BE49-F238E27FC236}">
                <a16:creationId xmlns:a16="http://schemas.microsoft.com/office/drawing/2014/main" id="{BB1BE007-4768-B747-8E1B-C53FCB9925D1}"/>
              </a:ext>
            </a:extLst>
          </p:cNvPr>
          <p:cNvSpPr txBox="1"/>
          <p:nvPr/>
        </p:nvSpPr>
        <p:spPr>
          <a:xfrm>
            <a:off x="279400" y="1671309"/>
            <a:ext cx="5943600" cy="5262979"/>
          </a:xfrm>
          <a:prstGeom prst="rect">
            <a:avLst/>
          </a:prstGeom>
          <a:noFill/>
        </p:spPr>
        <p:txBody>
          <a:bodyPr wrap="square">
            <a:spAutoFit/>
          </a:bodyPr>
          <a:lstStyle/>
          <a:p>
            <a:pPr algn="just"/>
            <a:r>
              <a:rPr lang="es-EC" sz="2700" dirty="0">
                <a:effectLst/>
                <a:latin typeface="Aptos" panose="020B0004020202020204" pitchFamily="34" charset="0"/>
                <a:ea typeface="Aptos" panose="020B0004020202020204" pitchFamily="34" charset="0"/>
                <a:cs typeface="Times New Roman" panose="02020603050405020304" pitchFamily="18" charset="0"/>
              </a:rPr>
              <a:t>Celebración del Día Internacional de las Juventudes con Integración Juvenil en Babahoyo El pasado 12 de agosto celebr</a:t>
            </a:r>
            <a:r>
              <a:rPr lang="es-EC" sz="2700" dirty="0">
                <a:latin typeface="Aptos" panose="020B0004020202020204" pitchFamily="34" charset="0"/>
                <a:ea typeface="Aptos" panose="020B0004020202020204" pitchFamily="34" charset="0"/>
                <a:cs typeface="Times New Roman" panose="02020603050405020304" pitchFamily="18" charset="0"/>
              </a:rPr>
              <a:t>o</a:t>
            </a:r>
            <a:r>
              <a:rPr lang="es-EC" sz="2700" dirty="0">
                <a:effectLst/>
                <a:latin typeface="Aptos" panose="020B0004020202020204" pitchFamily="34" charset="0"/>
                <a:ea typeface="Aptos" panose="020B0004020202020204" pitchFamily="34" charset="0"/>
                <a:cs typeface="Times New Roman" panose="02020603050405020304" pitchFamily="18" charset="0"/>
              </a:rPr>
              <a:t> el Día Internacional de las Juventudes, la Zona 5 del MIES organizó una emotiva integración juvenil en la Casa de Olmedo, en la ciudad de Babahoyo. Nos llena de orgullo destacar la participación de jóvenes de la parroquia El Laurel, quienes representaron al distrito del MIES Salitre</a:t>
            </a:r>
            <a:endParaRPr lang="es-EC" sz="2700" dirty="0"/>
          </a:p>
        </p:txBody>
      </p:sp>
      <p:grpSp>
        <p:nvGrpSpPr>
          <p:cNvPr id="12" name="Grupo 11">
            <a:extLst>
              <a:ext uri="{FF2B5EF4-FFF2-40B4-BE49-F238E27FC236}">
                <a16:creationId xmlns:a16="http://schemas.microsoft.com/office/drawing/2014/main" id="{C51DD9A2-1AE6-79F7-07AA-63CAB83A11BC}"/>
              </a:ext>
            </a:extLst>
          </p:cNvPr>
          <p:cNvGrpSpPr/>
          <p:nvPr/>
        </p:nvGrpSpPr>
        <p:grpSpPr>
          <a:xfrm>
            <a:off x="6335906" y="1811402"/>
            <a:ext cx="4872867" cy="4787696"/>
            <a:chOff x="0" y="0"/>
            <a:chExt cx="2499360" cy="2379345"/>
          </a:xfrm>
        </p:grpSpPr>
        <p:pic>
          <p:nvPicPr>
            <p:cNvPr id="13" name="Imagen 12">
              <a:extLst>
                <a:ext uri="{FF2B5EF4-FFF2-40B4-BE49-F238E27FC236}">
                  <a16:creationId xmlns:a16="http://schemas.microsoft.com/office/drawing/2014/main" id="{90F26741-A2A7-EB70-BB21-E73B74F5B772}"/>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46296" t="22575" r="14947" b="11817"/>
            <a:stretch>
              <a:fillRect/>
            </a:stretch>
          </p:blipFill>
          <p:spPr bwMode="auto">
            <a:xfrm>
              <a:off x="0" y="0"/>
              <a:ext cx="2499360" cy="2379345"/>
            </a:xfrm>
            <a:prstGeom prst="rect">
              <a:avLst/>
            </a:prstGeom>
            <a:ln>
              <a:noFill/>
            </a:ln>
            <a:extLst>
              <a:ext uri="{53640926-AAD7-44D8-BBD7-CCE9431645EC}">
                <a14:shadowObscured xmlns:a14="http://schemas.microsoft.com/office/drawing/2010/main"/>
              </a:ext>
            </a:extLst>
          </p:spPr>
        </p:pic>
        <p:pic>
          <p:nvPicPr>
            <p:cNvPr id="14" name="Imagen 13" descr="No hay ninguna descripción de la foto disponible.">
              <a:extLst>
                <a:ext uri="{FF2B5EF4-FFF2-40B4-BE49-F238E27FC236}">
                  <a16:creationId xmlns:a16="http://schemas.microsoft.com/office/drawing/2014/main" id="{058E05E3-E49B-4659-574F-45CE94451201}"/>
                </a:ext>
              </a:extLst>
            </p:cNvPr>
            <p:cNvPicPr>
              <a:picLocks noChangeAspect="1"/>
            </p:cNvPicPr>
            <p:nvPr/>
          </p:nvPicPr>
          <p:blipFill rotWithShape="1">
            <a:blip r:embed="rId7">
              <a:extLst>
                <a:ext uri="{28A0092B-C50C-407E-A947-70E740481C1C}">
                  <a14:useLocalDpi xmlns:a14="http://schemas.microsoft.com/office/drawing/2010/main" val="0"/>
                </a:ext>
              </a:extLst>
            </a:blip>
            <a:srcRect b="16647"/>
            <a:stretch>
              <a:fillRect/>
            </a:stretch>
          </p:blipFill>
          <p:spPr bwMode="auto">
            <a:xfrm>
              <a:off x="1242060" y="1440180"/>
              <a:ext cx="1242060" cy="922020"/>
            </a:xfrm>
            <a:prstGeom prst="rect">
              <a:avLst/>
            </a:prstGeom>
            <a:noFill/>
            <a:ln>
              <a:noFill/>
            </a:ln>
            <a:extLst>
              <a:ext uri="{53640926-AAD7-44D8-BBD7-CCE9431645EC}">
                <a14:shadowObscured xmlns:a14="http://schemas.microsoft.com/office/drawing/2010/main"/>
              </a:ext>
            </a:extLst>
          </p:spPr>
        </p:pic>
      </p:grpSp>
    </p:spTree>
    <p:extLst>
      <p:ext uri="{BB962C8B-B14F-4D97-AF65-F5344CB8AC3E}">
        <p14:creationId xmlns:p14="http://schemas.microsoft.com/office/powerpoint/2010/main" val="79915970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4C2A5EA1-A2D7-2855-0A48-C64A2B2BFDFE}"/>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0F6FCDC9-34D3-CD21-83DD-E6BFF2DCB1E1}"/>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944993" y="258902"/>
            <a:ext cx="1724952" cy="1411324"/>
          </a:xfrm>
          <a:prstGeom prst="rect">
            <a:avLst/>
          </a:prstGeom>
          <a:ln>
            <a:noFill/>
          </a:ln>
          <a:extLst>
            <a:ext uri="{53640926-AAD7-44D8-BBD7-CCE9431645EC}">
              <a14:shadowObscured xmlns:a14="http://schemas.microsoft.com/office/drawing/2010/main"/>
            </a:ext>
          </a:extLst>
        </p:spPr>
      </p:pic>
      <p:sp>
        <p:nvSpPr>
          <p:cNvPr id="3" name="CuadroTexto 2">
            <a:extLst>
              <a:ext uri="{FF2B5EF4-FFF2-40B4-BE49-F238E27FC236}">
                <a16:creationId xmlns:a16="http://schemas.microsoft.com/office/drawing/2014/main" id="{7B2B0558-9F7E-08B7-F997-7461F69B5A9A}"/>
              </a:ext>
            </a:extLst>
          </p:cNvPr>
          <p:cNvSpPr txBox="1"/>
          <p:nvPr/>
        </p:nvSpPr>
        <p:spPr>
          <a:xfrm>
            <a:off x="2299621" y="258902"/>
            <a:ext cx="7222434" cy="1200329"/>
          </a:xfrm>
          <a:prstGeom prst="rect">
            <a:avLst/>
          </a:prstGeom>
          <a:noFill/>
        </p:spPr>
        <p:txBody>
          <a:bodyPr wrap="square" rtlCol="0">
            <a:spAutoFit/>
          </a:bodyPr>
          <a:lstStyle/>
          <a:p>
            <a:pPr algn="ctr"/>
            <a:r>
              <a:rPr lang="es-MX" sz="3600" b="1" dirty="0">
                <a:solidFill>
                  <a:srgbClr val="FF0000"/>
                </a:solidFill>
                <a:latin typeface="Arial Rounded MT Bold" panose="020F0704030504030204" pitchFamily="34" charset="0"/>
              </a:rPr>
              <a:t>RENDICIÓN DE CUENTAS PERÍODO FISCAL 2024</a:t>
            </a:r>
            <a:endParaRPr lang="es-419" sz="3600" b="1" dirty="0">
              <a:solidFill>
                <a:srgbClr val="FF0000"/>
              </a:solidFill>
              <a:latin typeface="Arial Rounded MT Bold" panose="020F0704030504030204" pitchFamily="34" charset="0"/>
            </a:endParaRPr>
          </a:p>
        </p:txBody>
      </p:sp>
      <p:pic>
        <p:nvPicPr>
          <p:cNvPr id="1026" name="Picture 2" descr="🔰">
            <a:extLst>
              <a:ext uri="{FF2B5EF4-FFF2-40B4-BE49-F238E27FC236}">
                <a16:creationId xmlns:a16="http://schemas.microsoft.com/office/drawing/2014/main" id="{5879C749-251C-2FAE-FA97-C72F2BB816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000" y="-106363"/>
            <a:ext cx="152400" cy="152401"/>
          </a:xfrm>
          <a:prstGeom prst="rect">
            <a:avLst/>
          </a:prstGeom>
          <a:noFill/>
          <a:extLst>
            <a:ext uri="{909E8E84-426E-40DD-AFC4-6F175D3DCCD1}">
              <a14:hiddenFill xmlns:a14="http://schemas.microsoft.com/office/drawing/2010/main">
                <a:solidFill>
                  <a:srgbClr val="FFFFFF"/>
                </a:solidFill>
              </a14:hiddenFill>
            </a:ext>
          </a:extLst>
        </p:spPr>
      </p:pic>
      <p:pic>
        <p:nvPicPr>
          <p:cNvPr id="2" name="Imagen 10" descr="🌾">
            <a:extLst>
              <a:ext uri="{FF2B5EF4-FFF2-40B4-BE49-F238E27FC236}">
                <a16:creationId xmlns:a16="http://schemas.microsoft.com/office/drawing/2014/main" id="{28AA83A9-2586-B81D-1A19-A70F1BBEBA5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457200"/>
            <a:ext cx="152400" cy="152400"/>
          </a:xfrm>
          <a:prstGeom prst="rect">
            <a:avLst/>
          </a:prstGeom>
          <a:noFill/>
          <a:extLst>
            <a:ext uri="{909E8E84-426E-40DD-AFC4-6F175D3DCCD1}">
              <a14:hiddenFill xmlns:a14="http://schemas.microsoft.com/office/drawing/2010/main">
                <a:solidFill>
                  <a:srgbClr val="FFFFFF"/>
                </a:solidFill>
              </a14:hiddenFill>
            </a:ext>
          </a:extLst>
        </p:spPr>
      </p:pic>
      <p:pic>
        <p:nvPicPr>
          <p:cNvPr id="1025" name="Imagen 9" descr="🚜">
            <a:extLst>
              <a:ext uri="{FF2B5EF4-FFF2-40B4-BE49-F238E27FC236}">
                <a16:creationId xmlns:a16="http://schemas.microsoft.com/office/drawing/2014/main" id="{C7B3B104-A7D4-97B5-8DAC-33F0E645A73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609600"/>
            <a:ext cx="152400" cy="152400"/>
          </a:xfrm>
          <a:prstGeom prst="rect">
            <a:avLst/>
          </a:prstGeom>
          <a:noFill/>
          <a:extLst>
            <a:ext uri="{909E8E84-426E-40DD-AFC4-6F175D3DCCD1}">
              <a14:hiddenFill xmlns:a14="http://schemas.microsoft.com/office/drawing/2010/main">
                <a:solidFill>
                  <a:srgbClr val="FFFFFF"/>
                </a:solidFill>
              </a14:hiddenFill>
            </a:ext>
          </a:extLst>
        </p:spPr>
      </p:pic>
      <p:sp>
        <p:nvSpPr>
          <p:cNvPr id="5" name="CuadroTexto 4">
            <a:extLst>
              <a:ext uri="{FF2B5EF4-FFF2-40B4-BE49-F238E27FC236}">
                <a16:creationId xmlns:a16="http://schemas.microsoft.com/office/drawing/2014/main" id="{616A0C8D-5AD5-F288-BC72-A69D2F105935}"/>
              </a:ext>
            </a:extLst>
          </p:cNvPr>
          <p:cNvSpPr txBox="1"/>
          <p:nvPr/>
        </p:nvSpPr>
        <p:spPr>
          <a:xfrm>
            <a:off x="279400" y="1863494"/>
            <a:ext cx="6098458" cy="4893647"/>
          </a:xfrm>
          <a:prstGeom prst="rect">
            <a:avLst/>
          </a:prstGeom>
          <a:noFill/>
        </p:spPr>
        <p:txBody>
          <a:bodyPr wrap="square">
            <a:spAutoFit/>
          </a:bodyPr>
          <a:lstStyle/>
          <a:p>
            <a:pPr algn="just"/>
            <a:r>
              <a:rPr lang="es-EC" sz="2400" dirty="0">
                <a:effectLst/>
                <a:latin typeface="Arial" panose="020B0604020202020204" pitchFamily="34" charset="0"/>
                <a:ea typeface="Aptos" panose="020B0004020202020204" pitchFamily="34" charset="0"/>
                <a:cs typeface="Arial" panose="020B0604020202020204" pitchFamily="34" charset="0"/>
              </a:rPr>
              <a:t>La Dirección Distrital del MIES Salitre, en coordinación con el GAD Parroquial El Laurel, organizó la Brigada Social por el Nuevo Ecuador en el Parque del Adulto Mayor. Contamos con la presencia de nuestro presidente, Manuel Avilés, y de la directora distrital del MIES 09D20, Ing. Karla Carmona, quienes apoyaron esta iniciativa con su compromiso y participación. Fue una mañana productiva, donde los ciudadanos pudieron aprovechar los diversos stands de servicios disponibles para la comunidad</a:t>
            </a:r>
            <a:endParaRPr lang="es-EC" sz="2400" dirty="0">
              <a:latin typeface="Arial" panose="020B0604020202020204" pitchFamily="34" charset="0"/>
              <a:cs typeface="Arial" panose="020B0604020202020204" pitchFamily="34" charset="0"/>
            </a:endParaRPr>
          </a:p>
        </p:txBody>
      </p:sp>
      <p:pic>
        <p:nvPicPr>
          <p:cNvPr id="6" name="Imagen 5">
            <a:extLst>
              <a:ext uri="{FF2B5EF4-FFF2-40B4-BE49-F238E27FC236}">
                <a16:creationId xmlns:a16="http://schemas.microsoft.com/office/drawing/2014/main" id="{2962ED02-7C73-5A8F-0511-469910DE9CDC}"/>
              </a:ext>
            </a:extLst>
          </p:cNvPr>
          <p:cNvPicPr>
            <a:picLocks noChangeAspect="1"/>
          </p:cNvPicPr>
          <p:nvPr/>
        </p:nvPicPr>
        <p:blipFill>
          <a:blip r:embed="rId6"/>
          <a:stretch>
            <a:fillRect/>
          </a:stretch>
        </p:blipFill>
        <p:spPr>
          <a:xfrm>
            <a:off x="6377858" y="1863494"/>
            <a:ext cx="5534742" cy="4389822"/>
          </a:xfrm>
          <a:prstGeom prst="rect">
            <a:avLst/>
          </a:prstGeom>
        </p:spPr>
      </p:pic>
    </p:spTree>
    <p:extLst>
      <p:ext uri="{BB962C8B-B14F-4D97-AF65-F5344CB8AC3E}">
        <p14:creationId xmlns:p14="http://schemas.microsoft.com/office/powerpoint/2010/main" val="419648842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870CA61-DB10-3237-3C9C-02DAF2D3F90A}"/>
              </a:ext>
            </a:extLst>
          </p:cNvPr>
          <p:cNvSpPr txBox="1"/>
          <p:nvPr/>
        </p:nvSpPr>
        <p:spPr>
          <a:xfrm>
            <a:off x="2158448" y="0"/>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sp>
        <p:nvSpPr>
          <p:cNvPr id="2" name="CuadroTexto 1">
            <a:extLst>
              <a:ext uri="{FF2B5EF4-FFF2-40B4-BE49-F238E27FC236}">
                <a16:creationId xmlns:a16="http://schemas.microsoft.com/office/drawing/2014/main" id="{4980F4AB-ED64-5D34-6C8E-141CADDD5567}"/>
              </a:ext>
            </a:extLst>
          </p:cNvPr>
          <p:cNvSpPr txBox="1"/>
          <p:nvPr/>
        </p:nvSpPr>
        <p:spPr>
          <a:xfrm>
            <a:off x="773470" y="2631887"/>
            <a:ext cx="9083983" cy="1200329"/>
          </a:xfrm>
          <a:prstGeom prst="rect">
            <a:avLst/>
          </a:prstGeom>
          <a:noFill/>
        </p:spPr>
        <p:txBody>
          <a:bodyPr wrap="square" rtlCol="0">
            <a:spAutoFit/>
          </a:bodyPr>
          <a:lstStyle/>
          <a:p>
            <a:pPr algn="ctr"/>
            <a:r>
              <a:rPr lang="es-MX" sz="3600" b="1" dirty="0">
                <a:solidFill>
                  <a:schemeClr val="accent4"/>
                </a:solidFill>
                <a:latin typeface="Arial Rounded MT Bold" panose="020F0704030504030204" pitchFamily="34" charset="0"/>
              </a:rPr>
              <a:t>PROYECTOS MIES – GAD</a:t>
            </a:r>
          </a:p>
          <a:p>
            <a:pPr algn="ctr"/>
            <a:r>
              <a:rPr lang="es-MX" sz="3600" b="1" dirty="0">
                <a:solidFill>
                  <a:schemeClr val="accent4"/>
                </a:solidFill>
                <a:latin typeface="Arial Rounded MT Bold" panose="020F0704030504030204" pitchFamily="34" charset="0"/>
              </a:rPr>
              <a:t>ADULTOS MAYORES</a:t>
            </a:r>
            <a:endParaRPr lang="es-419" sz="3600" b="1" dirty="0">
              <a:solidFill>
                <a:schemeClr val="accent4"/>
              </a:solidFill>
              <a:latin typeface="Arial Rounded MT Bold" panose="020F0704030504030204" pitchFamily="34" charset="0"/>
            </a:endParaRPr>
          </a:p>
        </p:txBody>
      </p:sp>
    </p:spTree>
    <p:extLst>
      <p:ext uri="{BB962C8B-B14F-4D97-AF65-F5344CB8AC3E}">
        <p14:creationId xmlns:p14="http://schemas.microsoft.com/office/powerpoint/2010/main" val="119138943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870CA61-DB10-3237-3C9C-02DAF2D3F90A}"/>
              </a:ext>
            </a:extLst>
          </p:cNvPr>
          <p:cNvSpPr txBox="1"/>
          <p:nvPr/>
        </p:nvSpPr>
        <p:spPr>
          <a:xfrm>
            <a:off x="2093844" y="0"/>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sp>
        <p:nvSpPr>
          <p:cNvPr id="3" name="CuadroTexto 2">
            <a:extLst>
              <a:ext uri="{FF2B5EF4-FFF2-40B4-BE49-F238E27FC236}">
                <a16:creationId xmlns:a16="http://schemas.microsoft.com/office/drawing/2014/main" id="{FDBFDBB0-B2C9-C342-FA4D-F5A5B0E57004}"/>
              </a:ext>
            </a:extLst>
          </p:cNvPr>
          <p:cNvSpPr txBox="1"/>
          <p:nvPr/>
        </p:nvSpPr>
        <p:spPr>
          <a:xfrm>
            <a:off x="1480458" y="1268529"/>
            <a:ext cx="8142514" cy="523220"/>
          </a:xfrm>
          <a:prstGeom prst="rect">
            <a:avLst/>
          </a:prstGeom>
          <a:noFill/>
        </p:spPr>
        <p:txBody>
          <a:bodyPr wrap="square">
            <a:spAutoFit/>
          </a:bodyPr>
          <a:lstStyle/>
          <a:p>
            <a:pPr algn="just"/>
            <a:r>
              <a:rPr lang="es-419" sz="2800" b="1" i="0" u="none" strike="noStrike" dirty="0">
                <a:solidFill>
                  <a:srgbClr val="EE0000"/>
                </a:solidFill>
                <a:effectLst/>
                <a:latin typeface="Arial" panose="020B0604020202020204" pitchFamily="34" charset="0"/>
                <a:cs typeface="Arial" panose="020B0604020202020204" pitchFamily="34" charset="0"/>
              </a:rPr>
              <a:t>ACTIVIDADES CON LOS ADULTOS MAYORES</a:t>
            </a:r>
          </a:p>
        </p:txBody>
      </p:sp>
      <p:pic>
        <p:nvPicPr>
          <p:cNvPr id="16" name="Imagen 15">
            <a:extLst>
              <a:ext uri="{FF2B5EF4-FFF2-40B4-BE49-F238E27FC236}">
                <a16:creationId xmlns:a16="http://schemas.microsoft.com/office/drawing/2014/main" id="{C722A1D9-05C1-977D-D483-EAFB92D30969}"/>
              </a:ext>
            </a:extLst>
          </p:cNvPr>
          <p:cNvPicPr>
            <a:picLocks noChangeAspect="1"/>
          </p:cNvPicPr>
          <p:nvPr/>
        </p:nvPicPr>
        <p:blipFill>
          <a:blip r:embed="rId3"/>
          <a:srcRect l="8180" t="4261" r="26632" b="46942"/>
          <a:stretch>
            <a:fillRect/>
          </a:stretch>
        </p:blipFill>
        <p:spPr>
          <a:xfrm>
            <a:off x="556182" y="1951348"/>
            <a:ext cx="3223915" cy="1809947"/>
          </a:xfrm>
          <a:prstGeom prst="rect">
            <a:avLst/>
          </a:prstGeom>
        </p:spPr>
      </p:pic>
      <p:pic>
        <p:nvPicPr>
          <p:cNvPr id="17" name="Imagen 16">
            <a:extLst>
              <a:ext uri="{FF2B5EF4-FFF2-40B4-BE49-F238E27FC236}">
                <a16:creationId xmlns:a16="http://schemas.microsoft.com/office/drawing/2014/main" id="{E368BEC4-963D-A0EB-174A-1578F8A89A9D}"/>
              </a:ext>
            </a:extLst>
          </p:cNvPr>
          <p:cNvPicPr>
            <a:picLocks noChangeAspect="1"/>
          </p:cNvPicPr>
          <p:nvPr/>
        </p:nvPicPr>
        <p:blipFill>
          <a:blip r:embed="rId4"/>
          <a:srcRect r="20940" b="46702"/>
          <a:stretch>
            <a:fillRect/>
          </a:stretch>
        </p:blipFill>
        <p:spPr>
          <a:xfrm>
            <a:off x="3798039" y="1951347"/>
            <a:ext cx="3719077" cy="1809947"/>
          </a:xfrm>
          <a:prstGeom prst="rect">
            <a:avLst/>
          </a:prstGeom>
        </p:spPr>
      </p:pic>
      <p:pic>
        <p:nvPicPr>
          <p:cNvPr id="18" name="Imagen 17">
            <a:extLst>
              <a:ext uri="{FF2B5EF4-FFF2-40B4-BE49-F238E27FC236}">
                <a16:creationId xmlns:a16="http://schemas.microsoft.com/office/drawing/2014/main" id="{74C9E9B6-88D1-F815-0F02-AFAD2E837F1B}"/>
              </a:ext>
            </a:extLst>
          </p:cNvPr>
          <p:cNvPicPr>
            <a:picLocks noChangeAspect="1"/>
          </p:cNvPicPr>
          <p:nvPr/>
        </p:nvPicPr>
        <p:blipFill>
          <a:blip r:embed="rId5"/>
          <a:srcRect b="14989"/>
          <a:stretch>
            <a:fillRect/>
          </a:stretch>
        </p:blipFill>
        <p:spPr>
          <a:xfrm>
            <a:off x="538239" y="3761294"/>
            <a:ext cx="1988145" cy="3004675"/>
          </a:xfrm>
          <a:prstGeom prst="rect">
            <a:avLst/>
          </a:prstGeom>
        </p:spPr>
      </p:pic>
      <p:pic>
        <p:nvPicPr>
          <p:cNvPr id="19" name="Imagen 18">
            <a:extLst>
              <a:ext uri="{FF2B5EF4-FFF2-40B4-BE49-F238E27FC236}">
                <a16:creationId xmlns:a16="http://schemas.microsoft.com/office/drawing/2014/main" id="{B304C0E0-97B4-DFC6-BB82-4BF5564EE795}"/>
              </a:ext>
            </a:extLst>
          </p:cNvPr>
          <p:cNvPicPr>
            <a:picLocks noChangeAspect="1"/>
          </p:cNvPicPr>
          <p:nvPr/>
        </p:nvPicPr>
        <p:blipFill>
          <a:blip r:embed="rId6"/>
          <a:srcRect r="21936" b="40044"/>
          <a:stretch>
            <a:fillRect/>
          </a:stretch>
        </p:blipFill>
        <p:spPr>
          <a:xfrm>
            <a:off x="2544327" y="3761294"/>
            <a:ext cx="4972790" cy="2148361"/>
          </a:xfrm>
          <a:prstGeom prst="rect">
            <a:avLst/>
          </a:prstGeom>
        </p:spPr>
      </p:pic>
      <p:pic>
        <p:nvPicPr>
          <p:cNvPr id="20" name="Imagen 19">
            <a:extLst>
              <a:ext uri="{FF2B5EF4-FFF2-40B4-BE49-F238E27FC236}">
                <a16:creationId xmlns:a16="http://schemas.microsoft.com/office/drawing/2014/main" id="{EF07F562-087D-8484-8D22-3DF44574C7AF}"/>
              </a:ext>
            </a:extLst>
          </p:cNvPr>
          <p:cNvPicPr>
            <a:picLocks noChangeAspect="1"/>
          </p:cNvPicPr>
          <p:nvPr/>
        </p:nvPicPr>
        <p:blipFill>
          <a:blip r:embed="rId7"/>
          <a:srcRect r="22681" b="42728"/>
          <a:stretch>
            <a:fillRect/>
          </a:stretch>
        </p:blipFill>
        <p:spPr>
          <a:xfrm>
            <a:off x="7517117" y="1951347"/>
            <a:ext cx="4343985" cy="1809945"/>
          </a:xfrm>
          <a:prstGeom prst="rect">
            <a:avLst/>
          </a:prstGeom>
        </p:spPr>
      </p:pic>
      <p:pic>
        <p:nvPicPr>
          <p:cNvPr id="23" name="Imagen 22">
            <a:extLst>
              <a:ext uri="{FF2B5EF4-FFF2-40B4-BE49-F238E27FC236}">
                <a16:creationId xmlns:a16="http://schemas.microsoft.com/office/drawing/2014/main" id="{B758EEAA-1F3D-9F28-F5B4-3F3220477E32}"/>
              </a:ext>
            </a:extLst>
          </p:cNvPr>
          <p:cNvPicPr>
            <a:picLocks noChangeAspect="1"/>
          </p:cNvPicPr>
          <p:nvPr/>
        </p:nvPicPr>
        <p:blipFill>
          <a:blip r:embed="rId8"/>
          <a:srcRect r="22254" b="47700"/>
          <a:stretch>
            <a:fillRect/>
          </a:stretch>
        </p:blipFill>
        <p:spPr>
          <a:xfrm>
            <a:off x="7535060" y="3761292"/>
            <a:ext cx="4258126" cy="2148361"/>
          </a:xfrm>
          <a:prstGeom prst="rect">
            <a:avLst/>
          </a:prstGeom>
        </p:spPr>
      </p:pic>
    </p:spTree>
    <p:extLst>
      <p:ext uri="{BB962C8B-B14F-4D97-AF65-F5344CB8AC3E}">
        <p14:creationId xmlns:p14="http://schemas.microsoft.com/office/powerpoint/2010/main" val="69777825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2721C7BB-47E7-5431-C1A7-241B76CBC847}"/>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FDA047B4-FA28-DF76-5F1D-879B2620E561}"/>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BC712EE4-97CC-4D12-B9B4-22841D5E64CF}"/>
              </a:ext>
            </a:extLst>
          </p:cNvPr>
          <p:cNvSpPr txBox="1"/>
          <p:nvPr/>
        </p:nvSpPr>
        <p:spPr>
          <a:xfrm>
            <a:off x="2093844" y="0"/>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sp>
        <p:nvSpPr>
          <p:cNvPr id="3" name="CuadroTexto 2">
            <a:extLst>
              <a:ext uri="{FF2B5EF4-FFF2-40B4-BE49-F238E27FC236}">
                <a16:creationId xmlns:a16="http://schemas.microsoft.com/office/drawing/2014/main" id="{5F54FEA0-3329-2D88-5DD4-689DD788D053}"/>
              </a:ext>
            </a:extLst>
          </p:cNvPr>
          <p:cNvSpPr txBox="1"/>
          <p:nvPr/>
        </p:nvSpPr>
        <p:spPr>
          <a:xfrm>
            <a:off x="707922" y="1316559"/>
            <a:ext cx="10736825" cy="584775"/>
          </a:xfrm>
          <a:prstGeom prst="rect">
            <a:avLst/>
          </a:prstGeom>
          <a:noFill/>
        </p:spPr>
        <p:txBody>
          <a:bodyPr wrap="square">
            <a:spAutoFit/>
          </a:bodyPr>
          <a:lstStyle/>
          <a:p>
            <a:pPr algn="ctr"/>
            <a:r>
              <a:rPr lang="es-419" sz="3200" b="1" dirty="0">
                <a:solidFill>
                  <a:srgbClr val="EE0000"/>
                </a:solidFill>
                <a:latin typeface="Arial" panose="020B0604020202020204" pitchFamily="34" charset="0"/>
                <a:cs typeface="Arial" panose="020B0604020202020204" pitchFamily="34" charset="0"/>
              </a:rPr>
              <a:t>AGASAJO NAVIDEÑO CON LOS ADULTOS MAYORES</a:t>
            </a:r>
            <a:endParaRPr lang="es-419" sz="3200" dirty="0">
              <a:solidFill>
                <a:srgbClr val="EE0000"/>
              </a:solidFill>
              <a:latin typeface="Arial" panose="020B0604020202020204" pitchFamily="34" charset="0"/>
              <a:cs typeface="Arial" panose="020B0604020202020204" pitchFamily="34" charset="0"/>
            </a:endParaRPr>
          </a:p>
        </p:txBody>
      </p:sp>
      <p:grpSp>
        <p:nvGrpSpPr>
          <p:cNvPr id="12" name="Grupo 11">
            <a:extLst>
              <a:ext uri="{FF2B5EF4-FFF2-40B4-BE49-F238E27FC236}">
                <a16:creationId xmlns:a16="http://schemas.microsoft.com/office/drawing/2014/main" id="{9CD9F1A9-BA90-8B87-0DC1-57B70B2A5FDE}"/>
              </a:ext>
            </a:extLst>
          </p:cNvPr>
          <p:cNvGrpSpPr/>
          <p:nvPr/>
        </p:nvGrpSpPr>
        <p:grpSpPr>
          <a:xfrm>
            <a:off x="231667" y="1973053"/>
            <a:ext cx="11728665" cy="4191772"/>
            <a:chOff x="309541" y="1746912"/>
            <a:chExt cx="11728665" cy="4191772"/>
          </a:xfrm>
        </p:grpSpPr>
        <p:pic>
          <p:nvPicPr>
            <p:cNvPr id="2" name="Imagen 1">
              <a:extLst>
                <a:ext uri="{FF2B5EF4-FFF2-40B4-BE49-F238E27FC236}">
                  <a16:creationId xmlns:a16="http://schemas.microsoft.com/office/drawing/2014/main" id="{80F1DCC5-65BE-9B40-1FD3-0FA7093C94AE}"/>
                </a:ext>
              </a:extLst>
            </p:cNvPr>
            <p:cNvPicPr>
              <a:picLocks noChangeAspect="1"/>
            </p:cNvPicPr>
            <p:nvPr/>
          </p:nvPicPr>
          <p:blipFill>
            <a:blip r:embed="rId3"/>
            <a:stretch>
              <a:fillRect/>
            </a:stretch>
          </p:blipFill>
          <p:spPr>
            <a:xfrm>
              <a:off x="6376476" y="1791315"/>
              <a:ext cx="2953684" cy="1964315"/>
            </a:xfrm>
            <a:prstGeom prst="rect">
              <a:avLst/>
            </a:prstGeom>
          </p:spPr>
        </p:pic>
        <p:pic>
          <p:nvPicPr>
            <p:cNvPr id="8" name="Imagen 7">
              <a:extLst>
                <a:ext uri="{FF2B5EF4-FFF2-40B4-BE49-F238E27FC236}">
                  <a16:creationId xmlns:a16="http://schemas.microsoft.com/office/drawing/2014/main" id="{E6994F98-57B8-FCED-92B9-9103EC863532}"/>
                </a:ext>
              </a:extLst>
            </p:cNvPr>
            <p:cNvPicPr>
              <a:picLocks noChangeAspect="1"/>
            </p:cNvPicPr>
            <p:nvPr/>
          </p:nvPicPr>
          <p:blipFill>
            <a:blip r:embed="rId4"/>
            <a:stretch>
              <a:fillRect/>
            </a:stretch>
          </p:blipFill>
          <p:spPr>
            <a:xfrm>
              <a:off x="3402143" y="1791316"/>
              <a:ext cx="2953684" cy="1964316"/>
            </a:xfrm>
            <a:prstGeom prst="rect">
              <a:avLst/>
            </a:prstGeom>
          </p:spPr>
        </p:pic>
        <p:pic>
          <p:nvPicPr>
            <p:cNvPr id="10" name="Imagen 9">
              <a:extLst>
                <a:ext uri="{FF2B5EF4-FFF2-40B4-BE49-F238E27FC236}">
                  <a16:creationId xmlns:a16="http://schemas.microsoft.com/office/drawing/2014/main" id="{6CB40457-F91E-CFEF-4AF5-395CEABD5589}"/>
                </a:ext>
              </a:extLst>
            </p:cNvPr>
            <p:cNvPicPr>
              <a:picLocks noChangeAspect="1"/>
            </p:cNvPicPr>
            <p:nvPr/>
          </p:nvPicPr>
          <p:blipFill>
            <a:blip r:embed="rId5"/>
            <a:stretch>
              <a:fillRect/>
            </a:stretch>
          </p:blipFill>
          <p:spPr>
            <a:xfrm>
              <a:off x="6367954" y="3780662"/>
              <a:ext cx="2938927" cy="2071515"/>
            </a:xfrm>
            <a:prstGeom prst="rect">
              <a:avLst/>
            </a:prstGeom>
          </p:spPr>
        </p:pic>
        <p:pic>
          <p:nvPicPr>
            <p:cNvPr id="11" name="Imagen 10">
              <a:extLst>
                <a:ext uri="{FF2B5EF4-FFF2-40B4-BE49-F238E27FC236}">
                  <a16:creationId xmlns:a16="http://schemas.microsoft.com/office/drawing/2014/main" id="{C1C15521-590A-5AFE-E83A-38805D225D44}"/>
                </a:ext>
              </a:extLst>
            </p:cNvPr>
            <p:cNvPicPr>
              <a:picLocks noChangeAspect="1"/>
            </p:cNvPicPr>
            <p:nvPr/>
          </p:nvPicPr>
          <p:blipFill>
            <a:blip r:embed="rId6"/>
            <a:stretch>
              <a:fillRect/>
            </a:stretch>
          </p:blipFill>
          <p:spPr>
            <a:xfrm>
              <a:off x="3421807" y="3760998"/>
              <a:ext cx="2938926" cy="2096545"/>
            </a:xfrm>
            <a:prstGeom prst="rect">
              <a:avLst/>
            </a:prstGeom>
          </p:spPr>
        </p:pic>
        <p:pic>
          <p:nvPicPr>
            <p:cNvPr id="14" name="Imagen 13">
              <a:extLst>
                <a:ext uri="{FF2B5EF4-FFF2-40B4-BE49-F238E27FC236}">
                  <a16:creationId xmlns:a16="http://schemas.microsoft.com/office/drawing/2014/main" id="{00885104-57DB-FD1A-4368-CFE1801DCEDD}"/>
                </a:ext>
              </a:extLst>
            </p:cNvPr>
            <p:cNvPicPr>
              <a:picLocks noChangeAspect="1"/>
            </p:cNvPicPr>
            <p:nvPr/>
          </p:nvPicPr>
          <p:blipFill>
            <a:blip r:embed="rId7"/>
            <a:stretch>
              <a:fillRect/>
            </a:stretch>
          </p:blipFill>
          <p:spPr>
            <a:xfrm>
              <a:off x="309541" y="3780662"/>
              <a:ext cx="3114877" cy="2071515"/>
            </a:xfrm>
            <a:prstGeom prst="rect">
              <a:avLst/>
            </a:prstGeom>
          </p:spPr>
        </p:pic>
        <p:pic>
          <p:nvPicPr>
            <p:cNvPr id="15" name="Imagen 14">
              <a:extLst>
                <a:ext uri="{FF2B5EF4-FFF2-40B4-BE49-F238E27FC236}">
                  <a16:creationId xmlns:a16="http://schemas.microsoft.com/office/drawing/2014/main" id="{864F4EC9-2A02-A9B5-2C99-82641885A4AD}"/>
                </a:ext>
              </a:extLst>
            </p:cNvPr>
            <p:cNvPicPr>
              <a:picLocks noChangeAspect="1"/>
            </p:cNvPicPr>
            <p:nvPr/>
          </p:nvPicPr>
          <p:blipFill>
            <a:blip r:embed="rId8"/>
            <a:stretch>
              <a:fillRect/>
            </a:stretch>
          </p:blipFill>
          <p:spPr>
            <a:xfrm>
              <a:off x="336831" y="1746912"/>
              <a:ext cx="3058091" cy="2033750"/>
            </a:xfrm>
            <a:prstGeom prst="rect">
              <a:avLst/>
            </a:prstGeom>
          </p:spPr>
        </p:pic>
        <p:pic>
          <p:nvPicPr>
            <p:cNvPr id="5" name="Imagen 4">
              <a:extLst>
                <a:ext uri="{FF2B5EF4-FFF2-40B4-BE49-F238E27FC236}">
                  <a16:creationId xmlns:a16="http://schemas.microsoft.com/office/drawing/2014/main" id="{2B6D32B0-B145-1FA3-229B-DD2CA1C669AC}"/>
                </a:ext>
              </a:extLst>
            </p:cNvPr>
            <p:cNvPicPr>
              <a:picLocks noChangeAspect="1"/>
            </p:cNvPicPr>
            <p:nvPr/>
          </p:nvPicPr>
          <p:blipFill>
            <a:blip r:embed="rId9"/>
            <a:stretch>
              <a:fillRect/>
            </a:stretch>
          </p:blipFill>
          <p:spPr>
            <a:xfrm flipH="1">
              <a:off x="9316278" y="1791314"/>
              <a:ext cx="2721928" cy="1958947"/>
            </a:xfrm>
            <a:prstGeom prst="rect">
              <a:avLst/>
            </a:prstGeom>
          </p:spPr>
        </p:pic>
        <p:pic>
          <p:nvPicPr>
            <p:cNvPr id="6" name="Imagen 5">
              <a:extLst>
                <a:ext uri="{FF2B5EF4-FFF2-40B4-BE49-F238E27FC236}">
                  <a16:creationId xmlns:a16="http://schemas.microsoft.com/office/drawing/2014/main" id="{FC06C40A-015D-C102-2C76-B0EEFAA5AB4F}"/>
                </a:ext>
              </a:extLst>
            </p:cNvPr>
            <p:cNvPicPr>
              <a:picLocks noChangeAspect="1"/>
            </p:cNvPicPr>
            <p:nvPr/>
          </p:nvPicPr>
          <p:blipFill>
            <a:blip r:embed="rId10"/>
            <a:stretch>
              <a:fillRect/>
            </a:stretch>
          </p:blipFill>
          <p:spPr>
            <a:xfrm>
              <a:off x="9330744" y="3780662"/>
              <a:ext cx="2707462" cy="2158022"/>
            </a:xfrm>
            <a:prstGeom prst="rect">
              <a:avLst/>
            </a:prstGeom>
          </p:spPr>
        </p:pic>
      </p:grpSp>
    </p:spTree>
    <p:extLst>
      <p:ext uri="{BB962C8B-B14F-4D97-AF65-F5344CB8AC3E}">
        <p14:creationId xmlns:p14="http://schemas.microsoft.com/office/powerpoint/2010/main" val="225849391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870CA61-DB10-3237-3C9C-02DAF2D3F90A}"/>
              </a:ext>
            </a:extLst>
          </p:cNvPr>
          <p:cNvSpPr txBox="1"/>
          <p:nvPr/>
        </p:nvSpPr>
        <p:spPr>
          <a:xfrm>
            <a:off x="2158448" y="0"/>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2023</a:t>
            </a:r>
            <a:endParaRPr lang="es-419" sz="3600" b="1" dirty="0">
              <a:solidFill>
                <a:srgbClr val="002060"/>
              </a:solidFill>
              <a:latin typeface="Arial Rounded MT Bold" panose="020F0704030504030204" pitchFamily="34" charset="0"/>
            </a:endParaRPr>
          </a:p>
        </p:txBody>
      </p:sp>
      <p:sp>
        <p:nvSpPr>
          <p:cNvPr id="2" name="CuadroTexto 1">
            <a:extLst>
              <a:ext uri="{FF2B5EF4-FFF2-40B4-BE49-F238E27FC236}">
                <a16:creationId xmlns:a16="http://schemas.microsoft.com/office/drawing/2014/main" id="{4980F4AB-ED64-5D34-6C8E-141CADDD5567}"/>
              </a:ext>
            </a:extLst>
          </p:cNvPr>
          <p:cNvSpPr txBox="1"/>
          <p:nvPr/>
        </p:nvSpPr>
        <p:spPr>
          <a:xfrm>
            <a:off x="773470" y="2631887"/>
            <a:ext cx="9083983" cy="1200329"/>
          </a:xfrm>
          <a:prstGeom prst="rect">
            <a:avLst/>
          </a:prstGeom>
          <a:noFill/>
        </p:spPr>
        <p:txBody>
          <a:bodyPr wrap="square" rtlCol="0">
            <a:spAutoFit/>
          </a:bodyPr>
          <a:lstStyle/>
          <a:p>
            <a:pPr algn="ctr"/>
            <a:r>
              <a:rPr lang="es-MX" sz="3600" b="1" dirty="0">
                <a:solidFill>
                  <a:schemeClr val="accent4"/>
                </a:solidFill>
                <a:latin typeface="Arial Rounded MT Bold" panose="020F0704030504030204" pitchFamily="34" charset="0"/>
              </a:rPr>
              <a:t>PROYECTOS MIES – GAD</a:t>
            </a:r>
          </a:p>
          <a:p>
            <a:pPr algn="ctr"/>
            <a:r>
              <a:rPr lang="es-MX" sz="3600" b="1" dirty="0">
                <a:solidFill>
                  <a:schemeClr val="accent4"/>
                </a:solidFill>
                <a:latin typeface="Arial Rounded MT Bold" panose="020F0704030504030204" pitchFamily="34" charset="0"/>
              </a:rPr>
              <a:t>PERSONA CON DISCAPACIDAD</a:t>
            </a:r>
            <a:endParaRPr lang="es-419" sz="3600" b="1" dirty="0">
              <a:solidFill>
                <a:schemeClr val="accent4"/>
              </a:solidFill>
              <a:latin typeface="Arial Rounded MT Bold" panose="020F0704030504030204" pitchFamily="34" charset="0"/>
            </a:endParaRPr>
          </a:p>
        </p:txBody>
      </p:sp>
    </p:spTree>
    <p:extLst>
      <p:ext uri="{BB962C8B-B14F-4D97-AF65-F5344CB8AC3E}">
        <p14:creationId xmlns:p14="http://schemas.microsoft.com/office/powerpoint/2010/main" val="168345575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C7C9B689-C817-8737-8DD0-4DEE44B09A00}"/>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D515E3A8-8588-CB4D-46B8-7D7B16EF8612}"/>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CA54D8A2-22EF-6438-84B6-D661BB57630F}"/>
              </a:ext>
            </a:extLst>
          </p:cNvPr>
          <p:cNvSpPr txBox="1"/>
          <p:nvPr/>
        </p:nvSpPr>
        <p:spPr>
          <a:xfrm>
            <a:off x="2093844" y="0"/>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sp>
        <p:nvSpPr>
          <p:cNvPr id="3" name="CuadroTexto 2">
            <a:extLst>
              <a:ext uri="{FF2B5EF4-FFF2-40B4-BE49-F238E27FC236}">
                <a16:creationId xmlns:a16="http://schemas.microsoft.com/office/drawing/2014/main" id="{4EF5A849-B76D-EEDB-4031-F06E3EE0CCDC}"/>
              </a:ext>
            </a:extLst>
          </p:cNvPr>
          <p:cNvSpPr txBox="1"/>
          <p:nvPr/>
        </p:nvSpPr>
        <p:spPr>
          <a:xfrm>
            <a:off x="2610678" y="1177908"/>
            <a:ext cx="6705600" cy="523220"/>
          </a:xfrm>
          <a:prstGeom prst="rect">
            <a:avLst/>
          </a:prstGeom>
          <a:noFill/>
        </p:spPr>
        <p:txBody>
          <a:bodyPr wrap="square">
            <a:spAutoFit/>
          </a:bodyPr>
          <a:lstStyle/>
          <a:p>
            <a:pPr algn="just"/>
            <a:r>
              <a:rPr lang="es-419" sz="2800" b="1" i="0" u="none" strike="noStrike" dirty="0">
                <a:solidFill>
                  <a:srgbClr val="EE0000"/>
                </a:solidFill>
                <a:effectLst/>
                <a:latin typeface="Arial" panose="020B0604020202020204" pitchFamily="34" charset="0"/>
                <a:cs typeface="Arial" panose="020B0604020202020204" pitchFamily="34" charset="0"/>
              </a:rPr>
              <a:t>ACTIVIDADES CON DISCAPACIDAD</a:t>
            </a:r>
          </a:p>
        </p:txBody>
      </p:sp>
      <p:pic>
        <p:nvPicPr>
          <p:cNvPr id="16" name="Imagen 15">
            <a:extLst>
              <a:ext uri="{FF2B5EF4-FFF2-40B4-BE49-F238E27FC236}">
                <a16:creationId xmlns:a16="http://schemas.microsoft.com/office/drawing/2014/main" id="{BDE4B0DA-1A1F-DBE8-812B-A0DB6C270792}"/>
              </a:ext>
            </a:extLst>
          </p:cNvPr>
          <p:cNvPicPr>
            <a:picLocks noChangeAspect="1"/>
          </p:cNvPicPr>
          <p:nvPr/>
        </p:nvPicPr>
        <p:blipFill>
          <a:blip r:embed="rId3"/>
          <a:stretch>
            <a:fillRect/>
          </a:stretch>
        </p:blipFill>
        <p:spPr>
          <a:xfrm>
            <a:off x="509295" y="1877961"/>
            <a:ext cx="2101383" cy="2807110"/>
          </a:xfrm>
          <a:prstGeom prst="rect">
            <a:avLst/>
          </a:prstGeom>
        </p:spPr>
      </p:pic>
      <p:pic>
        <p:nvPicPr>
          <p:cNvPr id="17" name="Imagen 16">
            <a:extLst>
              <a:ext uri="{FF2B5EF4-FFF2-40B4-BE49-F238E27FC236}">
                <a16:creationId xmlns:a16="http://schemas.microsoft.com/office/drawing/2014/main" id="{D6DBF1D7-28C1-BCBF-7F90-DA5CD4A17CCF}"/>
              </a:ext>
            </a:extLst>
          </p:cNvPr>
          <p:cNvPicPr>
            <a:picLocks noChangeAspect="1"/>
          </p:cNvPicPr>
          <p:nvPr/>
        </p:nvPicPr>
        <p:blipFill>
          <a:blip r:embed="rId4"/>
          <a:stretch>
            <a:fillRect/>
          </a:stretch>
        </p:blipFill>
        <p:spPr>
          <a:xfrm>
            <a:off x="2622138" y="1877961"/>
            <a:ext cx="2105332" cy="2807110"/>
          </a:xfrm>
          <a:prstGeom prst="rect">
            <a:avLst/>
          </a:prstGeom>
        </p:spPr>
      </p:pic>
      <p:pic>
        <p:nvPicPr>
          <p:cNvPr id="18" name="Imagen 17">
            <a:extLst>
              <a:ext uri="{FF2B5EF4-FFF2-40B4-BE49-F238E27FC236}">
                <a16:creationId xmlns:a16="http://schemas.microsoft.com/office/drawing/2014/main" id="{6DA26863-24C6-E54C-9CC9-33423D9CE828}"/>
              </a:ext>
            </a:extLst>
          </p:cNvPr>
          <p:cNvPicPr>
            <a:picLocks noChangeAspect="1"/>
          </p:cNvPicPr>
          <p:nvPr/>
        </p:nvPicPr>
        <p:blipFill>
          <a:blip r:embed="rId5"/>
          <a:stretch>
            <a:fillRect/>
          </a:stretch>
        </p:blipFill>
        <p:spPr>
          <a:xfrm>
            <a:off x="4737196" y="1887790"/>
            <a:ext cx="2105332" cy="2807109"/>
          </a:xfrm>
          <a:prstGeom prst="rect">
            <a:avLst/>
          </a:prstGeom>
        </p:spPr>
      </p:pic>
      <p:pic>
        <p:nvPicPr>
          <p:cNvPr id="19" name="Imagen 18">
            <a:extLst>
              <a:ext uri="{FF2B5EF4-FFF2-40B4-BE49-F238E27FC236}">
                <a16:creationId xmlns:a16="http://schemas.microsoft.com/office/drawing/2014/main" id="{38C0D4F0-B827-E5BE-E711-C8B08FAA1DE6}"/>
              </a:ext>
            </a:extLst>
          </p:cNvPr>
          <p:cNvPicPr>
            <a:picLocks noChangeAspect="1"/>
          </p:cNvPicPr>
          <p:nvPr/>
        </p:nvPicPr>
        <p:blipFill>
          <a:blip r:embed="rId6"/>
          <a:stretch>
            <a:fillRect/>
          </a:stretch>
        </p:blipFill>
        <p:spPr>
          <a:xfrm>
            <a:off x="6852254" y="1877961"/>
            <a:ext cx="3740473" cy="2807109"/>
          </a:xfrm>
          <a:prstGeom prst="rect">
            <a:avLst/>
          </a:prstGeom>
        </p:spPr>
      </p:pic>
      <p:pic>
        <p:nvPicPr>
          <p:cNvPr id="20" name="Imagen 19">
            <a:extLst>
              <a:ext uri="{FF2B5EF4-FFF2-40B4-BE49-F238E27FC236}">
                <a16:creationId xmlns:a16="http://schemas.microsoft.com/office/drawing/2014/main" id="{9E412AD4-B563-DC2E-11A1-79B745F5E657}"/>
              </a:ext>
            </a:extLst>
          </p:cNvPr>
          <p:cNvPicPr>
            <a:picLocks noChangeAspect="1"/>
          </p:cNvPicPr>
          <p:nvPr/>
        </p:nvPicPr>
        <p:blipFill>
          <a:blip r:embed="rId7"/>
          <a:stretch>
            <a:fillRect/>
          </a:stretch>
        </p:blipFill>
        <p:spPr>
          <a:xfrm>
            <a:off x="3466530" y="4685070"/>
            <a:ext cx="2732264" cy="2069690"/>
          </a:xfrm>
          <a:prstGeom prst="rect">
            <a:avLst/>
          </a:prstGeom>
        </p:spPr>
      </p:pic>
      <p:pic>
        <p:nvPicPr>
          <p:cNvPr id="23" name="Imagen 22">
            <a:extLst>
              <a:ext uri="{FF2B5EF4-FFF2-40B4-BE49-F238E27FC236}">
                <a16:creationId xmlns:a16="http://schemas.microsoft.com/office/drawing/2014/main" id="{7571062A-1542-6733-AA54-0837B97FC0EF}"/>
              </a:ext>
            </a:extLst>
          </p:cNvPr>
          <p:cNvPicPr>
            <a:picLocks noChangeAspect="1"/>
          </p:cNvPicPr>
          <p:nvPr/>
        </p:nvPicPr>
        <p:blipFill>
          <a:blip r:embed="rId8"/>
          <a:stretch>
            <a:fillRect/>
          </a:stretch>
        </p:blipFill>
        <p:spPr>
          <a:xfrm>
            <a:off x="6198794" y="4685070"/>
            <a:ext cx="1627683" cy="2069690"/>
          </a:xfrm>
          <a:prstGeom prst="rect">
            <a:avLst/>
          </a:prstGeom>
        </p:spPr>
      </p:pic>
    </p:spTree>
    <p:extLst>
      <p:ext uri="{BB962C8B-B14F-4D97-AF65-F5344CB8AC3E}">
        <p14:creationId xmlns:p14="http://schemas.microsoft.com/office/powerpoint/2010/main" val="44553542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C337AE0C-BDFB-FC8B-0ABD-5099E9EA043D}"/>
            </a:ext>
          </a:extLst>
        </p:cNvPr>
        <p:cNvGrpSpPr/>
        <p:nvPr/>
      </p:nvGrpSpPr>
      <p:grpSpPr>
        <a:xfrm>
          <a:off x="0" y="0"/>
          <a:ext cx="0" cy="0"/>
          <a:chOff x="0" y="0"/>
          <a:chExt cx="0" cy="0"/>
        </a:xfrm>
      </p:grpSpPr>
      <p:pic>
        <p:nvPicPr>
          <p:cNvPr id="21" name="Imagen 20">
            <a:extLst>
              <a:ext uri="{FF2B5EF4-FFF2-40B4-BE49-F238E27FC236}">
                <a16:creationId xmlns:a16="http://schemas.microsoft.com/office/drawing/2014/main" id="{D21205DC-0D9C-069A-E7E0-FFEF05EE62C1}"/>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852191" y="132523"/>
            <a:ext cx="1133797" cy="927652"/>
          </a:xfrm>
          <a:prstGeom prst="rect">
            <a:avLst/>
          </a:prstGeom>
          <a:ln>
            <a:noFill/>
          </a:ln>
          <a:extLst>
            <a:ext uri="{53640926-AAD7-44D8-BBD7-CCE9431645EC}">
              <a14:shadowObscured xmlns:a14="http://schemas.microsoft.com/office/drawing/2010/main"/>
            </a:ext>
          </a:extLst>
        </p:spPr>
      </p:pic>
      <p:sp>
        <p:nvSpPr>
          <p:cNvPr id="22" name="CuadroTexto 21">
            <a:extLst>
              <a:ext uri="{FF2B5EF4-FFF2-40B4-BE49-F238E27FC236}">
                <a16:creationId xmlns:a16="http://schemas.microsoft.com/office/drawing/2014/main" id="{229FDB20-DD5E-41A7-0051-7EF43B7C90D7}"/>
              </a:ext>
            </a:extLst>
          </p:cNvPr>
          <p:cNvSpPr txBox="1"/>
          <p:nvPr/>
        </p:nvSpPr>
        <p:spPr>
          <a:xfrm>
            <a:off x="2093844" y="0"/>
            <a:ext cx="7222434" cy="1200329"/>
          </a:xfrm>
          <a:prstGeom prst="rect">
            <a:avLst/>
          </a:prstGeom>
          <a:noFill/>
        </p:spPr>
        <p:txBody>
          <a:bodyPr wrap="square" rtlCol="0">
            <a:spAutoFit/>
          </a:bodyPr>
          <a:lstStyle/>
          <a:p>
            <a:pPr algn="ctr"/>
            <a:r>
              <a:rPr lang="es-MX" sz="3600" b="1" dirty="0">
                <a:solidFill>
                  <a:srgbClr val="002060"/>
                </a:solidFill>
                <a:latin typeface="Arial Rounded MT Bold" panose="020F0704030504030204" pitchFamily="34" charset="0"/>
              </a:rPr>
              <a:t>RENDICIÓN DE CUENTAS PERÍODO FISCAL 2024</a:t>
            </a:r>
            <a:endParaRPr lang="es-419" sz="3600" b="1" dirty="0">
              <a:solidFill>
                <a:srgbClr val="002060"/>
              </a:solidFill>
              <a:latin typeface="Arial Rounded MT Bold" panose="020F0704030504030204" pitchFamily="34" charset="0"/>
            </a:endParaRPr>
          </a:p>
        </p:txBody>
      </p:sp>
      <p:sp>
        <p:nvSpPr>
          <p:cNvPr id="4" name="CuadroTexto 3">
            <a:extLst>
              <a:ext uri="{FF2B5EF4-FFF2-40B4-BE49-F238E27FC236}">
                <a16:creationId xmlns:a16="http://schemas.microsoft.com/office/drawing/2014/main" id="{1458E84F-C56B-9BB3-2C10-61BBE9632224}"/>
              </a:ext>
            </a:extLst>
          </p:cNvPr>
          <p:cNvSpPr txBox="1"/>
          <p:nvPr/>
        </p:nvSpPr>
        <p:spPr>
          <a:xfrm>
            <a:off x="727587" y="1465490"/>
            <a:ext cx="10736825" cy="584775"/>
          </a:xfrm>
          <a:prstGeom prst="rect">
            <a:avLst/>
          </a:prstGeom>
          <a:noFill/>
        </p:spPr>
        <p:txBody>
          <a:bodyPr wrap="square">
            <a:spAutoFit/>
          </a:bodyPr>
          <a:lstStyle/>
          <a:p>
            <a:pPr algn="ctr"/>
            <a:r>
              <a:rPr lang="es-419" sz="3200" b="1" dirty="0">
                <a:solidFill>
                  <a:srgbClr val="EE0000"/>
                </a:solidFill>
                <a:latin typeface="Arial" panose="020B0604020202020204" pitchFamily="34" charset="0"/>
                <a:cs typeface="Arial" panose="020B0604020202020204" pitchFamily="34" charset="0"/>
              </a:rPr>
              <a:t>AGASAJO NAVIDEÑO CON DISCAPACIDAD</a:t>
            </a:r>
            <a:endParaRPr lang="es-419" sz="3200" dirty="0">
              <a:solidFill>
                <a:srgbClr val="EE0000"/>
              </a:solidFill>
              <a:latin typeface="Arial" panose="020B0604020202020204" pitchFamily="34" charset="0"/>
              <a:cs typeface="Arial" panose="020B0604020202020204" pitchFamily="34" charset="0"/>
            </a:endParaRPr>
          </a:p>
        </p:txBody>
      </p:sp>
      <p:grpSp>
        <p:nvGrpSpPr>
          <p:cNvPr id="10" name="Grupo 9">
            <a:extLst>
              <a:ext uri="{FF2B5EF4-FFF2-40B4-BE49-F238E27FC236}">
                <a16:creationId xmlns:a16="http://schemas.microsoft.com/office/drawing/2014/main" id="{DB40FA6F-3649-1774-E2A5-FDD9475EF70C}"/>
              </a:ext>
            </a:extLst>
          </p:cNvPr>
          <p:cNvGrpSpPr/>
          <p:nvPr/>
        </p:nvGrpSpPr>
        <p:grpSpPr>
          <a:xfrm>
            <a:off x="305472" y="2344165"/>
            <a:ext cx="11404912" cy="4038228"/>
            <a:chOff x="256311" y="1921378"/>
            <a:chExt cx="11404912" cy="4038228"/>
          </a:xfrm>
        </p:grpSpPr>
        <p:pic>
          <p:nvPicPr>
            <p:cNvPr id="5" name="Imagen 4">
              <a:extLst>
                <a:ext uri="{FF2B5EF4-FFF2-40B4-BE49-F238E27FC236}">
                  <a16:creationId xmlns:a16="http://schemas.microsoft.com/office/drawing/2014/main" id="{4EDC04ED-8536-10E2-5782-2A7A56652FBA}"/>
                </a:ext>
              </a:extLst>
            </p:cNvPr>
            <p:cNvPicPr>
              <a:picLocks noChangeAspect="1"/>
            </p:cNvPicPr>
            <p:nvPr/>
          </p:nvPicPr>
          <p:blipFill>
            <a:blip r:embed="rId3"/>
            <a:stretch>
              <a:fillRect/>
            </a:stretch>
          </p:blipFill>
          <p:spPr>
            <a:xfrm>
              <a:off x="3319823" y="1921379"/>
              <a:ext cx="3114877" cy="2071515"/>
            </a:xfrm>
            <a:prstGeom prst="rect">
              <a:avLst/>
            </a:prstGeom>
          </p:spPr>
        </p:pic>
        <p:pic>
          <p:nvPicPr>
            <p:cNvPr id="6" name="Imagen 5">
              <a:extLst>
                <a:ext uri="{FF2B5EF4-FFF2-40B4-BE49-F238E27FC236}">
                  <a16:creationId xmlns:a16="http://schemas.microsoft.com/office/drawing/2014/main" id="{CD6953C5-E68F-7C98-EA41-E5530CB9F6DF}"/>
                </a:ext>
              </a:extLst>
            </p:cNvPr>
            <p:cNvPicPr>
              <a:picLocks noChangeAspect="1"/>
            </p:cNvPicPr>
            <p:nvPr/>
          </p:nvPicPr>
          <p:blipFill>
            <a:blip r:embed="rId4"/>
            <a:stretch>
              <a:fillRect/>
            </a:stretch>
          </p:blipFill>
          <p:spPr>
            <a:xfrm>
              <a:off x="8904329" y="1939818"/>
              <a:ext cx="2756894" cy="2016592"/>
            </a:xfrm>
            <a:prstGeom prst="rect">
              <a:avLst/>
            </a:prstGeom>
          </p:spPr>
        </p:pic>
        <p:pic>
          <p:nvPicPr>
            <p:cNvPr id="7" name="Imagen 6">
              <a:extLst>
                <a:ext uri="{FF2B5EF4-FFF2-40B4-BE49-F238E27FC236}">
                  <a16:creationId xmlns:a16="http://schemas.microsoft.com/office/drawing/2014/main" id="{BB0D511B-F7C4-75CC-8604-A0946D008BFC}"/>
                </a:ext>
              </a:extLst>
            </p:cNvPr>
            <p:cNvPicPr>
              <a:picLocks noChangeAspect="1"/>
            </p:cNvPicPr>
            <p:nvPr/>
          </p:nvPicPr>
          <p:blipFill>
            <a:blip r:embed="rId5"/>
            <a:stretch>
              <a:fillRect/>
            </a:stretch>
          </p:blipFill>
          <p:spPr>
            <a:xfrm>
              <a:off x="256311" y="3956410"/>
              <a:ext cx="3012148" cy="2003196"/>
            </a:xfrm>
            <a:prstGeom prst="rect">
              <a:avLst/>
            </a:prstGeom>
          </p:spPr>
        </p:pic>
        <p:pic>
          <p:nvPicPr>
            <p:cNvPr id="9" name="Imagen 8">
              <a:extLst>
                <a:ext uri="{FF2B5EF4-FFF2-40B4-BE49-F238E27FC236}">
                  <a16:creationId xmlns:a16="http://schemas.microsoft.com/office/drawing/2014/main" id="{CD3E19EF-F6BD-EA60-A676-9CF75AB76B69}"/>
                </a:ext>
              </a:extLst>
            </p:cNvPr>
            <p:cNvPicPr>
              <a:picLocks noChangeAspect="1"/>
            </p:cNvPicPr>
            <p:nvPr/>
          </p:nvPicPr>
          <p:blipFill>
            <a:blip r:embed="rId6"/>
            <a:stretch>
              <a:fillRect/>
            </a:stretch>
          </p:blipFill>
          <p:spPr>
            <a:xfrm>
              <a:off x="6066047" y="3976074"/>
              <a:ext cx="2786818" cy="1980506"/>
            </a:xfrm>
            <a:prstGeom prst="rect">
              <a:avLst/>
            </a:prstGeom>
          </p:spPr>
        </p:pic>
        <p:pic>
          <p:nvPicPr>
            <p:cNvPr id="12" name="Imagen 11">
              <a:extLst>
                <a:ext uri="{FF2B5EF4-FFF2-40B4-BE49-F238E27FC236}">
                  <a16:creationId xmlns:a16="http://schemas.microsoft.com/office/drawing/2014/main" id="{AD06886B-4C72-5DFD-B6A4-50E1E84E4BE7}"/>
                </a:ext>
              </a:extLst>
            </p:cNvPr>
            <p:cNvPicPr>
              <a:picLocks noChangeAspect="1"/>
            </p:cNvPicPr>
            <p:nvPr/>
          </p:nvPicPr>
          <p:blipFill>
            <a:blip r:embed="rId7"/>
            <a:stretch>
              <a:fillRect/>
            </a:stretch>
          </p:blipFill>
          <p:spPr>
            <a:xfrm>
              <a:off x="3252346" y="3979100"/>
              <a:ext cx="2813701" cy="1980506"/>
            </a:xfrm>
            <a:prstGeom prst="rect">
              <a:avLst/>
            </a:prstGeom>
          </p:spPr>
        </p:pic>
        <p:pic>
          <p:nvPicPr>
            <p:cNvPr id="13" name="Imagen 12">
              <a:extLst>
                <a:ext uri="{FF2B5EF4-FFF2-40B4-BE49-F238E27FC236}">
                  <a16:creationId xmlns:a16="http://schemas.microsoft.com/office/drawing/2014/main" id="{159F3AA2-3EF9-CD39-9F4A-4EA8A271D6D4}"/>
                </a:ext>
              </a:extLst>
            </p:cNvPr>
            <p:cNvPicPr>
              <a:picLocks noChangeAspect="1"/>
            </p:cNvPicPr>
            <p:nvPr/>
          </p:nvPicPr>
          <p:blipFill>
            <a:blip r:embed="rId8"/>
            <a:stretch>
              <a:fillRect/>
            </a:stretch>
          </p:blipFill>
          <p:spPr>
            <a:xfrm flipH="1">
              <a:off x="8863635" y="3956410"/>
              <a:ext cx="2786818" cy="2000170"/>
            </a:xfrm>
            <a:prstGeom prst="rect">
              <a:avLst/>
            </a:prstGeom>
          </p:spPr>
        </p:pic>
        <p:pic>
          <p:nvPicPr>
            <p:cNvPr id="15" name="Imagen 14">
              <a:extLst>
                <a:ext uri="{FF2B5EF4-FFF2-40B4-BE49-F238E27FC236}">
                  <a16:creationId xmlns:a16="http://schemas.microsoft.com/office/drawing/2014/main" id="{078A65AB-F697-B4F2-46CB-9AAD180A7CA1}"/>
                </a:ext>
              </a:extLst>
            </p:cNvPr>
            <p:cNvPicPr>
              <a:picLocks noChangeAspect="1"/>
            </p:cNvPicPr>
            <p:nvPr/>
          </p:nvPicPr>
          <p:blipFill>
            <a:blip r:embed="rId9"/>
            <a:stretch>
              <a:fillRect/>
            </a:stretch>
          </p:blipFill>
          <p:spPr>
            <a:xfrm>
              <a:off x="261732" y="1922660"/>
              <a:ext cx="3058091" cy="2033750"/>
            </a:xfrm>
            <a:prstGeom prst="rect">
              <a:avLst/>
            </a:prstGeom>
          </p:spPr>
        </p:pic>
        <p:pic>
          <p:nvPicPr>
            <p:cNvPr id="8" name="Imagen 7">
              <a:extLst>
                <a:ext uri="{FF2B5EF4-FFF2-40B4-BE49-F238E27FC236}">
                  <a16:creationId xmlns:a16="http://schemas.microsoft.com/office/drawing/2014/main" id="{505156DB-661B-03E8-6A07-90A06BB82489}"/>
                </a:ext>
              </a:extLst>
            </p:cNvPr>
            <p:cNvPicPr>
              <a:picLocks noChangeAspect="1"/>
            </p:cNvPicPr>
            <p:nvPr/>
          </p:nvPicPr>
          <p:blipFill>
            <a:blip r:embed="rId10"/>
            <a:stretch>
              <a:fillRect/>
            </a:stretch>
          </p:blipFill>
          <p:spPr>
            <a:xfrm>
              <a:off x="6434699" y="1921378"/>
              <a:ext cx="2469630" cy="2033749"/>
            </a:xfrm>
            <a:prstGeom prst="rect">
              <a:avLst/>
            </a:prstGeom>
          </p:spPr>
        </p:pic>
      </p:grpSp>
    </p:spTree>
    <p:extLst>
      <p:ext uri="{BB962C8B-B14F-4D97-AF65-F5344CB8AC3E}">
        <p14:creationId xmlns:p14="http://schemas.microsoft.com/office/powerpoint/2010/main" val="103257710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Imagen 20">
            <a:extLst>
              <a:ext uri="{FF2B5EF4-FFF2-40B4-BE49-F238E27FC236}">
                <a16:creationId xmlns:a16="http://schemas.microsoft.com/office/drawing/2014/main" id="{794A2F53-6DAF-E3B0-3591-D57C28C7ECBD}"/>
              </a:ext>
            </a:extLst>
          </p:cNvPr>
          <p:cNvPicPr>
            <a:picLocks noChangeAspect="1"/>
          </p:cNvPicPr>
          <p:nvPr/>
        </p:nvPicPr>
        <p:blipFill rotWithShape="1">
          <a:blip r:embed="rId2">
            <a:extLst>
              <a:ext uri="{28A0092B-C50C-407E-A947-70E740481C1C}">
                <a14:useLocalDpi xmlns:a14="http://schemas.microsoft.com/office/drawing/2010/main" val="0"/>
              </a:ext>
            </a:extLst>
          </a:blip>
          <a:srcRect l="15464" t="3244" r="20275" b="14053"/>
          <a:stretch/>
        </p:blipFill>
        <p:spPr bwMode="auto">
          <a:xfrm>
            <a:off x="4161818" y="329607"/>
            <a:ext cx="2038599" cy="1667945"/>
          </a:xfrm>
          <a:prstGeom prst="rect">
            <a:avLst/>
          </a:prstGeom>
          <a:ln>
            <a:noFill/>
          </a:ln>
          <a:extLst>
            <a:ext uri="{53640926-AAD7-44D8-BBD7-CCE9431645EC}">
              <a14:shadowObscured xmlns:a14="http://schemas.microsoft.com/office/drawing/2010/main"/>
            </a:ext>
          </a:extLst>
        </p:spPr>
      </p:pic>
      <p:sp>
        <p:nvSpPr>
          <p:cNvPr id="3" name="CuadroTexto 2">
            <a:extLst>
              <a:ext uri="{FF2B5EF4-FFF2-40B4-BE49-F238E27FC236}">
                <a16:creationId xmlns:a16="http://schemas.microsoft.com/office/drawing/2014/main" id="{A0627D9D-47F4-4A62-47CB-597774023132}"/>
              </a:ext>
            </a:extLst>
          </p:cNvPr>
          <p:cNvSpPr txBox="1"/>
          <p:nvPr/>
        </p:nvSpPr>
        <p:spPr>
          <a:xfrm>
            <a:off x="1999512" y="2833317"/>
            <a:ext cx="6550340" cy="830997"/>
          </a:xfrm>
          <a:prstGeom prst="rect">
            <a:avLst/>
          </a:prstGeom>
          <a:noFill/>
        </p:spPr>
        <p:txBody>
          <a:bodyPr wrap="square" rtlCol="0">
            <a:spAutoFit/>
          </a:bodyPr>
          <a:lstStyle/>
          <a:p>
            <a:pPr algn="ctr"/>
            <a:r>
              <a:rPr lang="es-MX" sz="4800" b="1" dirty="0">
                <a:solidFill>
                  <a:srgbClr val="002060"/>
                </a:solidFill>
                <a:latin typeface="Arial Rounded MT Bold" panose="020F0704030504030204" pitchFamily="34" charset="0"/>
              </a:rPr>
              <a:t>MUCHAS GRACIAS</a:t>
            </a:r>
            <a:endParaRPr lang="es-419" sz="4800" b="1" dirty="0">
              <a:solidFill>
                <a:srgbClr val="002060"/>
              </a:solidFill>
              <a:latin typeface="Arial Rounded MT Bold" panose="020F0704030504030204" pitchFamily="34" charset="0"/>
            </a:endParaRPr>
          </a:p>
        </p:txBody>
      </p:sp>
      <p:grpSp>
        <p:nvGrpSpPr>
          <p:cNvPr id="2" name="Grupo 1">
            <a:extLst>
              <a:ext uri="{FF2B5EF4-FFF2-40B4-BE49-F238E27FC236}">
                <a16:creationId xmlns:a16="http://schemas.microsoft.com/office/drawing/2014/main" id="{947D2CD8-92B5-02D8-9383-7E7D94B592D9}"/>
              </a:ext>
            </a:extLst>
          </p:cNvPr>
          <p:cNvGrpSpPr/>
          <p:nvPr/>
        </p:nvGrpSpPr>
        <p:grpSpPr>
          <a:xfrm>
            <a:off x="2248053" y="3680583"/>
            <a:ext cx="6027458" cy="191312"/>
            <a:chOff x="2731538" y="4307790"/>
            <a:chExt cx="6027458" cy="191312"/>
          </a:xfrm>
        </p:grpSpPr>
        <p:sp>
          <p:nvSpPr>
            <p:cNvPr id="4" name="CuadroTexto 3">
              <a:extLst>
                <a:ext uri="{FF2B5EF4-FFF2-40B4-BE49-F238E27FC236}">
                  <a16:creationId xmlns:a16="http://schemas.microsoft.com/office/drawing/2014/main" id="{E2261725-CE8E-1ED1-3892-400F20407E33}"/>
                </a:ext>
              </a:extLst>
            </p:cNvPr>
            <p:cNvSpPr txBox="1"/>
            <p:nvPr/>
          </p:nvSpPr>
          <p:spPr>
            <a:xfrm>
              <a:off x="2731538" y="4319102"/>
              <a:ext cx="2812011" cy="180000"/>
            </a:xfrm>
            <a:prstGeom prst="rect">
              <a:avLst/>
            </a:prstGeom>
            <a:solidFill>
              <a:srgbClr val="FFFF00"/>
            </a:solidFill>
          </p:spPr>
          <p:txBody>
            <a:bodyPr wrap="square" rtlCol="0">
              <a:spAutoFit/>
            </a:bodyPr>
            <a:lstStyle/>
            <a:p>
              <a:endParaRPr lang="es-419" dirty="0"/>
            </a:p>
          </p:txBody>
        </p:sp>
        <p:sp>
          <p:nvSpPr>
            <p:cNvPr id="5" name="CuadroTexto 4">
              <a:extLst>
                <a:ext uri="{FF2B5EF4-FFF2-40B4-BE49-F238E27FC236}">
                  <a16:creationId xmlns:a16="http://schemas.microsoft.com/office/drawing/2014/main" id="{29B08458-F3A7-913B-08AB-05CBDA25545E}"/>
                </a:ext>
              </a:extLst>
            </p:cNvPr>
            <p:cNvSpPr txBox="1"/>
            <p:nvPr/>
          </p:nvSpPr>
          <p:spPr>
            <a:xfrm>
              <a:off x="5543549" y="4312558"/>
              <a:ext cx="1620000" cy="180000"/>
            </a:xfrm>
            <a:prstGeom prst="rect">
              <a:avLst/>
            </a:prstGeom>
            <a:solidFill>
              <a:srgbClr val="002060"/>
            </a:solidFill>
          </p:spPr>
          <p:txBody>
            <a:bodyPr wrap="square" rtlCol="0">
              <a:spAutoFit/>
            </a:bodyPr>
            <a:lstStyle/>
            <a:p>
              <a:endParaRPr lang="es-419" dirty="0"/>
            </a:p>
          </p:txBody>
        </p:sp>
        <p:sp>
          <p:nvSpPr>
            <p:cNvPr id="6" name="CuadroTexto 5">
              <a:extLst>
                <a:ext uri="{FF2B5EF4-FFF2-40B4-BE49-F238E27FC236}">
                  <a16:creationId xmlns:a16="http://schemas.microsoft.com/office/drawing/2014/main" id="{2ED5F069-82B9-AA83-5607-2A546A1863F8}"/>
                </a:ext>
              </a:extLst>
            </p:cNvPr>
            <p:cNvSpPr txBox="1"/>
            <p:nvPr/>
          </p:nvSpPr>
          <p:spPr>
            <a:xfrm>
              <a:off x="7138996" y="4307790"/>
              <a:ext cx="1620000" cy="180000"/>
            </a:xfrm>
            <a:prstGeom prst="rect">
              <a:avLst/>
            </a:prstGeom>
            <a:solidFill>
              <a:srgbClr val="FF0000"/>
            </a:solidFill>
          </p:spPr>
          <p:txBody>
            <a:bodyPr wrap="square" rtlCol="0">
              <a:spAutoFit/>
            </a:bodyPr>
            <a:lstStyle/>
            <a:p>
              <a:endParaRPr lang="es-419" dirty="0"/>
            </a:p>
          </p:txBody>
        </p:sp>
      </p:grpSp>
      <p:sp>
        <p:nvSpPr>
          <p:cNvPr id="7" name="CuadroTexto 6">
            <a:extLst>
              <a:ext uri="{FF2B5EF4-FFF2-40B4-BE49-F238E27FC236}">
                <a16:creationId xmlns:a16="http://schemas.microsoft.com/office/drawing/2014/main" id="{FACFB92F-7045-7621-0A81-98F9932576E1}"/>
              </a:ext>
            </a:extLst>
          </p:cNvPr>
          <p:cNvSpPr txBox="1"/>
          <p:nvPr/>
        </p:nvSpPr>
        <p:spPr>
          <a:xfrm>
            <a:off x="998622" y="4758692"/>
            <a:ext cx="8552120" cy="1138773"/>
          </a:xfrm>
          <a:prstGeom prst="rect">
            <a:avLst/>
          </a:prstGeom>
          <a:noFill/>
        </p:spPr>
        <p:txBody>
          <a:bodyPr wrap="square" rtlCol="0">
            <a:spAutoFit/>
          </a:bodyPr>
          <a:lstStyle/>
          <a:p>
            <a:pPr algn="ctr"/>
            <a:r>
              <a:rPr lang="es-MX" sz="2400" b="1" dirty="0" err="1">
                <a:solidFill>
                  <a:srgbClr val="002060"/>
                </a:solidFill>
                <a:latin typeface="Arial Rounded MT Bold" panose="020F0704030504030204" pitchFamily="34" charset="0"/>
              </a:rPr>
              <a:t>Msc</a:t>
            </a:r>
            <a:r>
              <a:rPr lang="es-MX" sz="2400" b="1" dirty="0">
                <a:solidFill>
                  <a:srgbClr val="002060"/>
                </a:solidFill>
                <a:latin typeface="Arial Rounded MT Bold" panose="020F0704030504030204" pitchFamily="34" charset="0"/>
              </a:rPr>
              <a:t>. Manuel Avilés León</a:t>
            </a:r>
          </a:p>
          <a:p>
            <a:pPr algn="ctr"/>
            <a:r>
              <a:rPr lang="es-MX" sz="2400" b="1" dirty="0">
                <a:solidFill>
                  <a:srgbClr val="002060"/>
                </a:solidFill>
                <a:latin typeface="Arial Rounded MT Bold" panose="020F0704030504030204" pitchFamily="34" charset="0"/>
              </a:rPr>
              <a:t>PRESIDENTE GAD PARROQUIAL RURAL EL LAUREL</a:t>
            </a:r>
          </a:p>
          <a:p>
            <a:pPr algn="ctr"/>
            <a:r>
              <a:rPr lang="es-MX" sz="2000" b="1" dirty="0">
                <a:solidFill>
                  <a:srgbClr val="FF0000"/>
                </a:solidFill>
                <a:latin typeface="Arial Rounded MT Bold" panose="020F0704030504030204" pitchFamily="34" charset="0"/>
              </a:rPr>
              <a:t>ADMINISTRACIÓN 2023 - 2027</a:t>
            </a:r>
            <a:endParaRPr lang="es-419" sz="2000" b="1" dirty="0">
              <a:solidFill>
                <a:srgbClr val="FF0000"/>
              </a:solidFill>
              <a:latin typeface="Arial Rounded MT Bold" panose="020F0704030504030204" pitchFamily="34" charset="0"/>
            </a:endParaRPr>
          </a:p>
        </p:txBody>
      </p:sp>
    </p:spTree>
    <p:extLst>
      <p:ext uri="{BB962C8B-B14F-4D97-AF65-F5344CB8AC3E}">
        <p14:creationId xmlns:p14="http://schemas.microsoft.com/office/powerpoint/2010/main" val="321248974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Faceta">
  <a:themeElements>
    <a:clrScheme name="Faceta">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a">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a">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7435</TotalTime>
  <Words>3760</Words>
  <Application>Microsoft Office PowerPoint</Application>
  <PresentationFormat>Panorámica</PresentationFormat>
  <Paragraphs>208</Paragraphs>
  <Slides>83</Slides>
  <Notes>2</Notes>
  <HiddenSlides>0</HiddenSlides>
  <MMClips>0</MMClips>
  <ScaleCrop>false</ScaleCrop>
  <HeadingPairs>
    <vt:vector size="6" baseType="variant">
      <vt:variant>
        <vt:lpstr>Fuentes usadas</vt:lpstr>
      </vt:variant>
      <vt:variant>
        <vt:i4>7</vt:i4>
      </vt:variant>
      <vt:variant>
        <vt:lpstr>Tema</vt:lpstr>
      </vt:variant>
      <vt:variant>
        <vt:i4>1</vt:i4>
      </vt:variant>
      <vt:variant>
        <vt:lpstr>Títulos de diapositiva</vt:lpstr>
      </vt:variant>
      <vt:variant>
        <vt:i4>83</vt:i4>
      </vt:variant>
    </vt:vector>
  </HeadingPairs>
  <TitlesOfParts>
    <vt:vector size="91" baseType="lpstr">
      <vt:lpstr>Aptos</vt:lpstr>
      <vt:lpstr>Arial</vt:lpstr>
      <vt:lpstr>Arial Black</vt:lpstr>
      <vt:lpstr>Arial Rounded MT Bold</vt:lpstr>
      <vt:lpstr>Calibri</vt:lpstr>
      <vt:lpstr>Trebuchet MS</vt:lpstr>
      <vt:lpstr>Wingdings 3</vt:lpstr>
      <vt:lpstr>Faceta</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RC-MANUEL AVILES 2024</dc:title>
  <dc:creator>Secretaria</dc:creator>
  <cp:lastModifiedBy>Manuel Aviles Leon</cp:lastModifiedBy>
  <cp:revision>300</cp:revision>
  <cp:lastPrinted>2022-04-26T16:24:07Z</cp:lastPrinted>
  <dcterms:created xsi:type="dcterms:W3CDTF">2015-02-24T18:10:46Z</dcterms:created>
  <dcterms:modified xsi:type="dcterms:W3CDTF">2025-07-08T17:50:48Z</dcterms:modified>
</cp:coreProperties>
</file>