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6" r:id="rId1"/>
  </p:sldMasterIdLst>
  <p:notesMasterIdLst>
    <p:notesMasterId r:id="rId31"/>
  </p:notesMasterIdLst>
  <p:sldIdLst>
    <p:sldId id="263" r:id="rId2"/>
    <p:sldId id="404" r:id="rId3"/>
    <p:sldId id="405" r:id="rId4"/>
    <p:sldId id="406" r:id="rId5"/>
    <p:sldId id="407" r:id="rId6"/>
    <p:sldId id="410" r:id="rId7"/>
    <p:sldId id="409" r:id="rId8"/>
    <p:sldId id="411" r:id="rId9"/>
    <p:sldId id="413" r:id="rId10"/>
    <p:sldId id="270" r:id="rId11"/>
    <p:sldId id="268" r:id="rId12"/>
    <p:sldId id="367" r:id="rId13"/>
    <p:sldId id="281" r:id="rId14"/>
    <p:sldId id="414" r:id="rId15"/>
    <p:sldId id="418" r:id="rId16"/>
    <p:sldId id="419" r:id="rId17"/>
    <p:sldId id="370" r:id="rId18"/>
    <p:sldId id="484" r:id="rId19"/>
    <p:sldId id="498" r:id="rId20"/>
    <p:sldId id="491" r:id="rId21"/>
    <p:sldId id="492" r:id="rId22"/>
    <p:sldId id="485" r:id="rId23"/>
    <p:sldId id="483" r:id="rId24"/>
    <p:sldId id="493" r:id="rId25"/>
    <p:sldId id="494" r:id="rId26"/>
    <p:sldId id="495" r:id="rId27"/>
    <p:sldId id="496" r:id="rId28"/>
    <p:sldId id="497" r:id="rId29"/>
    <p:sldId id="285" r:id="rId30"/>
  </p:sldIdLst>
  <p:sldSz cx="12192000" cy="68580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cente Ramirez" initials="VR" lastIdx="7" clrIdx="0">
    <p:extLst>
      <p:ext uri="{19B8F6BF-5375-455C-9EA6-DF929625EA0E}">
        <p15:presenceInfo xmlns:p15="http://schemas.microsoft.com/office/powerpoint/2012/main" userId="Vicente Ramir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625"/>
    <a:srgbClr val="DB0D83"/>
    <a:srgbClr val="AE3A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 autoAdjust="0"/>
    <p:restoredTop sz="94660"/>
  </p:normalViewPr>
  <p:slideViewPr>
    <p:cSldViewPr snapToGrid="0">
      <p:cViewPr varScale="1">
        <p:scale>
          <a:sx n="52" d="100"/>
          <a:sy n="52" d="100"/>
        </p:scale>
        <p:origin x="53" y="5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GAD%20LAUREL%202024\RENDICION%20DE%20CUENTAS%202023\PROCESO%20RC-GAD-LAUREL-2023\DATOS%20CON%20GRAFIC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GAD%20LAUREL%202024\RENDICION%20DE%20CUENTAS%202023\PROCESO%20RC-GAD-LAUREL-2023\DATOS%20CON%20GRAFIC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GAD%20LAUREL%202024\RENDICION%20DE%20CUENTAS%202023\PROCESO%20RC-GAD-LAUREL-2023\DATOS%20CON%20GRAFIC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GAD%20LAUREL%202024\RENDICION%20DE%20CUENTAS%202023\PROCESO%20RC-GAD-LAUREL-2023\DATOS%20CON%20GRAFIC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419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INGRESO 2024</a:t>
            </a:r>
          </a:p>
        </c:rich>
      </c:tx>
      <c:layout>
        <c:manualLayout>
          <c:xMode val="edge"/>
          <c:yMode val="edge"/>
          <c:x val="0.23077673916051089"/>
          <c:y val="2.21994530544204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922-470F-B81E-B706792F99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922-470F-B81E-B706792F9917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Hoja1!$B$4:$C$6</c:f>
              <c:multiLvlStrCache>
                <c:ptCount val="2"/>
                <c:lvl>
                  <c:pt idx="0">
                    <c:v>30%</c:v>
                  </c:pt>
                  <c:pt idx="1">
                    <c:v>70%</c:v>
                  </c:pt>
                </c:lvl>
                <c:lvl>
                  <c:pt idx="0">
                    <c:v>95,068.90</c:v>
                  </c:pt>
                  <c:pt idx="1">
                    <c:v>289,149.66</c:v>
                  </c:pt>
                </c:lvl>
                <c:lvl>
                  <c:pt idx="0">
                    <c:v>INGRESOS DESTINADOS A GASTOS CORRIENTES</c:v>
                  </c:pt>
                  <c:pt idx="1">
                    <c:v>INGRESOS DESTINADOS A GASTOS DE INVERSIÓN INCLUYE EL 10% DE GRUPOS PRIORITARIOS</c:v>
                  </c:pt>
                </c:lvl>
              </c:multiLvlStrCache>
            </c:multiLvlStrRef>
          </c:cat>
          <c:val>
            <c:numRef>
              <c:f>Hoja1!$B$6:$C$6</c:f>
              <c:numCache>
                <c:formatCode>0%</c:formatCode>
                <c:ptCount val="2"/>
                <c:pt idx="0">
                  <c:v>0.3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22-470F-B81E-B706792F991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806572533476733"/>
          <c:y val="0.19983673788068643"/>
          <c:w val="0.39193427466523273"/>
          <c:h val="0.678764300366174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145-4BEF-9A2B-D9536A50E43C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145-4BEF-9A2B-D9536A50E43C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145-4BEF-9A2B-D9536A50E43C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145-4BEF-9A2B-D9536A50E43C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145-4BEF-9A2B-D9536A50E43C}"/>
              </c:ext>
            </c:extLst>
          </c:dPt>
          <c:dLbls>
            <c:dLbl>
              <c:idx val="0"/>
              <c:layout>
                <c:manualLayout>
                  <c:x val="-0.1496433708498302"/>
                  <c:y val="-0.26414532502963756"/>
                </c:manualLayout>
              </c:layout>
              <c:spPr>
                <a:solidFill>
                  <a:schemeClr val="tx2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71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93152621459041"/>
                      <c:h val="0.119013910243468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145-4BEF-9A2B-D9536A50E43C}"/>
                </c:ext>
              </c:extLst>
            </c:dLbl>
            <c:dLbl>
              <c:idx val="1"/>
              <c:layout>
                <c:manualLayout>
                  <c:x val="-3.3006342957130362E-2"/>
                  <c:y val="2.182123067949835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45-4BEF-9A2B-D9536A50E43C}"/>
                </c:ext>
              </c:extLst>
            </c:dLbl>
            <c:dLbl>
              <c:idx val="2"/>
              <c:layout>
                <c:manualLayout>
                  <c:x val="-4.8955599300087492E-2"/>
                  <c:y val="-3.863079615048119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45-4BEF-9A2B-D9536A50E43C}"/>
                </c:ext>
              </c:extLst>
            </c:dLbl>
            <c:dLbl>
              <c:idx val="3"/>
              <c:layout>
                <c:manualLayout>
                  <c:x val="3.2293307086614174E-2"/>
                  <c:y val="-0.1158854622338874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45-4BEF-9A2B-D9536A50E43C}"/>
                </c:ext>
              </c:extLst>
            </c:dLbl>
            <c:dLbl>
              <c:idx val="4"/>
              <c:layout>
                <c:manualLayout>
                  <c:x val="8.3825021872265912E-2"/>
                  <c:y val="0.1261559492563429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45-4BEF-9A2B-D9536A50E43C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Hoja2!$C$5:$G$5</c:f>
              <c:strCache>
                <c:ptCount val="5"/>
                <c:pt idx="0">
                  <c:v>GASTOS EN PERSONAL CORRIENTE</c:v>
                </c:pt>
                <c:pt idx="1">
                  <c:v>BIENES Y SERVICIOS DE CONSUMO</c:v>
                </c:pt>
                <c:pt idx="2">
                  <c:v>GASTOS FINANCIEROS</c:v>
                </c:pt>
                <c:pt idx="3">
                  <c:v>OTROS GASTOS CORRIENTES</c:v>
                </c:pt>
                <c:pt idx="4">
                  <c:v>TRANSFERENCIAS Y DONACIONES CORRIENTES</c:v>
                </c:pt>
              </c:strCache>
            </c:strRef>
          </c:cat>
          <c:val>
            <c:numRef>
              <c:f>Hoja2!$C$6:$G$6</c:f>
              <c:numCache>
                <c:formatCode>General</c:formatCode>
                <c:ptCount val="5"/>
                <c:pt idx="0" formatCode="#,##0.00">
                  <c:v>93158.39</c:v>
                </c:pt>
                <c:pt idx="1">
                  <c:v>921.37</c:v>
                </c:pt>
                <c:pt idx="2" formatCode="#,##0.00">
                  <c:v>2783.06</c:v>
                </c:pt>
                <c:pt idx="3" formatCode="0.00">
                  <c:v>500</c:v>
                </c:pt>
                <c:pt idx="4" formatCode="#,##0.00">
                  <c:v>13954.61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145-4BEF-9A2B-D9536A50E43C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9145-4BEF-9A2B-D9536A50E43C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9145-4BEF-9A2B-D9536A50E43C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9145-4BEF-9A2B-D9536A50E43C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9145-4BEF-9A2B-D9536A50E43C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9145-4BEF-9A2B-D9536A50E43C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Hoja2!$C$5:$G$5</c:f>
              <c:strCache>
                <c:ptCount val="5"/>
                <c:pt idx="0">
                  <c:v>GASTOS EN PERSONAL CORRIENTE</c:v>
                </c:pt>
                <c:pt idx="1">
                  <c:v>BIENES Y SERVICIOS DE CONSUMO</c:v>
                </c:pt>
                <c:pt idx="2">
                  <c:v>GASTOS FINANCIEROS</c:v>
                </c:pt>
                <c:pt idx="3">
                  <c:v>OTROS GASTOS CORRIENTES</c:v>
                </c:pt>
                <c:pt idx="4">
                  <c:v>TRANSFERENCIAS Y DONACIONES CORRIENTES</c:v>
                </c:pt>
              </c:strCache>
            </c:strRef>
          </c:cat>
          <c:val>
            <c:numRef>
              <c:f>Hoja2!$C$7:$G$7</c:f>
              <c:numCache>
                <c:formatCode>#,##0.00</c:formatCode>
                <c:ptCount val="5"/>
                <c:pt idx="0">
                  <c:v>83.537066806507298</c:v>
                </c:pt>
                <c:pt idx="1">
                  <c:v>0.82621165139835095</c:v>
                </c:pt>
                <c:pt idx="2" formatCode="#,##0">
                  <c:v>2.495627813517582</c:v>
                </c:pt>
                <c:pt idx="3">
                  <c:v>0.44836040428837004</c:v>
                </c:pt>
                <c:pt idx="4" formatCode="#,##0">
                  <c:v>12.513389162573063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9145-4BEF-9A2B-D9536A50E43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050741240844282"/>
          <c:y val="0.12941858599036069"/>
          <c:w val="0.41886502708467199"/>
          <c:h val="0.696192413818095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419" sz="2400" b="1" i="0" u="none" strike="noStrike" baseline="0" dirty="0">
                <a:solidFill>
                  <a:srgbClr val="FF0000"/>
                </a:solidFill>
              </a:rPr>
              <a:t>TOTAL DE GASTOS DE INVERSIÓN: </a:t>
            </a:r>
            <a:r>
              <a:rPr lang="es-419" sz="2400" b="1" i="0" u="none" strike="noStrike" kern="1200" baseline="0" dirty="0">
                <a:solidFill>
                  <a:srgbClr val="FF0000"/>
                </a:solidFill>
              </a:rPr>
              <a:t>$289,149.60 </a:t>
            </a:r>
            <a:r>
              <a:rPr lang="es-419" sz="2400" b="1" i="0" u="none" strike="noStrike" kern="1200" baseline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 </a:t>
            </a:r>
          </a:p>
        </c:rich>
      </c:tx>
      <c:layout>
        <c:manualLayout>
          <c:xMode val="edge"/>
          <c:yMode val="edge"/>
          <c:x val="0.1376975049939078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710-4850-8C01-665C7423098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710-4850-8C01-665C7423098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710-4850-8C01-665C7423098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710-4850-8C01-665C74230989}"/>
              </c:ext>
            </c:extLst>
          </c:dPt>
          <c:dLbls>
            <c:dLbl>
              <c:idx val="0"/>
              <c:layout>
                <c:manualLayout>
                  <c:x val="-5.2897637795275641E-2"/>
                  <c:y val="0.1447583114610674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10-4850-8C01-665C74230989}"/>
                </c:ext>
              </c:extLst>
            </c:dLbl>
            <c:dLbl>
              <c:idx val="1"/>
              <c:layout>
                <c:manualLayout>
                  <c:x val="-1.1236439195100612E-2"/>
                  <c:y val="-0.116980898221055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710-4850-8C01-665C74230989}"/>
                </c:ext>
              </c:extLst>
            </c:dLbl>
            <c:dLbl>
              <c:idx val="2"/>
              <c:layout>
                <c:manualLayout>
                  <c:x val="5.6638013998250192E-2"/>
                  <c:y val="0.1536158501020705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710-4850-8C01-665C74230989}"/>
                </c:ext>
              </c:extLst>
            </c:dLbl>
            <c:dLbl>
              <c:idx val="3"/>
              <c:layout>
                <c:manualLayout>
                  <c:x val="6.9991251093613294E-4"/>
                  <c:y val="0.1231404928550597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710-4850-8C01-665C74230989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'Hoja2 (2)'!$C$5:$F$5</c:f>
              <c:strCache>
                <c:ptCount val="4"/>
                <c:pt idx="0">
                  <c:v>GASTOS EN PERSONAL INVERSIÓN</c:v>
                </c:pt>
                <c:pt idx="1">
                  <c:v>BIENES Y SERVICIOS PARA INVERSIÓN</c:v>
                </c:pt>
                <c:pt idx="2">
                  <c:v>OBRAS PÚBLICAS</c:v>
                </c:pt>
                <c:pt idx="3">
                  <c:v>TRANSFERENCIAS Y DONACIONES PARA INVERSIÓN</c:v>
                </c:pt>
              </c:strCache>
            </c:strRef>
          </c:cat>
          <c:val>
            <c:numRef>
              <c:f>'Hoja2 (2)'!$C$6:$F$6</c:f>
              <c:numCache>
                <c:formatCode>#,##0.00</c:formatCode>
                <c:ptCount val="4"/>
                <c:pt idx="0">
                  <c:v>112357.22</c:v>
                </c:pt>
                <c:pt idx="1">
                  <c:v>244356.85</c:v>
                </c:pt>
                <c:pt idx="2">
                  <c:v>119084.3</c:v>
                </c:pt>
                <c:pt idx="3" formatCode="0.00">
                  <c:v>4720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10-4850-8C01-665C74230989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9710-4850-8C01-665C7423098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9710-4850-8C01-665C7423098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9710-4850-8C01-665C7423098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9710-4850-8C01-665C7423098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'Hoja2 (2)'!$C$5:$F$5</c:f>
              <c:strCache>
                <c:ptCount val="4"/>
                <c:pt idx="0">
                  <c:v>GASTOS EN PERSONAL INVERSIÓN</c:v>
                </c:pt>
                <c:pt idx="1">
                  <c:v>BIENES Y SERVICIOS PARA INVERSIÓN</c:v>
                </c:pt>
                <c:pt idx="2">
                  <c:v>OBRAS PÚBLICAS</c:v>
                </c:pt>
                <c:pt idx="3">
                  <c:v>TRANSFERENCIAS Y DONACIONES PARA INVERSIÓN</c:v>
                </c:pt>
              </c:strCache>
            </c:strRef>
          </c:cat>
          <c:val>
            <c:numRef>
              <c:f>'Hoja2 (2)'!$C$7:$F$7</c:f>
              <c:numCache>
                <c:formatCode>#,##0.00</c:formatCode>
                <c:ptCount val="4"/>
                <c:pt idx="0">
                  <c:v>23.3825025253457</c:v>
                </c:pt>
                <c:pt idx="1">
                  <c:v>50.852759281606652</c:v>
                </c:pt>
                <c:pt idx="2" formatCode="#,##0">
                  <c:v>24.782465652665891</c:v>
                </c:pt>
                <c:pt idx="3">
                  <c:v>0.98227254038175482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710-4850-8C01-665C74230989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9710-4850-8C01-665C7423098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9710-4850-8C01-665C7423098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9710-4850-8C01-665C7423098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9710-4850-8C01-665C7423098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'Hoja2 (2)'!$C$5:$F$5</c:f>
              <c:strCache>
                <c:ptCount val="4"/>
                <c:pt idx="0">
                  <c:v>GASTOS EN PERSONAL INVERSIÓN</c:v>
                </c:pt>
                <c:pt idx="1">
                  <c:v>BIENES Y SERVICIOS PARA INVERSIÓN</c:v>
                </c:pt>
                <c:pt idx="2">
                  <c:v>OBRAS PÚBLICAS</c:v>
                </c:pt>
                <c:pt idx="3">
                  <c:v>TRANSFERENCIAS Y DONACIONES PARA INVERSIÓN</c:v>
                </c:pt>
              </c:strCache>
            </c:strRef>
          </c:cat>
          <c:val>
            <c:numRef>
              <c:f>'Hoja2 (2)'!$C$8:$F$8</c:f>
              <c:numCache>
                <c:formatCode>General</c:formatCode>
                <c:ptCount val="4"/>
                <c:pt idx="0">
                  <c:v>71</c:v>
                </c:pt>
                <c:pt idx="1">
                  <c:v>73</c:v>
                </c:pt>
                <c:pt idx="2">
                  <c:v>75</c:v>
                </c:pt>
                <c:pt idx="3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9710-4850-8C01-665C7423098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952456268643191"/>
          <c:y val="0.29040440535638506"/>
          <c:w val="0.42829746281714787"/>
          <c:h val="0.579085464425673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078-41EB-8FE9-ED8E869DEC90}"/>
              </c:ext>
            </c:extLst>
          </c:dPt>
          <c:dPt>
            <c:idx val="1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078-41EB-8FE9-ED8E869DEC90}"/>
              </c:ext>
            </c:extLst>
          </c:dPt>
          <c:dPt>
            <c:idx val="2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078-41EB-8FE9-ED8E869DEC90}"/>
              </c:ext>
            </c:extLst>
          </c:dPt>
          <c:dLbls>
            <c:dLbl>
              <c:idx val="2"/>
              <c:layout>
                <c:manualLayout>
                  <c:x val="-0.19098281866060379"/>
                  <c:y val="2.041277946781324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078-41EB-8FE9-ED8E869DEC90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Hoja3!$B$3:$C$5</c:f>
              <c:multiLvlStrCache>
                <c:ptCount val="3"/>
                <c:lvl>
                  <c:pt idx="0">
                    <c:v>GASTOS CORRIENTES</c:v>
                  </c:pt>
                  <c:pt idx="1">
                    <c:v>GASTOS DE INVERSIÓN</c:v>
                  </c:pt>
                  <c:pt idx="2">
                    <c:v>BIENES DE LARGA DURACIÓN</c:v>
                  </c:pt>
                </c:lvl>
                <c:lvl>
                  <c:pt idx="0">
                    <c:v>5</c:v>
                  </c:pt>
                  <c:pt idx="1">
                    <c:v>7</c:v>
                  </c:pt>
                  <c:pt idx="2">
                    <c:v>84</c:v>
                  </c:pt>
                </c:lvl>
              </c:multiLvlStrCache>
            </c:multiLvlStrRef>
          </c:cat>
          <c:val>
            <c:numRef>
              <c:f>Hoja3!$D$3:$D$5</c:f>
              <c:numCache>
                <c:formatCode>#,##0.00</c:formatCode>
                <c:ptCount val="3"/>
                <c:pt idx="0">
                  <c:v>111517.43</c:v>
                </c:pt>
                <c:pt idx="1">
                  <c:v>480518.37</c:v>
                </c:pt>
                <c:pt idx="2">
                  <c:v>8887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078-41EB-8FE9-ED8E869DEC9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108492179980366"/>
          <c:y val="0.32806539981775612"/>
          <c:w val="0.38785279965004382"/>
          <c:h val="0.385419947506561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8D219E9-FF8A-4613-A6F9-A02E1E38E4C2}" type="datetimeFigureOut">
              <a:rPr lang="es-EC" smtClean="0"/>
              <a:t>23/07/2025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D4841E33-7A23-4142-BCFD-1A88DBB8B1AB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18541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11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51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7893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538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4255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076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373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82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98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79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7/23/2025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54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020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9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33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7/23/2025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54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78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6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0F10C68-EED3-37B3-4076-9E9DF51349CE}"/>
              </a:ext>
            </a:extLst>
          </p:cNvPr>
          <p:cNvSpPr txBox="1"/>
          <p:nvPr/>
        </p:nvSpPr>
        <p:spPr>
          <a:xfrm>
            <a:off x="3738061" y="392859"/>
            <a:ext cx="535880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i="1" dirty="0">
                <a:solidFill>
                  <a:schemeClr val="accent2">
                    <a:lumMod val="50000"/>
                  </a:schemeClr>
                </a:solidFill>
              </a:rPr>
              <a:t>GAD PARROQUIAL RURAL</a:t>
            </a:r>
          </a:p>
          <a:p>
            <a:pPr algn="ctr"/>
            <a:r>
              <a:rPr lang="es-MX" sz="6000" b="1" i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EL LAUREL</a:t>
            </a:r>
          </a:p>
          <a:p>
            <a:pPr algn="ctr"/>
            <a:r>
              <a:rPr lang="es-MX" sz="2800" b="1" i="1" dirty="0">
                <a:solidFill>
                  <a:schemeClr val="accent2">
                    <a:lumMod val="50000"/>
                  </a:schemeClr>
                </a:solidFill>
              </a:rPr>
              <a:t>Administración 2023 – 2027</a:t>
            </a:r>
          </a:p>
          <a:p>
            <a:pPr algn="ctr"/>
            <a:endParaRPr lang="es-419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C650FCD-C9C8-ED1C-4E94-4F1C6EF24AB7}"/>
              </a:ext>
            </a:extLst>
          </p:cNvPr>
          <p:cNvSpPr txBox="1"/>
          <p:nvPr/>
        </p:nvSpPr>
        <p:spPr>
          <a:xfrm>
            <a:off x="2503672" y="2805599"/>
            <a:ext cx="33988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Rendición</a:t>
            </a:r>
          </a:p>
          <a:p>
            <a:r>
              <a:rPr lang="es-MX" sz="4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De Cuentas</a:t>
            </a:r>
            <a:endParaRPr lang="es-419" sz="40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1F1B5DB-4764-4552-7B22-6D63143EBE2E}"/>
              </a:ext>
            </a:extLst>
          </p:cNvPr>
          <p:cNvSpPr txBox="1"/>
          <p:nvPr/>
        </p:nvSpPr>
        <p:spPr>
          <a:xfrm>
            <a:off x="5603913" y="2798810"/>
            <a:ext cx="28692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2024</a:t>
            </a:r>
            <a:endParaRPr lang="es-419" sz="8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09F48D92-4F6B-1394-F00C-39DA1EC6BF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070573"/>
              </p:ext>
            </p:extLst>
          </p:nvPr>
        </p:nvGraphicFramePr>
        <p:xfrm>
          <a:off x="2739899" y="4301037"/>
          <a:ext cx="5733235" cy="22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175">
                  <a:extLst>
                    <a:ext uri="{9D8B030D-6E8A-4147-A177-3AD203B41FA5}">
                      <a16:colId xmlns:a16="http://schemas.microsoft.com/office/drawing/2014/main" val="1736618435"/>
                    </a:ext>
                  </a:extLst>
                </a:gridCol>
                <a:gridCol w="1604104">
                  <a:extLst>
                    <a:ext uri="{9D8B030D-6E8A-4147-A177-3AD203B41FA5}">
                      <a16:colId xmlns:a16="http://schemas.microsoft.com/office/drawing/2014/main" val="3203074460"/>
                    </a:ext>
                  </a:extLst>
                </a:gridCol>
                <a:gridCol w="1368956">
                  <a:extLst>
                    <a:ext uri="{9D8B030D-6E8A-4147-A177-3AD203B41FA5}">
                      <a16:colId xmlns:a16="http://schemas.microsoft.com/office/drawing/2014/main" val="18551715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s-419" sz="9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419" sz="9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419" sz="9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638347"/>
                  </a:ext>
                </a:extLst>
              </a:tr>
            </a:tbl>
          </a:graphicData>
        </a:graphic>
      </p:graphicFrame>
      <p:pic>
        <p:nvPicPr>
          <p:cNvPr id="21" name="Imagen 20">
            <a:extLst>
              <a:ext uri="{FF2B5EF4-FFF2-40B4-BE49-F238E27FC236}">
                <a16:creationId xmlns:a16="http://schemas.microsoft.com/office/drawing/2014/main" id="{794A2F53-6DAF-E3B0-3591-D57C28C7EC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852794" y="337643"/>
            <a:ext cx="1301756" cy="10650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2870CA61-DB10-3237-3C9C-02DAF2D3F90A}"/>
              </a:ext>
            </a:extLst>
          </p:cNvPr>
          <p:cNvSpPr txBox="1"/>
          <p:nvPr/>
        </p:nvSpPr>
        <p:spPr>
          <a:xfrm>
            <a:off x="2596931" y="4725475"/>
            <a:ext cx="6019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01 de Enero al 31 de Diciembre de 2024</a:t>
            </a:r>
            <a:endParaRPr lang="es-419" sz="2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8A47E38-2BCE-6EFB-7F93-F1E02D0F4AE4}"/>
              </a:ext>
            </a:extLst>
          </p:cNvPr>
          <p:cNvSpPr txBox="1"/>
          <p:nvPr/>
        </p:nvSpPr>
        <p:spPr>
          <a:xfrm>
            <a:off x="2503672" y="5235375"/>
            <a:ext cx="6019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Presidente </a:t>
            </a:r>
            <a:r>
              <a:rPr lang="es-MX" sz="24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Msc</a:t>
            </a:r>
            <a:r>
              <a:rPr lang="es-MX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. Manuel León Avilés</a:t>
            </a:r>
          </a:p>
          <a:p>
            <a:pPr algn="ctr"/>
            <a:r>
              <a:rPr lang="es-MX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Tesorera </a:t>
            </a:r>
            <a:r>
              <a:rPr lang="es-MX" sz="24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Tnlga</a:t>
            </a:r>
            <a:r>
              <a:rPr lang="es-MX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- Rosiris </a:t>
            </a:r>
            <a:r>
              <a:rPr lang="es-MX" sz="2400" b="1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Reliche</a:t>
            </a:r>
            <a:r>
              <a:rPr lang="es-MX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Triana</a:t>
            </a:r>
            <a:endParaRPr lang="es-419" sz="2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32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5B3A1B6-CEFA-E446-A86D-CFBE25BBD0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79546" y="129864"/>
            <a:ext cx="1166131" cy="95410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3887BE3-A6F2-A8F6-0840-B87A7738D6BD}"/>
              </a:ext>
            </a:extLst>
          </p:cNvPr>
          <p:cNvSpPr txBox="1"/>
          <p:nvPr/>
        </p:nvSpPr>
        <p:spPr>
          <a:xfrm>
            <a:off x="1268775" y="184953"/>
            <a:ext cx="845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PRESUPUESTO DE GASTOS	DEL 1 DE	ENERO	AL 31 DE DICIEMBRE	 DEL 2024</a:t>
            </a:r>
            <a:endParaRPr lang="es-419" sz="2800" b="1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9DECBB37-B7BC-1D8D-5BF2-7A2B1E5379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860461"/>
              </p:ext>
            </p:extLst>
          </p:nvPr>
        </p:nvGraphicFramePr>
        <p:xfrm>
          <a:off x="1268775" y="1771648"/>
          <a:ext cx="7818075" cy="4500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055867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FFC923-32F0-4E84-8695-FE32A4F0F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953" y="3174538"/>
            <a:ext cx="8596668" cy="1254587"/>
          </a:xfrm>
        </p:spPr>
        <p:txBody>
          <a:bodyPr>
            <a:normAutofit lnSpcReduction="10000"/>
          </a:bodyPr>
          <a:lstStyle/>
          <a:p>
            <a:pPr algn="ctr"/>
            <a:r>
              <a:rPr lang="es-EC" sz="4000" b="1" kern="12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INFORME DE GESTIÓN ADMINISTRATIVA</a:t>
            </a:r>
          </a:p>
          <a:p>
            <a:endParaRPr lang="es-EC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97ECB29-6CA3-03D5-720B-257313EF25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3886881" y="629927"/>
            <a:ext cx="2413907" cy="19750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42302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FFC923-32F0-4E84-8695-FE32A4F0F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4163" y="1562940"/>
            <a:ext cx="8596668" cy="680374"/>
          </a:xfrm>
        </p:spPr>
        <p:txBody>
          <a:bodyPr>
            <a:normAutofit lnSpcReduction="1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es-EC" sz="4000" b="1" dirty="0">
                <a:solidFill>
                  <a:srgbClr val="E20625"/>
                </a:solidFill>
                <a:latin typeface="+mj-lt"/>
                <a:ea typeface="+mj-ea"/>
                <a:cs typeface="+mj-cs"/>
              </a:rPr>
              <a:t>INVERSIÓN INFOCENTRO</a:t>
            </a:r>
          </a:p>
          <a:p>
            <a:pPr marL="0" indent="0" algn="ctr">
              <a:spcAft>
                <a:spcPts val="0"/>
              </a:spcAft>
              <a:buNone/>
            </a:pPr>
            <a:endParaRPr lang="es-EC" sz="4000" b="1" dirty="0">
              <a:solidFill>
                <a:srgbClr val="DB0D83"/>
              </a:solidFill>
              <a:latin typeface="+mj-lt"/>
              <a:ea typeface="+mj-ea"/>
              <a:cs typeface="+mj-cs"/>
            </a:endParaRPr>
          </a:p>
          <a:p>
            <a:endParaRPr lang="es-EC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79A6FA8-B73C-E726-788D-65EBE885B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1905" y="79538"/>
            <a:ext cx="3213672" cy="128431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7CB65CA-932E-393E-6AAC-AA0A03B4DC1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252178" y="79538"/>
            <a:ext cx="1443971" cy="11814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213F989D-F1B9-782B-3832-E6EE301AAE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079551"/>
              </p:ext>
            </p:extLst>
          </p:nvPr>
        </p:nvGraphicFramePr>
        <p:xfrm>
          <a:off x="1696149" y="2545286"/>
          <a:ext cx="6710289" cy="2888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5158">
                  <a:extLst>
                    <a:ext uri="{9D8B030D-6E8A-4147-A177-3AD203B41FA5}">
                      <a16:colId xmlns:a16="http://schemas.microsoft.com/office/drawing/2014/main" val="3588006767"/>
                    </a:ext>
                  </a:extLst>
                </a:gridCol>
                <a:gridCol w="1845131">
                  <a:extLst>
                    <a:ext uri="{9D8B030D-6E8A-4147-A177-3AD203B41FA5}">
                      <a16:colId xmlns:a16="http://schemas.microsoft.com/office/drawing/2014/main" val="2916423113"/>
                    </a:ext>
                  </a:extLst>
                </a:gridCol>
              </a:tblGrid>
              <a:tr h="54528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b="1" kern="1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DESCRIPCIÓN </a:t>
                      </a:r>
                      <a:endParaRPr lang="es-419" sz="2800" b="1" kern="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800" b="1" i="0" u="none" strike="noStrike" kern="1200" baseline="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COSTO</a:t>
                      </a:r>
                      <a:endParaRPr lang="es-419" sz="2800" b="1" i="0" u="none" strike="noStrike" kern="1200" baseline="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880823"/>
                  </a:ext>
                </a:extLst>
              </a:tr>
              <a:tr h="5529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C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ENERGÍA ELÉCTRICA 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2800" spc="5" dirty="0">
                          <a:latin typeface="Calibri"/>
                          <a:cs typeface="Calibri"/>
                        </a:rPr>
                        <a:t>$720.00</a:t>
                      </a:r>
                      <a:endParaRPr lang="es-419" sz="2800" b="0" i="0" u="none" strike="noStrik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438787"/>
                  </a:ext>
                </a:extLst>
              </a:tr>
              <a:tr h="5770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SUMINISTRO DE OFICINA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300.00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642072"/>
                  </a:ext>
                </a:extLst>
              </a:tr>
              <a:tr h="6924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MATERIAL DE ASEO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2800" spc="5" dirty="0">
                          <a:latin typeface="Calibri"/>
                          <a:cs typeface="Calibri"/>
                        </a:rPr>
                        <a:t>$80.00</a:t>
                      </a: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602478"/>
                  </a:ext>
                </a:extLst>
              </a:tr>
              <a:tr h="5210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VALOR TOTAL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1,100.00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803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280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FFC923-32F0-4E84-8695-FE32A4F0F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735" y="2811612"/>
            <a:ext cx="8596668" cy="2115065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r>
              <a:rPr lang="es-EC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PROYECTOS SOCIALES MIES-GAD</a:t>
            </a:r>
          </a:p>
          <a:p>
            <a:pPr marL="0" indent="0" algn="ctr">
              <a:spcAft>
                <a:spcPts val="0"/>
              </a:spcAft>
              <a:buNone/>
            </a:pPr>
            <a:endParaRPr lang="es-EC" sz="3600" b="1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EC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ADULTOS MAYORES</a:t>
            </a:r>
          </a:p>
          <a:p>
            <a:endParaRPr lang="es-EC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882FF6A-330C-60E8-DE21-2B8E7BB7E5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654871" y="480320"/>
            <a:ext cx="1949720" cy="15952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F221492-CFEE-FF8A-5E25-CDC7198F6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331" y="480320"/>
            <a:ext cx="3857003" cy="1720577"/>
          </a:xfrm>
          <a:prstGeom prst="rect">
            <a:avLst/>
          </a:prstGeom>
          <a:solidFill>
            <a:schemeClr val="accent2">
              <a:lumMod val="20000"/>
              <a:lumOff val="80000"/>
              <a:alpha val="0"/>
            </a:schemeClr>
          </a:solidFill>
        </p:spPr>
      </p:pic>
    </p:spTree>
    <p:extLst>
      <p:ext uri="{BB962C8B-B14F-4D97-AF65-F5344CB8AC3E}">
        <p14:creationId xmlns:p14="http://schemas.microsoft.com/office/powerpoint/2010/main" val="2214140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617A9C17-864D-C18F-ACCE-7A9A47AE1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86" y="2229358"/>
            <a:ext cx="8596668" cy="680374"/>
          </a:xfrm>
        </p:spPr>
        <p:txBody>
          <a:bodyPr>
            <a:normAutofit lnSpcReduction="1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es-EC" sz="4000" b="1" dirty="0">
                <a:solidFill>
                  <a:srgbClr val="E20625"/>
                </a:solidFill>
                <a:latin typeface="+mj-lt"/>
                <a:ea typeface="+mj-ea"/>
                <a:cs typeface="+mj-cs"/>
              </a:rPr>
              <a:t>ADULTO MAYORES 80 USUARIOS</a:t>
            </a:r>
          </a:p>
          <a:p>
            <a:pPr marL="0" indent="0" algn="ctr">
              <a:spcAft>
                <a:spcPts val="0"/>
              </a:spcAft>
              <a:buNone/>
            </a:pPr>
            <a:endParaRPr lang="es-EC" sz="4000" b="1" dirty="0">
              <a:solidFill>
                <a:srgbClr val="DB0D83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s-EC" sz="4000" b="1" dirty="0">
              <a:solidFill>
                <a:srgbClr val="DB0D83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s-EC" sz="4000" b="1" dirty="0">
              <a:solidFill>
                <a:srgbClr val="DB0D83"/>
              </a:solidFill>
              <a:latin typeface="+mj-lt"/>
              <a:ea typeface="+mj-ea"/>
              <a:cs typeface="+mj-cs"/>
            </a:endParaRPr>
          </a:p>
          <a:p>
            <a:endParaRPr lang="es-EC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AFC19A7-1BF3-3454-E401-43C7A441C2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15623" y="410898"/>
            <a:ext cx="1443971" cy="11814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CE3062A-C1DA-48D5-BB32-8C50B0D14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200" y="410897"/>
            <a:ext cx="2648404" cy="1181431"/>
          </a:xfrm>
          <a:prstGeom prst="rect">
            <a:avLst/>
          </a:prstGeom>
          <a:solidFill>
            <a:schemeClr val="accent2">
              <a:lumMod val="20000"/>
              <a:lumOff val="80000"/>
              <a:alpha val="0"/>
            </a:schemeClr>
          </a:solidFill>
        </p:spPr>
      </p:pic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75A022D4-1F4A-EE92-ED60-55825ED63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292422"/>
              </p:ext>
            </p:extLst>
          </p:nvPr>
        </p:nvGraphicFramePr>
        <p:xfrm>
          <a:off x="342241" y="3399629"/>
          <a:ext cx="9572625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932">
                  <a:extLst>
                    <a:ext uri="{9D8B030D-6E8A-4147-A177-3AD203B41FA5}">
                      <a16:colId xmlns:a16="http://schemas.microsoft.com/office/drawing/2014/main" val="1290977092"/>
                    </a:ext>
                  </a:extLst>
                </a:gridCol>
                <a:gridCol w="3120497">
                  <a:extLst>
                    <a:ext uri="{9D8B030D-6E8A-4147-A177-3AD203B41FA5}">
                      <a16:colId xmlns:a16="http://schemas.microsoft.com/office/drawing/2014/main" val="4054968757"/>
                    </a:ext>
                  </a:extLst>
                </a:gridCol>
                <a:gridCol w="3528196">
                  <a:extLst>
                    <a:ext uri="{9D8B030D-6E8A-4147-A177-3AD203B41FA5}">
                      <a16:colId xmlns:a16="http://schemas.microsoft.com/office/drawing/2014/main" val="401187609"/>
                    </a:ext>
                  </a:extLst>
                </a:gridCol>
              </a:tblGrid>
              <a:tr h="453887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APORTE MIES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APORTE GADPREL</a:t>
                      </a:r>
                      <a:endParaRPr lang="es-419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TOTAL DEL PROYECTO</a:t>
                      </a:r>
                      <a:endParaRPr lang="es-419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326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3600" b="1" dirty="0">
                          <a:solidFill>
                            <a:schemeClr val="tx1"/>
                          </a:solidFill>
                        </a:rPr>
                        <a:t>$ 26,079,60</a:t>
                      </a:r>
                      <a:endParaRPr lang="es-419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3600" b="1" dirty="0">
                          <a:solidFill>
                            <a:schemeClr val="tx1"/>
                          </a:solidFill>
                        </a:rPr>
                        <a:t>$7,180.80</a:t>
                      </a:r>
                      <a:endParaRPr lang="es-419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3600" b="1" dirty="0">
                          <a:solidFill>
                            <a:schemeClr val="tx1"/>
                          </a:solidFill>
                        </a:rPr>
                        <a:t>$ 33,259.60</a:t>
                      </a:r>
                      <a:endParaRPr lang="es-419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3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3559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FFC923-32F0-4E84-8695-FE32A4F0F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735" y="2811612"/>
            <a:ext cx="8596668" cy="2115065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r>
              <a:rPr lang="es-EC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PROYECTOS SOCIALES MIES-GAD</a:t>
            </a:r>
          </a:p>
          <a:p>
            <a:pPr marL="0" indent="0" algn="ctr">
              <a:spcAft>
                <a:spcPts val="0"/>
              </a:spcAft>
              <a:buNone/>
            </a:pPr>
            <a:endParaRPr lang="es-EC" sz="3600" b="1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EC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DISCAPACIDAD</a:t>
            </a:r>
          </a:p>
          <a:p>
            <a:endParaRPr lang="es-EC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882FF6A-330C-60E8-DE21-2B8E7BB7E5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654871" y="480320"/>
            <a:ext cx="1949720" cy="15952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F221492-CFEE-FF8A-5E25-CDC7198F6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331" y="480320"/>
            <a:ext cx="3857003" cy="1720577"/>
          </a:xfrm>
          <a:prstGeom prst="rect">
            <a:avLst/>
          </a:prstGeom>
          <a:solidFill>
            <a:schemeClr val="accent2">
              <a:lumMod val="20000"/>
              <a:lumOff val="80000"/>
              <a:alpha val="0"/>
            </a:schemeClr>
          </a:solidFill>
        </p:spPr>
      </p:pic>
    </p:spTree>
    <p:extLst>
      <p:ext uri="{BB962C8B-B14F-4D97-AF65-F5344CB8AC3E}">
        <p14:creationId xmlns:p14="http://schemas.microsoft.com/office/powerpoint/2010/main" val="4161984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617A9C17-864D-C18F-ACCE-7A9A47AE1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86" y="2229358"/>
            <a:ext cx="8596668" cy="680374"/>
          </a:xfrm>
        </p:spPr>
        <p:txBody>
          <a:bodyPr>
            <a:normAutofit lnSpcReduction="1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es-EC" sz="4000" b="1" dirty="0">
                <a:solidFill>
                  <a:srgbClr val="E20625"/>
                </a:solidFill>
                <a:latin typeface="+mj-lt"/>
                <a:ea typeface="+mj-ea"/>
                <a:cs typeface="+mj-cs"/>
              </a:rPr>
              <a:t>DISCAPACIDAD 90 USUARIOS</a:t>
            </a:r>
          </a:p>
          <a:p>
            <a:pPr marL="0" indent="0" algn="ctr">
              <a:spcAft>
                <a:spcPts val="0"/>
              </a:spcAft>
              <a:buNone/>
            </a:pPr>
            <a:endParaRPr lang="es-EC" sz="4000" b="1" dirty="0">
              <a:solidFill>
                <a:srgbClr val="DB0D83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s-EC" sz="4000" b="1" dirty="0">
              <a:solidFill>
                <a:srgbClr val="DB0D83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s-EC" sz="4000" b="1" dirty="0">
              <a:solidFill>
                <a:srgbClr val="DB0D83"/>
              </a:solidFill>
              <a:latin typeface="+mj-lt"/>
              <a:ea typeface="+mj-ea"/>
              <a:cs typeface="+mj-cs"/>
            </a:endParaRPr>
          </a:p>
          <a:p>
            <a:endParaRPr lang="es-EC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AFC19A7-1BF3-3454-E401-43C7A441C2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15623" y="410898"/>
            <a:ext cx="1443971" cy="11814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CE3062A-C1DA-48D5-BB32-8C50B0D14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200" y="410897"/>
            <a:ext cx="2648404" cy="1181431"/>
          </a:xfrm>
          <a:prstGeom prst="rect">
            <a:avLst/>
          </a:prstGeom>
          <a:solidFill>
            <a:schemeClr val="accent2">
              <a:lumMod val="20000"/>
              <a:lumOff val="80000"/>
              <a:alpha val="0"/>
            </a:schemeClr>
          </a:solidFill>
        </p:spPr>
      </p:pic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75A022D4-1F4A-EE92-ED60-55825ED63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445173"/>
              </p:ext>
            </p:extLst>
          </p:nvPr>
        </p:nvGraphicFramePr>
        <p:xfrm>
          <a:off x="300038" y="3399629"/>
          <a:ext cx="9572625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932">
                  <a:extLst>
                    <a:ext uri="{9D8B030D-6E8A-4147-A177-3AD203B41FA5}">
                      <a16:colId xmlns:a16="http://schemas.microsoft.com/office/drawing/2014/main" val="1290977092"/>
                    </a:ext>
                  </a:extLst>
                </a:gridCol>
                <a:gridCol w="3120497">
                  <a:extLst>
                    <a:ext uri="{9D8B030D-6E8A-4147-A177-3AD203B41FA5}">
                      <a16:colId xmlns:a16="http://schemas.microsoft.com/office/drawing/2014/main" val="4054968757"/>
                    </a:ext>
                  </a:extLst>
                </a:gridCol>
                <a:gridCol w="3528196">
                  <a:extLst>
                    <a:ext uri="{9D8B030D-6E8A-4147-A177-3AD203B41FA5}">
                      <a16:colId xmlns:a16="http://schemas.microsoft.com/office/drawing/2014/main" val="401187609"/>
                    </a:ext>
                  </a:extLst>
                </a:gridCol>
              </a:tblGrid>
              <a:tr h="453887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APORTE MIES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APORTE GADPREL</a:t>
                      </a:r>
                      <a:endParaRPr lang="es-419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TOTAL DEL PROYECTO</a:t>
                      </a:r>
                      <a:endParaRPr lang="es-419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326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3600" b="1" dirty="0">
                          <a:solidFill>
                            <a:schemeClr val="tx1"/>
                          </a:solidFill>
                        </a:rPr>
                        <a:t>$ 33,558.00</a:t>
                      </a:r>
                      <a:endParaRPr lang="es-419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3600" b="1" dirty="0">
                          <a:solidFill>
                            <a:schemeClr val="tx1"/>
                          </a:solidFill>
                        </a:rPr>
                        <a:t>$16,740.00</a:t>
                      </a:r>
                      <a:endParaRPr lang="es-419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3600" b="1" dirty="0">
                          <a:solidFill>
                            <a:schemeClr val="tx1"/>
                          </a:solidFill>
                        </a:rPr>
                        <a:t>$ 50,298.00</a:t>
                      </a:r>
                      <a:endParaRPr lang="es-419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3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121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FFC923-32F0-4E84-8695-FE32A4F0F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775" y="2513873"/>
            <a:ext cx="6184219" cy="2489981"/>
          </a:xfrm>
        </p:spPr>
        <p:txBody>
          <a:bodyPr/>
          <a:lstStyle/>
          <a:p>
            <a:pPr marL="0" indent="0" algn="ctr">
              <a:buNone/>
            </a:pPr>
            <a:r>
              <a:rPr lang="es-EC" sz="46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PROYECTOS </a:t>
            </a:r>
            <a:endParaRPr lang="es-EC" sz="4600" b="1" kern="1200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EC" sz="46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CAPACITACIONES </a:t>
            </a:r>
          </a:p>
          <a:p>
            <a:pPr marL="0" indent="0" algn="ctr">
              <a:buNone/>
            </a:pPr>
            <a:r>
              <a:rPr lang="es-EC" sz="46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GESTIONES </a:t>
            </a:r>
            <a:endParaRPr lang="es-EC" sz="4600" b="1" kern="1200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C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7BD098D-AD94-8F94-66EB-9A035A457D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4091948" y="471524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303699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F8561C5-4626-A812-130E-0DE736AE65C1}"/>
              </a:ext>
            </a:extLst>
          </p:cNvPr>
          <p:cNvSpPr txBox="1"/>
          <p:nvPr/>
        </p:nvSpPr>
        <p:spPr>
          <a:xfrm>
            <a:off x="263646" y="2486063"/>
            <a:ext cx="944306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1er. Trimestre del POA 2024 mediante proceso MENOR CUANTÍA DE SERVICIOS-2024, siendo ejecutada en el mes de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enero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2024.</a:t>
            </a:r>
            <a:endParaRPr lang="es-419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s-419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presupuesto planificado fue de USD $ 9,999.99 y el presupuesto ejecutado fue de USD $ 9,999.99 y el proceso utilizado para la contratación fue por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MENOR CUANTÍA DE SERVICIOS.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Fecha de publicación (24-01-2024)</a:t>
            </a:r>
            <a:endParaRPr lang="es-419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5F65529-82BC-F0EB-3ABD-1CB8354CAF82}"/>
              </a:ext>
            </a:extLst>
          </p:cNvPr>
          <p:cNvSpPr txBox="1"/>
          <p:nvPr/>
        </p:nvSpPr>
        <p:spPr>
          <a:xfrm>
            <a:off x="1913206" y="124622"/>
            <a:ext cx="752621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MX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CAPACITACIÓN EN ACTIVIDADES DEPORTIVAS, RECREATIVAS Y CULTURALES PARA EL FOMENTO DEL BUEN USO DEL TIEMPO LIBRE DE LOS NIÑOS Y ADOLESCENTE DE LA PARROQUIA EL LAUREL 2023.</a:t>
            </a:r>
            <a:endParaRPr lang="es-419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025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F8561C5-4626-A812-130E-0DE736AE65C1}"/>
              </a:ext>
            </a:extLst>
          </p:cNvPr>
          <p:cNvSpPr txBox="1"/>
          <p:nvPr/>
        </p:nvSpPr>
        <p:spPr>
          <a:xfrm>
            <a:off x="263646" y="2486063"/>
            <a:ext cx="944306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2do. Trimestre del POA 2024 mediante proceso ÍNFIMA CUANTÍA-2024, siendo ejecutada en el mes de abril de 2024.</a:t>
            </a:r>
            <a:endParaRPr lang="es-419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s-419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presupuesto planificado fue de USD $ 5,850.00 y el presupuesto ejecutado fue de USD $ 5,850.00 y el proceso utilizado para la contratación fue por Ínfima Cuantía. Fecha de publicación (29-04-2024)</a:t>
            </a:r>
            <a:endParaRPr lang="es-419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5F65529-82BC-F0EB-3ABD-1CB8354CAF82}"/>
              </a:ext>
            </a:extLst>
          </p:cNvPr>
          <p:cNvSpPr txBox="1"/>
          <p:nvPr/>
        </p:nvSpPr>
        <p:spPr>
          <a:xfrm>
            <a:off x="1913206" y="124622"/>
            <a:ext cx="752621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MX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CAPACITACIÓN EN ACTIVIDADES DEPORTIVAS, RECREATIVAS Y CULTURALES PARA EL FOMENTO DEL BUEN USO DEL TIEMPO LIBRE DE LOS NIÑOS Y ADOLESCENTE DE LA PARROQUIA EL LAUREL 2023.</a:t>
            </a:r>
            <a:endParaRPr lang="es-419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940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09F48D92-4F6B-1394-F00C-39DA1EC6BF3B}"/>
              </a:ext>
            </a:extLst>
          </p:cNvPr>
          <p:cNvGraphicFramePr>
            <a:graphicFrameLocks noGrp="1"/>
          </p:cNvGraphicFramePr>
          <p:nvPr/>
        </p:nvGraphicFramePr>
        <p:xfrm>
          <a:off x="2820830" y="4137911"/>
          <a:ext cx="5733235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175">
                  <a:extLst>
                    <a:ext uri="{9D8B030D-6E8A-4147-A177-3AD203B41FA5}">
                      <a16:colId xmlns:a16="http://schemas.microsoft.com/office/drawing/2014/main" val="1736618435"/>
                    </a:ext>
                  </a:extLst>
                </a:gridCol>
                <a:gridCol w="1604104">
                  <a:extLst>
                    <a:ext uri="{9D8B030D-6E8A-4147-A177-3AD203B41FA5}">
                      <a16:colId xmlns:a16="http://schemas.microsoft.com/office/drawing/2014/main" val="3203074460"/>
                    </a:ext>
                  </a:extLst>
                </a:gridCol>
                <a:gridCol w="1368956">
                  <a:extLst>
                    <a:ext uri="{9D8B030D-6E8A-4147-A177-3AD203B41FA5}">
                      <a16:colId xmlns:a16="http://schemas.microsoft.com/office/drawing/2014/main" val="18551715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638347"/>
                  </a:ext>
                </a:extLst>
              </a:tr>
            </a:tbl>
          </a:graphicData>
        </a:graphic>
      </p:graphicFrame>
      <p:pic>
        <p:nvPicPr>
          <p:cNvPr id="21" name="Imagen 20">
            <a:extLst>
              <a:ext uri="{FF2B5EF4-FFF2-40B4-BE49-F238E27FC236}">
                <a16:creationId xmlns:a16="http://schemas.microsoft.com/office/drawing/2014/main" id="{794A2F53-6DAF-E3B0-3591-D57C28C7EC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4721825" y="874448"/>
            <a:ext cx="1737341" cy="142146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2870CA61-DB10-3237-3C9C-02DAF2D3F90A}"/>
              </a:ext>
            </a:extLst>
          </p:cNvPr>
          <p:cNvSpPr txBox="1"/>
          <p:nvPr/>
        </p:nvSpPr>
        <p:spPr>
          <a:xfrm>
            <a:off x="2633062" y="4584678"/>
            <a:ext cx="61451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Según Acuerdo Ministerial No. 07 del 11 de marzo de 2024</a:t>
            </a:r>
            <a:endParaRPr lang="es-419" sz="16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8A47E38-2BCE-6EFB-7F93-F1E02D0F4AE4}"/>
              </a:ext>
            </a:extLst>
          </p:cNvPr>
          <p:cNvSpPr txBox="1"/>
          <p:nvPr/>
        </p:nvSpPr>
        <p:spPr>
          <a:xfrm>
            <a:off x="2731539" y="3353292"/>
            <a:ext cx="3151464" cy="646331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Presupuesto</a:t>
            </a:r>
            <a:r>
              <a:rPr lang="es-MX" sz="24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</a:t>
            </a:r>
            <a:endParaRPr lang="es-419" sz="24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0627D9D-47F4-4A62-47CB-597774023132}"/>
              </a:ext>
            </a:extLst>
          </p:cNvPr>
          <p:cNvSpPr txBox="1"/>
          <p:nvPr/>
        </p:nvSpPr>
        <p:spPr>
          <a:xfrm>
            <a:off x="5883003" y="2860849"/>
            <a:ext cx="339887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8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2024</a:t>
            </a:r>
            <a:endParaRPr lang="es-419" sz="8800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29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15CC16B-DA76-FCA4-8397-3AA39DA97A2A}"/>
              </a:ext>
            </a:extLst>
          </p:cNvPr>
          <p:cNvSpPr txBox="1"/>
          <p:nvPr/>
        </p:nvSpPr>
        <p:spPr>
          <a:xfrm>
            <a:off x="2057655" y="382012"/>
            <a:ext cx="703027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 PREVENTIVO Y CORRECTIVO DE INFRAESTRUCTURA DE ESPACIOS PÚBLICOS DE LA PARROQUIA EL LAUREL</a:t>
            </a:r>
            <a:r>
              <a:rPr lang="es-MX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419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416E0-0BD5-A75C-8F84-AB129008A510}"/>
              </a:ext>
            </a:extLst>
          </p:cNvPr>
          <p:cNvSpPr txBox="1"/>
          <p:nvPr/>
        </p:nvSpPr>
        <p:spPr>
          <a:xfrm>
            <a:off x="309490" y="3116106"/>
            <a:ext cx="917213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1er. Trimestre del POA 2024 mediante proceso </a:t>
            </a:r>
            <a:r>
              <a:rPr lang="es-MX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ÍNFIMA CUANTIA</a:t>
            </a:r>
            <a:r>
              <a:rPr lang="es-MX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-2024, siendo ejecutada en el mes de abril de 2024. En los espacios público de la Parroquia El Laurel.</a:t>
            </a:r>
            <a:endParaRPr lang="es-419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419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presupuesto planificado fue de USD $ 6,380.00 y el presupuesto ejecutado fue de USD $ 6,380.00 y el proceso utilizado para la contratación </a:t>
            </a: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 servicio de mantenimiento y cambio de los letreros de bienvenida en la parroquia El Laurel </a:t>
            </a:r>
            <a:r>
              <a:rPr lang="es-MX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 por </a:t>
            </a:r>
            <a:r>
              <a:rPr lang="es-MX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Ínfima</a:t>
            </a:r>
            <a:r>
              <a:rPr lang="es-MX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Cuantía. Fecha de publicación (0</a:t>
            </a:r>
            <a:r>
              <a:rPr lang="es-MX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s-MX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-03-2024)</a:t>
            </a:r>
            <a:endParaRPr lang="es-419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109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FDD36E-C8EA-AB37-7869-5C59EA734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E6C5CC0-C69B-05CF-6413-5DD8B217FE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FEE08863-27BC-0DA5-14E4-7A709019E58B}"/>
              </a:ext>
            </a:extLst>
          </p:cNvPr>
          <p:cNvSpPr txBox="1"/>
          <p:nvPr/>
        </p:nvSpPr>
        <p:spPr>
          <a:xfrm>
            <a:off x="2706584" y="190255"/>
            <a:ext cx="703027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 PREVENTIVO Y CORRECTIVO DE INFRAESTRUCTURA DE ESPACIOS PÚBLICOS DE LA PARROQUIA EL LAUREL</a:t>
            </a:r>
            <a:r>
              <a:rPr lang="es-MX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419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6B5C3F-54E6-18B2-7FC9-575ADE1E26B6}"/>
              </a:ext>
            </a:extLst>
          </p:cNvPr>
          <p:cNvSpPr txBox="1"/>
          <p:nvPr/>
        </p:nvSpPr>
        <p:spPr>
          <a:xfrm>
            <a:off x="309490" y="3116106"/>
            <a:ext cx="9172136" cy="3647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1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4to. Trimestre del POA 2024 mediante proceso MCS-GADPREL-2024-003, siendo ejecutada en el mes de Julio de 2024. En los espacios público de la Parroquia El Laurel.</a:t>
            </a:r>
            <a:endParaRPr lang="es-419" sz="21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1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419" sz="21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1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presupuesto planificado fue de USD $ 35,648.51 y el presupuesto ejecutado fue de USD $ </a:t>
            </a:r>
            <a:r>
              <a:rPr lang="es-MX" sz="2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35,648.51</a:t>
            </a:r>
            <a:r>
              <a:rPr lang="es-MX" sz="21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el proceso utilizado para la contratación de </a:t>
            </a:r>
            <a:r>
              <a:rPr lang="es-ES" sz="2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MANTENIMIENTO Y EMBELLECIMIENTO DE ESPACIOS PÚBLICOS DEL CASCO URBANO DE LA PARROQUIA RURAL EL LAUREL DEL CANTÓN DAULE, </a:t>
            </a:r>
            <a:r>
              <a:rPr lang="es-MX" sz="21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 por Ínfima Cuantía de Obras. Fecha de publicación (</a:t>
            </a:r>
            <a:r>
              <a:rPr lang="es-MX" sz="2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</a:t>
            </a:r>
            <a:r>
              <a:rPr lang="es-MX" sz="21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-07-2024)</a:t>
            </a:r>
            <a:endParaRPr lang="es-419" sz="21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996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15CC16B-DA76-FCA4-8397-3AA39DA97A2A}"/>
              </a:ext>
            </a:extLst>
          </p:cNvPr>
          <p:cNvSpPr txBox="1"/>
          <p:nvPr/>
        </p:nvSpPr>
        <p:spPr>
          <a:xfrm>
            <a:off x="2057655" y="382012"/>
            <a:ext cx="7030278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s-MX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MANTENIMIENTO CORRECTIVO DE VEHÍCULO DEL GAD PARROQUIAL EL LAUREL.</a:t>
            </a:r>
            <a:endParaRPr lang="es-419" sz="32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419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416E0-0BD5-A75C-8F84-AB129008A510}"/>
              </a:ext>
            </a:extLst>
          </p:cNvPr>
          <p:cNvSpPr txBox="1"/>
          <p:nvPr/>
        </p:nvSpPr>
        <p:spPr>
          <a:xfrm>
            <a:off x="323558" y="2623736"/>
            <a:ext cx="945348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proceso se elevó a contratación en el 1er. Trimestre del POA 2024 mediante proceso ÍNFIMA CUANTÍA-2024, siendo ejecutada en el mes de Junio de 2024. Vehículo del GAD Parroquial El Laurel.</a:t>
            </a:r>
            <a:endParaRPr lang="es-419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419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EC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El presupuesto planificado fue de USD $ 3,498.00 y el presupuesto ejecutado fue de USD $ 3,498.00 y el proceso utilizado para la contratación </a:t>
            </a:r>
            <a:r>
              <a:rPr lang="es-EC" sz="2400" b="1" kern="100" dirty="0">
                <a:latin typeface="Arial" panose="020B0604020202020204" pitchFamily="34" charset="0"/>
                <a:ea typeface="Calibri" panose="020F0502020204030204" pitchFamily="34" charset="0"/>
              </a:rPr>
              <a:t>SERVICIOS DE MANTENIMIENTO PREVENTIVO DE VEHICULOS DE MOTOR,</a:t>
            </a:r>
            <a:r>
              <a:rPr lang="es-EC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por Ínfima Cuantía. Fecha de publicación (10-06-2024)</a:t>
            </a:r>
            <a:endParaRPr lang="es-419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9149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15CC16B-DA76-FCA4-8397-3AA39DA97A2A}"/>
              </a:ext>
            </a:extLst>
          </p:cNvPr>
          <p:cNvSpPr txBox="1"/>
          <p:nvPr/>
        </p:nvSpPr>
        <p:spPr>
          <a:xfrm>
            <a:off x="2339009" y="648064"/>
            <a:ext cx="703027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C" sz="32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PROYECTO FESTIVIDADES DE  ANIVERSARIO DE LA PARROQUIA</a:t>
            </a:r>
            <a:endParaRPr lang="es-419" sz="32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416E0-0BD5-A75C-8F84-AB129008A510}"/>
              </a:ext>
            </a:extLst>
          </p:cNvPr>
          <p:cNvSpPr txBox="1"/>
          <p:nvPr/>
        </p:nvSpPr>
        <p:spPr>
          <a:xfrm>
            <a:off x="351692" y="1725282"/>
            <a:ext cx="9312812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2do. Trimestre del POA 2024 mediante proceso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presupuesto planificado fue de USD $ 52,000.00 y el presupuesto ejecutado fue de USD $ 52,000.00 y el proceso utilizado para la </a:t>
            </a: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contratación DE SERVICIOS DE LA ORGANIZACIÓN, PLANIFICACIÓN, PRODUCCIÓN Y EJECUCIÓN DE EVENTOS ARTÍSTICOS, CULTURALES Y SOCIALES A DESARROLLARSE EN LA PARROQUIA EL LAUREL DEL CANTÓN DAULE,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 por Menor Cuantía De Servicios. (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05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-09-2024) </a:t>
            </a:r>
            <a:r>
              <a:rPr lang="es-MX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419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070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15CC16B-DA76-FCA4-8397-3AA39DA97A2A}"/>
              </a:ext>
            </a:extLst>
          </p:cNvPr>
          <p:cNvSpPr txBox="1"/>
          <p:nvPr/>
        </p:nvSpPr>
        <p:spPr>
          <a:xfrm>
            <a:off x="2246244" y="190255"/>
            <a:ext cx="703027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PARA LA ATENCION INTEGRAL AL ADULTO MAYOR A TRAVES DE ESPACIOS DE SOCIALIZACIÓN YDIFERENTES ACTIVIDADES , EN BASE AL PROYECTO DE PROMOCIÓNDE LOS DERECHOS DE PROTECCIÓN DE LOS ADULTOS MAYORES,PERSONAS CON DISCAPACIDAD, PERSONAS CON ENFERMEDADESCATASTRÓFICAS EN LA PARROQUIA EL LAUREL DEL CANTON DAULE</a:t>
            </a:r>
            <a:endParaRPr lang="es-419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416E0-0BD5-A75C-8F84-AB129008A510}"/>
              </a:ext>
            </a:extLst>
          </p:cNvPr>
          <p:cNvSpPr txBox="1"/>
          <p:nvPr/>
        </p:nvSpPr>
        <p:spPr>
          <a:xfrm>
            <a:off x="351693" y="2468362"/>
            <a:ext cx="9312812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3er. Trimestre del POA 2024 mediante proceso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presupuesto planificado fue de USD $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2,000.00 y el presupuesto ejecutado fue de USD $ 12,000.00 y el proceso utilizado para la </a:t>
            </a: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contratación DE SERVICIOS PARA LA INTEGRACIÓN INTEGRAL  AL ADULTO MAYOR EN LA PARROQUIA EL LAUREL DEL CANTÓN DAULE,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 por Feria Inclusiva. (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-07-2024) </a:t>
            </a:r>
            <a:r>
              <a:rPr lang="es-MX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419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8604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15CC16B-DA76-FCA4-8397-3AA39DA97A2A}"/>
              </a:ext>
            </a:extLst>
          </p:cNvPr>
          <p:cNvSpPr txBox="1"/>
          <p:nvPr/>
        </p:nvSpPr>
        <p:spPr>
          <a:xfrm>
            <a:off x="2246243" y="190255"/>
            <a:ext cx="741826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000" b="1" dirty="0">
                <a:solidFill>
                  <a:srgbClr val="FF0000"/>
                </a:solidFill>
              </a:rPr>
              <a:t>CONTRAPARTE CONVENIO GADPREL Y MIES Espectáculos Culturales y Sociales</a:t>
            </a:r>
            <a:endParaRPr lang="es-419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416E0-0BD5-A75C-8F84-AB129008A510}"/>
              </a:ext>
            </a:extLst>
          </p:cNvPr>
          <p:cNvSpPr txBox="1"/>
          <p:nvPr/>
        </p:nvSpPr>
        <p:spPr>
          <a:xfrm>
            <a:off x="351693" y="2216571"/>
            <a:ext cx="9312812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4to. Trimestre del POA 2024 mediante proceso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presupuesto planificado fue de USD $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3,850.00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el presupuesto ejecutado fue de USD $ 3,850.00 y el proceso utilizado para la </a:t>
            </a: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contratación DE SERVICIOS PARA LA INTEGRACIÓN DEL PROYECTO DISCAPACIDAD CONVENIO MIES-GD,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 por Ínfima cuantía. (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-12-2024) </a:t>
            </a:r>
            <a:r>
              <a:rPr lang="es-MX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419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35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15CC16B-DA76-FCA4-8397-3AA39DA97A2A}"/>
              </a:ext>
            </a:extLst>
          </p:cNvPr>
          <p:cNvSpPr txBox="1"/>
          <p:nvPr/>
        </p:nvSpPr>
        <p:spPr>
          <a:xfrm>
            <a:off x="2246243" y="190255"/>
            <a:ext cx="753386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FF0000"/>
                </a:solidFill>
              </a:rPr>
              <a:t>CONTRATACIÓN DE SERVICIOS DE MANTENIMIENTO Y FUMIGACIÓN, EN LAS AREAS VERDES DE LA PARROQUIA EL LAUREL</a:t>
            </a:r>
            <a:endParaRPr lang="es-419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416E0-0BD5-A75C-8F84-AB129008A510}"/>
              </a:ext>
            </a:extLst>
          </p:cNvPr>
          <p:cNvSpPr txBox="1"/>
          <p:nvPr/>
        </p:nvSpPr>
        <p:spPr>
          <a:xfrm>
            <a:off x="292700" y="1980597"/>
            <a:ext cx="9312812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2do. Trimestre del POA 2024 mediante proceso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presupuesto planificado fue de USD $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5,500.00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el presupuesto ejecutado fue de USD $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5,500.00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el proceso utilizado para la </a:t>
            </a: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contratación DE SERVICIOS DE MANTENIMIENTO Y FUMIGACIÓN, EN LAS AREAS VERDES DEL GAD PARROQUIAL EL LAUREL,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 por Ínfima cuantía. (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-06-2024) </a:t>
            </a:r>
            <a:r>
              <a:rPr lang="es-MX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419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0886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15CC16B-DA76-FCA4-8397-3AA39DA97A2A}"/>
              </a:ext>
            </a:extLst>
          </p:cNvPr>
          <p:cNvSpPr txBox="1"/>
          <p:nvPr/>
        </p:nvSpPr>
        <p:spPr>
          <a:xfrm>
            <a:off x="1995520" y="325065"/>
            <a:ext cx="753386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</a:rPr>
              <a:t>ASESORAMIENTO, CAPCITACIÓN, ORIENTACIÓN, REVISIÓN Y MANEJO DE LOS DIFERENTES PROCESOS DE CONTRATACIÓN PÚBLICA, INCLUYE LA FASE PREPARATORIA Y FINALIZACIÓN DE LOS PROCESOS </a:t>
            </a:r>
            <a:endParaRPr lang="es-419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416E0-0BD5-A75C-8F84-AB129008A510}"/>
              </a:ext>
            </a:extLst>
          </p:cNvPr>
          <p:cNvSpPr txBox="1"/>
          <p:nvPr/>
        </p:nvSpPr>
        <p:spPr>
          <a:xfrm>
            <a:off x="351692" y="2216571"/>
            <a:ext cx="9719959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2do. Trimestre del POA 2024 mediante proceso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presupuesto planificado fue de USD $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5,000.00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el presupuesto ejecutado fue de USD $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5,000.00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el proceso utilizado para la </a:t>
            </a: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contratación DE SERVICIOS CONTRATACIÓN PÚBLICA, INCLUYE LA FASE PREPARATORIA Y FINALIZACIÓN DE LOS PROCESOS DEL GAD PARROQUIAL EL LAUREL,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 por Ínfima cuantía. (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-03-2024) </a:t>
            </a:r>
            <a:r>
              <a:rPr lang="es-MX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419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0699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5BB9600-710B-7E4C-5C2F-2A740CEF3F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22094" y="190255"/>
            <a:ext cx="1689874" cy="1382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15CC16B-DA76-FCA4-8397-3AA39DA97A2A}"/>
              </a:ext>
            </a:extLst>
          </p:cNvPr>
          <p:cNvSpPr txBox="1"/>
          <p:nvPr/>
        </p:nvSpPr>
        <p:spPr>
          <a:xfrm>
            <a:off x="2246243" y="190255"/>
            <a:ext cx="753386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srgbClr val="FF0000"/>
                </a:solidFill>
              </a:rPr>
              <a:t>SERVICIOS PARA LA APLICACIÓN CORRECTA DE CIERRES DE CUENTAS Y REVISIÓN DE BASE DE DATOS DEL SISTEMA DE PROCESOS FINANCIEROS QUE POSEE EL GAD PARROQUIAL RURAL EL LAUREL  </a:t>
            </a:r>
            <a:endParaRPr lang="es-419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10416E0-0BD5-A75C-8F84-AB129008A510}"/>
              </a:ext>
            </a:extLst>
          </p:cNvPr>
          <p:cNvSpPr txBox="1"/>
          <p:nvPr/>
        </p:nvSpPr>
        <p:spPr>
          <a:xfrm>
            <a:off x="351692" y="2216571"/>
            <a:ext cx="971995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proceso se elevó a contratación en el 2do. Trimestre del POA 2024 mediante proceso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presupuesto planificado fue de USD $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1,550.00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el presupuesto ejecutado fue de USD $ 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1,550.00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el proceso utilizado para la </a:t>
            </a:r>
            <a:r>
              <a:rPr lang="es-ES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contratación DE SERVICIOS PARA LA APLICACIÓN CORRECTA DE CIERRES DE CUENTAS Y REVISIÓN DE BASE DE DATOS DEL SISTEMA DE PROCESOS FINANCIEROS QUE POSEE EL GAD PARROQUIAL RURAL EL LAUREL, 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 por Ínfima cuantía. (</a:t>
            </a:r>
            <a:r>
              <a:rPr lang="es-MX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lang="es-MX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-03-2024) </a:t>
            </a:r>
            <a:r>
              <a:rPr lang="es-MX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419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9904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878B744-E37C-493F-F9E7-55C0C295C1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3886881" y="629927"/>
            <a:ext cx="2413907" cy="19750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CB3684E-AD0E-D109-C45C-AFDE6404A08E}"/>
              </a:ext>
            </a:extLst>
          </p:cNvPr>
          <p:cNvSpPr txBox="1"/>
          <p:nvPr/>
        </p:nvSpPr>
        <p:spPr>
          <a:xfrm>
            <a:off x="2040834" y="3097242"/>
            <a:ext cx="669234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C" sz="60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GRACIAS POR SU ATENCIÓN</a:t>
            </a:r>
            <a:endParaRPr lang="es-419" sz="6000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9D5BA5E-9C71-91D3-137B-BB76E5D69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357946"/>
              </p:ext>
            </p:extLst>
          </p:nvPr>
        </p:nvGraphicFramePr>
        <p:xfrm>
          <a:off x="1688711" y="5527017"/>
          <a:ext cx="6561709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9031">
                  <a:extLst>
                    <a:ext uri="{9D8B030D-6E8A-4147-A177-3AD203B41FA5}">
                      <a16:colId xmlns:a16="http://schemas.microsoft.com/office/drawing/2014/main" val="1736618435"/>
                    </a:ext>
                  </a:extLst>
                </a:gridCol>
                <a:gridCol w="1835903">
                  <a:extLst>
                    <a:ext uri="{9D8B030D-6E8A-4147-A177-3AD203B41FA5}">
                      <a16:colId xmlns:a16="http://schemas.microsoft.com/office/drawing/2014/main" val="3203074460"/>
                    </a:ext>
                  </a:extLst>
                </a:gridCol>
                <a:gridCol w="1566775">
                  <a:extLst>
                    <a:ext uri="{9D8B030D-6E8A-4147-A177-3AD203B41FA5}">
                      <a16:colId xmlns:a16="http://schemas.microsoft.com/office/drawing/2014/main" val="1855171562"/>
                    </a:ext>
                  </a:extLst>
                </a:gridCol>
              </a:tblGrid>
              <a:tr h="181091">
                <a:tc>
                  <a:txBody>
                    <a:bodyPr/>
                    <a:lstStyle/>
                    <a:p>
                      <a:endParaRPr lang="es-419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419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419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638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0048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794A2F53-6DAF-E3B0-3591-D57C28C7EC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1444830" y="82666"/>
            <a:ext cx="1626983" cy="133116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uadro de texto 2">
            <a:extLst>
              <a:ext uri="{FF2B5EF4-FFF2-40B4-BE49-F238E27FC236}">
                <a16:creationId xmlns:a16="http://schemas.microsoft.com/office/drawing/2014/main" id="{1C2CFBB5-159E-B083-06ED-F8C13B095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450" y="2003586"/>
            <a:ext cx="3438252" cy="409570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800"/>
              </a:spcAft>
            </a:pPr>
            <a:endParaRPr lang="es-419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419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ASIGNACIÓN PARA EL PRESUPUESTO PARTICIPATIVO 2024</a:t>
            </a:r>
          </a:p>
          <a:p>
            <a:pPr>
              <a:spcAft>
                <a:spcPts val="800"/>
              </a:spcAft>
            </a:pPr>
            <a:r>
              <a:rPr lang="es-419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DE  </a:t>
            </a:r>
            <a:r>
              <a:rPr lang="es-419" sz="2800" b="1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$384,</a:t>
            </a:r>
            <a:r>
              <a:rPr lang="es-419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218.56</a:t>
            </a:r>
            <a:endParaRPr lang="es-419" sz="2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s-419" sz="2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s-419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419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198 del   COOTAD.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B17878F-C469-B7BE-31BC-743FD068D3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4980804"/>
              </p:ext>
            </p:extLst>
          </p:nvPr>
        </p:nvGraphicFramePr>
        <p:xfrm>
          <a:off x="4166514" y="2201195"/>
          <a:ext cx="5410812" cy="3700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184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794A2F53-6DAF-E3B0-3591-D57C28C7EC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925134" y="101730"/>
            <a:ext cx="876099" cy="7168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7FAD04-63C0-29B0-C4EC-02E25A838B7D}"/>
              </a:ext>
            </a:extLst>
          </p:cNvPr>
          <p:cNvSpPr txBox="1"/>
          <p:nvPr/>
        </p:nvSpPr>
        <p:spPr>
          <a:xfrm>
            <a:off x="2036429" y="115132"/>
            <a:ext cx="60984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INGRESOS 2024</a:t>
            </a:r>
            <a:endParaRPr lang="es-419" sz="4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8C2E098B-ADDC-3560-21A6-1925B2209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888976"/>
              </p:ext>
            </p:extLst>
          </p:nvPr>
        </p:nvGraphicFramePr>
        <p:xfrm>
          <a:off x="442193" y="1067079"/>
          <a:ext cx="9785024" cy="55087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5367">
                  <a:extLst>
                    <a:ext uri="{9D8B030D-6E8A-4147-A177-3AD203B41FA5}">
                      <a16:colId xmlns:a16="http://schemas.microsoft.com/office/drawing/2014/main" val="4230965461"/>
                    </a:ext>
                  </a:extLst>
                </a:gridCol>
                <a:gridCol w="2312822">
                  <a:extLst>
                    <a:ext uri="{9D8B030D-6E8A-4147-A177-3AD203B41FA5}">
                      <a16:colId xmlns:a16="http://schemas.microsoft.com/office/drawing/2014/main" val="1522520797"/>
                    </a:ext>
                  </a:extLst>
                </a:gridCol>
                <a:gridCol w="1447443">
                  <a:extLst>
                    <a:ext uri="{9D8B030D-6E8A-4147-A177-3AD203B41FA5}">
                      <a16:colId xmlns:a16="http://schemas.microsoft.com/office/drawing/2014/main" val="130114079"/>
                    </a:ext>
                  </a:extLst>
                </a:gridCol>
                <a:gridCol w="1043291">
                  <a:extLst>
                    <a:ext uri="{9D8B030D-6E8A-4147-A177-3AD203B41FA5}">
                      <a16:colId xmlns:a16="http://schemas.microsoft.com/office/drawing/2014/main" val="2166292486"/>
                    </a:ext>
                  </a:extLst>
                </a:gridCol>
                <a:gridCol w="1245367">
                  <a:extLst>
                    <a:ext uri="{9D8B030D-6E8A-4147-A177-3AD203B41FA5}">
                      <a16:colId xmlns:a16="http://schemas.microsoft.com/office/drawing/2014/main" val="1802972505"/>
                    </a:ext>
                  </a:extLst>
                </a:gridCol>
                <a:gridCol w="1245367">
                  <a:extLst>
                    <a:ext uri="{9D8B030D-6E8A-4147-A177-3AD203B41FA5}">
                      <a16:colId xmlns:a16="http://schemas.microsoft.com/office/drawing/2014/main" val="588492658"/>
                    </a:ext>
                  </a:extLst>
                </a:gridCol>
                <a:gridCol w="1245367">
                  <a:extLst>
                    <a:ext uri="{9D8B030D-6E8A-4147-A177-3AD203B41FA5}">
                      <a16:colId xmlns:a16="http://schemas.microsoft.com/office/drawing/2014/main" val="1477456818"/>
                    </a:ext>
                  </a:extLst>
                </a:gridCol>
              </a:tblGrid>
              <a:tr h="47560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C" sz="1400" b="1" u="none" strike="noStrike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PARTIDA</a:t>
                      </a:r>
                      <a:endParaRPr lang="es-EC" sz="1400" b="1" i="0" u="none" strike="noStrike" dirty="0">
                        <a:solidFill>
                          <a:srgbClr val="EE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C" sz="1400" b="1" u="none" strike="noStrike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DENOMINACIÓN</a:t>
                      </a:r>
                      <a:endParaRPr lang="es-EC" sz="1400" b="1" i="0" u="none" strike="noStrike" dirty="0">
                        <a:solidFill>
                          <a:srgbClr val="EE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C" sz="1400" b="1" u="none" strike="noStrike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ASIGNSACIÓN INICIAL</a:t>
                      </a:r>
                      <a:endParaRPr lang="es-EC" sz="1400" b="1" i="0" u="none" strike="noStrike" dirty="0">
                        <a:solidFill>
                          <a:srgbClr val="EE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C" sz="1400" b="1" u="none" strike="noStrike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REFORMAS</a:t>
                      </a:r>
                      <a:endParaRPr lang="es-EC" sz="1400" b="1" i="0" u="none" strike="noStrike" dirty="0">
                        <a:solidFill>
                          <a:srgbClr val="EE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C" sz="1400" b="1" u="none" strike="noStrike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CODIFICADO</a:t>
                      </a:r>
                      <a:endParaRPr lang="es-EC" sz="1400" b="1" i="0" u="none" strike="noStrike" dirty="0">
                        <a:solidFill>
                          <a:srgbClr val="EE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C" sz="1400" b="1" u="none" strike="noStrike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DEVENGADO</a:t>
                      </a:r>
                      <a:endParaRPr lang="es-EC" sz="1400" b="1" i="0" u="none" strike="noStrike" dirty="0">
                        <a:solidFill>
                          <a:srgbClr val="EE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EC" sz="1400" b="1" u="none" strike="noStrike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</a:t>
                      </a:r>
                      <a:endParaRPr lang="es-EC" sz="1400" b="1" i="0" u="none" strike="noStrike" dirty="0">
                        <a:solidFill>
                          <a:srgbClr val="EE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011873"/>
                  </a:ext>
                </a:extLst>
              </a:tr>
              <a:tr h="545776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None/>
                      </a:pPr>
                      <a:r>
                        <a:rPr lang="es-EC" sz="1400" b="1" u="none" strike="noStrike" kern="1200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13.01.99</a:t>
                      </a: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Otras Tasas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5,400.00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5,400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2,160.00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3,240.00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extLst>
                  <a:ext uri="{0D108BD9-81ED-4DB2-BD59-A6C34878D82A}">
                    <a16:rowId xmlns:a16="http://schemas.microsoft.com/office/drawing/2014/main" val="1225788679"/>
                  </a:ext>
                </a:extLst>
              </a:tr>
              <a:tr h="545776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None/>
                      </a:pPr>
                      <a:r>
                        <a:rPr lang="es-EC" sz="1400" b="1" u="none" strike="noStrike" kern="1200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18.06.08</a:t>
                      </a: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Aporte A Juntas parroquiales Rurales (30%)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103,609.19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-2,344.58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101,254.61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101,254.61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extLst>
                  <a:ext uri="{0D108BD9-81ED-4DB2-BD59-A6C34878D82A}">
                    <a16:rowId xmlns:a16="http://schemas.microsoft.com/office/drawing/2014/main" val="2536236816"/>
                  </a:ext>
                </a:extLst>
              </a:tr>
              <a:tr h="561371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None/>
                      </a:pPr>
                      <a:r>
                        <a:rPr lang="es-EC" sz="1400" b="1" u="none" strike="noStrike" kern="1200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28.01.01</a:t>
                      </a: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 Gobierno Central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23,246.77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194.64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20,440.41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48,226.01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-24786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extLst>
                  <a:ext uri="{0D108BD9-81ED-4DB2-BD59-A6C34878D82A}">
                    <a16:rowId xmlns:a16="http://schemas.microsoft.com/office/drawing/2014/main" val="433893196"/>
                  </a:ext>
                </a:extLst>
              </a:tr>
              <a:tr h="553573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None/>
                      </a:pPr>
                      <a:r>
                        <a:rPr lang="es-EC" sz="1400" b="1" u="none" strike="noStrike" kern="1200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28.06.08</a:t>
                      </a: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Aporte A Juntas parroquiales Rurales (70%)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241,754.79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-5470.69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236,284.10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236,284.08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extLst>
                  <a:ext uri="{0D108BD9-81ED-4DB2-BD59-A6C34878D82A}">
                    <a16:rowId xmlns:a16="http://schemas.microsoft.com/office/drawing/2014/main" val="458274158"/>
                  </a:ext>
                </a:extLst>
              </a:tr>
              <a:tr h="974601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None/>
                      </a:pPr>
                      <a:r>
                        <a:rPr lang="es-EC" sz="1400" b="1" u="none" strike="noStrike" kern="1200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28.10.03</a:t>
                      </a: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s-E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 Presupuesto General de Estado A gobiernos Autónomos Descentralizados Parroquiales Rurales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42,682.32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42,682.32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42,682.32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extLst>
                  <a:ext uri="{0D108BD9-81ED-4DB2-BD59-A6C34878D82A}">
                    <a16:rowId xmlns:a16="http://schemas.microsoft.com/office/drawing/2014/main" val="72525028"/>
                  </a:ext>
                </a:extLst>
              </a:tr>
              <a:tr h="421028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None/>
                      </a:pPr>
                      <a:r>
                        <a:rPr lang="es-EC" sz="1400" b="1" u="none" strike="noStrike" kern="1200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37.01.01</a:t>
                      </a: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Fondos Gobierno Central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305,810.56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305,810.56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305,810.56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extLst>
                  <a:ext uri="{0D108BD9-81ED-4DB2-BD59-A6C34878D82A}">
                    <a16:rowId xmlns:a16="http://schemas.microsoft.com/office/drawing/2014/main" val="1891122166"/>
                  </a:ext>
                </a:extLst>
              </a:tr>
              <a:tr h="421028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None/>
                      </a:pPr>
                      <a:r>
                        <a:rPr lang="es-EC" sz="1400" b="1" u="none" strike="noStrike" kern="1200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38.01.01</a:t>
                      </a: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Cuentas Por Cobrar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56,945.52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41,634.98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98,580.50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98,580.50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extLst>
                  <a:ext uri="{0D108BD9-81ED-4DB2-BD59-A6C34878D82A}">
                    <a16:rowId xmlns:a16="http://schemas.microsoft.com/office/drawing/2014/main" val="660361540"/>
                  </a:ext>
                </a:extLst>
              </a:tr>
              <a:tr h="444417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None/>
                      </a:pPr>
                      <a:r>
                        <a:rPr lang="es-EC" sz="1400" b="1" u="none" strike="noStrike" kern="1200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38.01.07</a:t>
                      </a: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E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Anticipos Devengar Anticipos Años Anteriores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15,250.00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15,200.00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15,200.00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extLst>
                  <a:ext uri="{0D108BD9-81ED-4DB2-BD59-A6C34878D82A}">
                    <a16:rowId xmlns:a16="http://schemas.microsoft.com/office/drawing/2014/main" val="546990103"/>
                  </a:ext>
                </a:extLst>
              </a:tr>
              <a:tr h="467809">
                <a:tc gridSpan="2"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None/>
                      </a:pPr>
                      <a:r>
                        <a:rPr lang="es-EC" sz="1400" b="1" u="none" strike="noStrike" kern="1200" dirty="0">
                          <a:solidFill>
                            <a:srgbClr val="EE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 ACUMULADO</a:t>
                      </a:r>
                    </a:p>
                  </a:txBody>
                  <a:tcPr marL="5593" marR="5593" marT="559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473,889.15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91,946.67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565,835.22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501,705.20</a:t>
                      </a:r>
                      <a:endParaRPr lang="es-EC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EC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324,434.94</a:t>
                      </a:r>
                      <a:endParaRPr lang="es-EC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93" marR="5593" marT="5593" marB="0" anchor="ctr"/>
                </a:tc>
                <a:extLst>
                  <a:ext uri="{0D108BD9-81ED-4DB2-BD59-A6C34878D82A}">
                    <a16:rowId xmlns:a16="http://schemas.microsoft.com/office/drawing/2014/main" val="2148808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11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794A2F53-6DAF-E3B0-3591-D57C28C7EC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925134" y="101729"/>
            <a:ext cx="1089229" cy="89118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7FAD04-63C0-29B0-C4EC-02E25A838B7D}"/>
              </a:ext>
            </a:extLst>
          </p:cNvPr>
          <p:cNvSpPr txBox="1"/>
          <p:nvPr/>
        </p:nvSpPr>
        <p:spPr>
          <a:xfrm>
            <a:off x="2014363" y="156818"/>
            <a:ext cx="7469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E2062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DISTRIBUTIVO DE GASTOS CORRIENTES  DEL AÑO 2024</a:t>
            </a:r>
            <a:endParaRPr lang="es-419" sz="2800" dirty="0">
              <a:solidFill>
                <a:srgbClr val="E2062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21">
            <a:extLst>
              <a:ext uri="{FF2B5EF4-FFF2-40B4-BE49-F238E27FC236}">
                <a16:creationId xmlns:a16="http://schemas.microsoft.com/office/drawing/2014/main" id="{0E670E50-85EA-7288-FDAC-9AEC5BA7F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157005"/>
              </p:ext>
            </p:extLst>
          </p:nvPr>
        </p:nvGraphicFramePr>
        <p:xfrm>
          <a:off x="710487" y="1515328"/>
          <a:ext cx="9197083" cy="46494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7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4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4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4570">
                <a:tc>
                  <a:txBody>
                    <a:bodyPr/>
                    <a:lstStyle/>
                    <a:p>
                      <a:pPr marR="15240" algn="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2800" b="1" dirty="0">
                          <a:latin typeface="Calibri"/>
                          <a:cs typeface="Calibri"/>
                        </a:rPr>
                        <a:t>5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39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2800" b="1" spc="-20" dirty="0">
                          <a:latin typeface="Calibri"/>
                          <a:cs typeface="Calibri"/>
                        </a:rPr>
                        <a:t>GASTOS</a:t>
                      </a:r>
                      <a:r>
                        <a:rPr sz="28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10" dirty="0">
                          <a:latin typeface="Calibri"/>
                          <a:cs typeface="Calibri"/>
                        </a:rPr>
                        <a:t>CORRIENTES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39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2800" b="1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MX" sz="2800" b="1" spc="5" dirty="0">
                          <a:latin typeface="Calibri"/>
                          <a:cs typeface="Calibri"/>
                        </a:rPr>
                        <a:t>95,068.90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39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599"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5" dirty="0">
                          <a:latin typeface="Calibri"/>
                          <a:cs typeface="Calibri"/>
                        </a:rPr>
                        <a:t>51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5" dirty="0">
                          <a:latin typeface="Calibri"/>
                          <a:cs typeface="Calibri"/>
                        </a:rPr>
                        <a:t>GASTOS</a:t>
                      </a:r>
                      <a:r>
                        <a:rPr sz="2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10" dirty="0">
                          <a:latin typeface="Calibri"/>
                          <a:cs typeface="Calibri"/>
                        </a:rPr>
                        <a:t>PERSONAL</a:t>
                      </a:r>
                      <a:r>
                        <a:rPr sz="2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CORRIENTE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4604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750"/>
                        </a:spcBef>
                        <a:buNone/>
                      </a:pPr>
                      <a:r>
                        <a:rPr lang="es-EC" sz="2800" kern="1200" spc="5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        $ 88,578.28</a:t>
                      </a:r>
                    </a:p>
                  </a:txBody>
                  <a:tcPr marL="0" marR="0" marT="0" marB="0" anchor="b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739"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5" dirty="0">
                          <a:latin typeface="Calibri"/>
                          <a:cs typeface="Calibri"/>
                        </a:rPr>
                        <a:t>53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10" dirty="0">
                          <a:latin typeface="Calibri"/>
                          <a:cs typeface="Calibri"/>
                        </a:rPr>
                        <a:t>BIENES</a:t>
                      </a:r>
                      <a:r>
                        <a:rPr sz="2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SERVICIOS</a:t>
                      </a:r>
                      <a:r>
                        <a:rPr sz="2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2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CONSUMO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EC" sz="2800" spc="5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lang="es-MX" sz="2800" spc="5" dirty="0">
                          <a:latin typeface="Calibri"/>
                          <a:cs typeface="Calibri"/>
                        </a:rPr>
                        <a:t>0.00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592"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5" dirty="0">
                          <a:latin typeface="Calibri"/>
                          <a:cs typeface="Calibri"/>
                        </a:rPr>
                        <a:t>56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-15" dirty="0">
                          <a:latin typeface="Calibri"/>
                          <a:cs typeface="Calibri"/>
                        </a:rPr>
                        <a:t>GASTOS</a:t>
                      </a:r>
                      <a:r>
                        <a:rPr sz="2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FINANCIEROS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MX" sz="2800" spc="5" dirty="0">
                          <a:latin typeface="Calibri"/>
                          <a:cs typeface="Calibri"/>
                        </a:rPr>
                        <a:t>1,100.00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577"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5" dirty="0">
                          <a:latin typeface="Calibri"/>
                          <a:cs typeface="Calibri"/>
                        </a:rPr>
                        <a:t>57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-20" dirty="0">
                          <a:latin typeface="Calibri"/>
                          <a:cs typeface="Calibri"/>
                        </a:rPr>
                        <a:t>OTROS</a:t>
                      </a:r>
                      <a:r>
                        <a:rPr sz="2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15" dirty="0">
                          <a:latin typeface="Calibri"/>
                          <a:cs typeface="Calibri"/>
                        </a:rPr>
                        <a:t>GASTOS</a:t>
                      </a:r>
                      <a:r>
                        <a:rPr sz="2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CORRIENTES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MX" sz="2800" spc="5" dirty="0">
                          <a:latin typeface="Calibri"/>
                          <a:cs typeface="Calibri"/>
                        </a:rPr>
                        <a:t>120.00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6420"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</a:pPr>
                      <a:r>
                        <a:rPr sz="2800" spc="5" dirty="0">
                          <a:latin typeface="Calibri"/>
                          <a:cs typeface="Calibri"/>
                        </a:rPr>
                        <a:t>58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</a:pPr>
                      <a:r>
                        <a:rPr sz="2800" dirty="0">
                          <a:latin typeface="Calibri"/>
                          <a:cs typeface="Calibri"/>
                        </a:rPr>
                        <a:t>TRANSFERENCIAS</a:t>
                      </a:r>
                      <a:r>
                        <a:rPr sz="2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2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DONACIONES</a:t>
                      </a:r>
                      <a:r>
                        <a:rPr sz="2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spc="-5" dirty="0">
                          <a:latin typeface="Calibri"/>
                          <a:cs typeface="Calibri"/>
                        </a:rPr>
                        <a:t>CORRIENTES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604" algn="r">
                        <a:lnSpc>
                          <a:spcPct val="100000"/>
                        </a:lnSpc>
                      </a:pPr>
                      <a:r>
                        <a:rPr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MX" sz="2800" spc="5" dirty="0">
                          <a:latin typeface="Calibri"/>
                          <a:cs typeface="Calibri"/>
                        </a:rPr>
                        <a:t>4,585.15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65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794A2F53-6DAF-E3B0-3591-D57C28C7EC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925134" y="101730"/>
            <a:ext cx="876099" cy="7168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7FAD04-63C0-29B0-C4EC-02E25A838B7D}"/>
              </a:ext>
            </a:extLst>
          </p:cNvPr>
          <p:cNvSpPr txBox="1"/>
          <p:nvPr/>
        </p:nvSpPr>
        <p:spPr>
          <a:xfrm>
            <a:off x="2014363" y="156818"/>
            <a:ext cx="7469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DISTRIBUTIVO DE GASTOS CORRIENTES  DEL AÑO 2024</a:t>
            </a:r>
            <a:endParaRPr lang="es-419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A4D53C0-0D85-7CCF-2E80-7029D692E9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5363683"/>
              </p:ext>
            </p:extLst>
          </p:nvPr>
        </p:nvGraphicFramePr>
        <p:xfrm>
          <a:off x="0" y="1528761"/>
          <a:ext cx="10115550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2B281C35-CAF8-DC7B-852A-86B88A3B9EC5}"/>
              </a:ext>
            </a:extLst>
          </p:cNvPr>
          <p:cNvSpPr txBox="1"/>
          <p:nvPr/>
        </p:nvSpPr>
        <p:spPr>
          <a:xfrm>
            <a:off x="4541996" y="1113262"/>
            <a:ext cx="5155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GASTOS CORRIENTES: </a:t>
            </a:r>
            <a:r>
              <a:rPr lang="es-419" sz="2400" b="1" spc="5" dirty="0">
                <a:solidFill>
                  <a:srgbClr val="FF0000"/>
                </a:solidFill>
                <a:latin typeface="Calibri"/>
                <a:cs typeface="Calibri"/>
              </a:rPr>
              <a:t>$95,068.90</a:t>
            </a:r>
          </a:p>
        </p:txBody>
      </p:sp>
    </p:spTree>
    <p:extLst>
      <p:ext uri="{BB962C8B-B14F-4D97-AF65-F5344CB8AC3E}">
        <p14:creationId xmlns:p14="http://schemas.microsoft.com/office/powerpoint/2010/main" val="117785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794A2F53-6DAF-E3B0-3591-D57C28C7EC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925134" y="101730"/>
            <a:ext cx="876099" cy="7168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7FAD04-63C0-29B0-C4EC-02E25A838B7D}"/>
              </a:ext>
            </a:extLst>
          </p:cNvPr>
          <p:cNvSpPr txBox="1"/>
          <p:nvPr/>
        </p:nvSpPr>
        <p:spPr>
          <a:xfrm>
            <a:off x="2014363" y="156818"/>
            <a:ext cx="7469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EE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DISTRIBUTIVO DE GASTOS DE INVERSIÓN  DEL AÑO 2024</a:t>
            </a:r>
            <a:endParaRPr lang="es-419" sz="2800" dirty="0">
              <a:solidFill>
                <a:srgbClr val="EE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660A60D-5C0D-037C-E53B-D03CB59AE5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99051"/>
              </p:ext>
            </p:extLst>
          </p:nvPr>
        </p:nvGraphicFramePr>
        <p:xfrm>
          <a:off x="699669" y="1504779"/>
          <a:ext cx="9006056" cy="4247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7215">
                  <a:extLst>
                    <a:ext uri="{9D8B030D-6E8A-4147-A177-3AD203B41FA5}">
                      <a16:colId xmlns:a16="http://schemas.microsoft.com/office/drawing/2014/main" val="1167314954"/>
                    </a:ext>
                  </a:extLst>
                </a:gridCol>
                <a:gridCol w="6143391">
                  <a:extLst>
                    <a:ext uri="{9D8B030D-6E8A-4147-A177-3AD203B41FA5}">
                      <a16:colId xmlns:a16="http://schemas.microsoft.com/office/drawing/2014/main" val="3588006767"/>
                    </a:ext>
                  </a:extLst>
                </a:gridCol>
                <a:gridCol w="2255450">
                  <a:extLst>
                    <a:ext uri="{9D8B030D-6E8A-4147-A177-3AD203B41FA5}">
                      <a16:colId xmlns:a16="http://schemas.microsoft.com/office/drawing/2014/main" val="2916423113"/>
                    </a:ext>
                  </a:extLst>
                </a:gridCol>
              </a:tblGrid>
              <a:tr h="6866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endParaRPr lang="es-419" sz="2800" b="0" i="0" u="none" strike="noStrik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GASTOS DE INVERSIÓN</a:t>
                      </a:r>
                      <a:endParaRPr lang="es-419" sz="2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2800" b="1" spc="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lang="es-419" sz="2800" b="0" i="0" u="none" strike="noStrike" kern="1200" spc="5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289,149.66</a:t>
                      </a:r>
                      <a:endParaRPr lang="es-419" sz="2800" b="0" i="0" u="none" strike="noStrik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880823"/>
                  </a:ext>
                </a:extLst>
              </a:tr>
              <a:tr h="726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2800" b="0" i="0" u="none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</a:t>
                      </a:r>
                      <a:endParaRPr lang="es-419" sz="2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2800" b="0" i="0" u="none" strike="noStrik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GASTOS EN PERSONAL INVERSIÓN</a:t>
                      </a:r>
                      <a:endParaRPr lang="es-419" sz="2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69,581.81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438787"/>
                  </a:ext>
                </a:extLst>
              </a:tr>
              <a:tr h="726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73</a:t>
                      </a:r>
                      <a:endParaRPr lang="es-419" sz="2800" b="0" i="0" u="none" strike="noStrik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BIENES Y SERVICIOS PARA INVERSIÓN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85, 610.14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642072"/>
                  </a:ext>
                </a:extLst>
              </a:tr>
              <a:tr h="872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75</a:t>
                      </a:r>
                      <a:endParaRPr lang="es-419" sz="2800" b="0" i="0" u="none" strike="noStrik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OBRAS PÚBLICAS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121,391.60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602478"/>
                  </a:ext>
                </a:extLst>
              </a:tr>
              <a:tr h="12353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78</a:t>
                      </a:r>
                      <a:endParaRPr lang="es-419" sz="2800" b="0" i="0" u="none" strike="noStrike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TRANSFERENCIAS Y DONACIONES PARA INVERSIÓN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2800" spc="5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419" sz="2800" b="0" i="0" u="none" strike="noStrike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12,566.11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803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34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794A2F53-6DAF-E3B0-3591-D57C28C7EC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925134" y="101729"/>
            <a:ext cx="1166131" cy="95410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7FAD04-63C0-29B0-C4EC-02E25A838B7D}"/>
              </a:ext>
            </a:extLst>
          </p:cNvPr>
          <p:cNvSpPr txBox="1"/>
          <p:nvPr/>
        </p:nvSpPr>
        <p:spPr>
          <a:xfrm>
            <a:off x="2014363" y="156818"/>
            <a:ext cx="7469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DISTRIBUTIVO DE GASTOS DE INVERSIÓN  DEL AÑO 2024</a:t>
            </a:r>
            <a:endParaRPr lang="es-419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5F24A1C-A9C7-5CD6-7409-F9349BD9D8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5983503"/>
              </p:ext>
            </p:extLst>
          </p:nvPr>
        </p:nvGraphicFramePr>
        <p:xfrm>
          <a:off x="748747" y="1514060"/>
          <a:ext cx="9266791" cy="476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498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794A2F53-6DAF-E3B0-3591-D57C28C7EC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4" t="3244" r="20275" b="14053"/>
          <a:stretch/>
        </p:blipFill>
        <p:spPr bwMode="auto">
          <a:xfrm>
            <a:off x="487084" y="101730"/>
            <a:ext cx="1028188" cy="8412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7F184420-1F1D-01DD-508C-909CD3F79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211045"/>
              </p:ext>
            </p:extLst>
          </p:nvPr>
        </p:nvGraphicFramePr>
        <p:xfrm>
          <a:off x="925134" y="1666873"/>
          <a:ext cx="8490329" cy="4248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012">
                  <a:extLst>
                    <a:ext uri="{9D8B030D-6E8A-4147-A177-3AD203B41FA5}">
                      <a16:colId xmlns:a16="http://schemas.microsoft.com/office/drawing/2014/main" val="445282984"/>
                    </a:ext>
                  </a:extLst>
                </a:gridCol>
                <a:gridCol w="4085020">
                  <a:extLst>
                    <a:ext uri="{9D8B030D-6E8A-4147-A177-3AD203B41FA5}">
                      <a16:colId xmlns:a16="http://schemas.microsoft.com/office/drawing/2014/main" val="2836080667"/>
                    </a:ext>
                  </a:extLst>
                </a:gridCol>
                <a:gridCol w="2255297">
                  <a:extLst>
                    <a:ext uri="{9D8B030D-6E8A-4147-A177-3AD203B41FA5}">
                      <a16:colId xmlns:a16="http://schemas.microsoft.com/office/drawing/2014/main" val="1458119022"/>
                    </a:ext>
                  </a:extLst>
                </a:gridCol>
              </a:tblGrid>
              <a:tr h="461965"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PARTIDA PRESUPUESTARIA</a:t>
                      </a:r>
                      <a:endParaRPr lang="es-419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3600" dirty="0">
                          <a:solidFill>
                            <a:schemeClr val="tx1"/>
                          </a:solidFill>
                        </a:rPr>
                        <a:t>DETALLE</a:t>
                      </a:r>
                      <a:endParaRPr lang="es-419" sz="3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DEL 01/ENERO AL 31/DICIEMBRE DE 2024</a:t>
                      </a:r>
                      <a:endParaRPr lang="es-419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80711"/>
                  </a:ext>
                </a:extLst>
              </a:tr>
              <a:tr h="89059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5</a:t>
                      </a:r>
                      <a:endParaRPr lang="es-419" dirty="0"/>
                    </a:p>
                  </a:txBody>
                  <a:tcPr marL="72000" anchor="ctr"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GASTOS CORRIENTES</a:t>
                      </a:r>
                      <a:endParaRPr lang="es-419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$ 95,068.90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3481865"/>
                  </a:ext>
                </a:extLst>
              </a:tr>
              <a:tr h="871538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7</a:t>
                      </a:r>
                      <a:endParaRPr lang="es-419" dirty="0"/>
                    </a:p>
                  </a:txBody>
                  <a:tcPr marL="72000" anchor="ctr"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GASTOS DE INVERSIÓN</a:t>
                      </a:r>
                      <a:endParaRPr lang="es-419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$ 289,149.66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7007418"/>
                  </a:ext>
                </a:extLst>
              </a:tr>
              <a:tr h="942975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84</a:t>
                      </a:r>
                      <a:endParaRPr lang="es-419" dirty="0"/>
                    </a:p>
                  </a:txBody>
                  <a:tcPr marL="72000" anchor="ctr"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BIENES DE LARGA DURACIÓN</a:t>
                      </a:r>
                      <a:endParaRPr lang="es-419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  7,846.11</a:t>
                      </a:r>
                      <a:endParaRPr lang="es-419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026556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/>
                      <a:endParaRPr lang="es-419" dirty="0"/>
                    </a:p>
                  </a:txBody>
                  <a:tcPr marL="72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DE EGRESOS</a:t>
                      </a:r>
                      <a:endParaRPr lang="es-419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$ 392,064.67</a:t>
                      </a:r>
                      <a:endParaRPr lang="es-419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6373251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5843F482-C278-B97B-D06F-C19ABB5F1F86}"/>
              </a:ext>
            </a:extLst>
          </p:cNvPr>
          <p:cNvSpPr txBox="1"/>
          <p:nvPr/>
        </p:nvSpPr>
        <p:spPr>
          <a:xfrm>
            <a:off x="1630469" y="101730"/>
            <a:ext cx="845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PRESUPUESTO DE GASTOS	DEL 1 DE	ENERO	AL 31 DE DICIEMBRE	 DEL 2024</a:t>
            </a:r>
            <a:endParaRPr lang="es-419" sz="2800" b="1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21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4480</TotalTime>
  <Words>1508</Words>
  <Application>Microsoft Office PowerPoint</Application>
  <PresentationFormat>Panorámica</PresentationFormat>
  <Paragraphs>226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6" baseType="lpstr">
      <vt:lpstr>Arial</vt:lpstr>
      <vt:lpstr>Arial Rounded MT Bold</vt:lpstr>
      <vt:lpstr>Calibri</vt:lpstr>
      <vt:lpstr>Times New Roman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</dc:creator>
  <cp:lastModifiedBy>Manuel Aviles Leon</cp:lastModifiedBy>
  <cp:revision>215</cp:revision>
  <cp:lastPrinted>2022-04-26T16:24:07Z</cp:lastPrinted>
  <dcterms:created xsi:type="dcterms:W3CDTF">2015-02-24T18:10:46Z</dcterms:created>
  <dcterms:modified xsi:type="dcterms:W3CDTF">2025-07-23T20:19:39Z</dcterms:modified>
</cp:coreProperties>
</file>