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8" r:id="rId4"/>
    <p:sldId id="262" r:id="rId5"/>
    <p:sldId id="274" r:id="rId6"/>
    <p:sldId id="259" r:id="rId7"/>
    <p:sldId id="263" r:id="rId8"/>
    <p:sldId id="260" r:id="rId9"/>
    <p:sldId id="276" r:id="rId10"/>
    <p:sldId id="277" r:id="rId11"/>
    <p:sldId id="278" r:id="rId12"/>
    <p:sldId id="279" r:id="rId13"/>
    <p:sldId id="281" r:id="rId14"/>
    <p:sldId id="282" r:id="rId15"/>
    <p:sldId id="283" r:id="rId16"/>
    <p:sldId id="285" r:id="rId17"/>
    <p:sldId id="284" r:id="rId18"/>
  </p:sldIdLst>
  <p:sldSz cx="12192000" cy="6858000"/>
  <p:notesSz cx="9601200" cy="7315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53" autoAdjust="0"/>
    <p:restoredTop sz="86004" autoAdjust="0"/>
  </p:normalViewPr>
  <p:slideViewPr>
    <p:cSldViewPr snapToGrid="0">
      <p:cViewPr varScale="1">
        <p:scale>
          <a:sx n="105" d="100"/>
          <a:sy n="105" d="100"/>
        </p:scale>
        <p:origin x="69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92723-1131-402B-BD9C-96F742802AB4}" type="doc">
      <dgm:prSet loTypeId="urn:microsoft.com/office/officeart/2005/8/layout/h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C"/>
        </a:p>
      </dgm:t>
    </dgm:pt>
    <dgm:pt modelId="{84731718-FBE5-4315-97CF-D67FD42B4BB6}">
      <dgm:prSet phldrT="[Texto]"/>
      <dgm:spPr/>
      <dgm:t>
        <a:bodyPr/>
        <a:lstStyle/>
        <a:p>
          <a:r>
            <a:rPr lang="es-ES" b="1" dirty="0"/>
            <a:t>Fases del Presupuesto Participativo</a:t>
          </a:r>
          <a:endParaRPr lang="es-EC" b="1" dirty="0"/>
        </a:p>
      </dgm:t>
    </dgm:pt>
    <dgm:pt modelId="{21DB3A2D-BBC0-40BA-B8CE-02EF32184230}" type="parTrans" cxnId="{31832899-607B-4E31-9840-BA6C3CFD3BB8}">
      <dgm:prSet/>
      <dgm:spPr/>
      <dgm:t>
        <a:bodyPr/>
        <a:lstStyle/>
        <a:p>
          <a:endParaRPr lang="es-EC"/>
        </a:p>
      </dgm:t>
    </dgm:pt>
    <dgm:pt modelId="{70CF0098-301C-4D5D-9909-246186D1CD40}" type="sibTrans" cxnId="{31832899-607B-4E31-9840-BA6C3CFD3BB8}">
      <dgm:prSet/>
      <dgm:spPr/>
      <dgm:t>
        <a:bodyPr/>
        <a:lstStyle/>
        <a:p>
          <a:endParaRPr lang="es-EC"/>
        </a:p>
      </dgm:t>
    </dgm:pt>
    <dgm:pt modelId="{9C5B10AE-5D34-4276-B401-C673E54279E2}">
      <dgm:prSet phldrT="[Texto]"/>
      <dgm:spPr/>
      <dgm:t>
        <a:bodyPr/>
        <a:lstStyle/>
        <a:p>
          <a:r>
            <a:rPr lang="es-ES" dirty="0"/>
            <a:t>1. Estimación Provisional de Ingresos</a:t>
          </a:r>
          <a:endParaRPr lang="es-EC" dirty="0"/>
        </a:p>
      </dgm:t>
    </dgm:pt>
    <dgm:pt modelId="{3F7E99DD-52F1-4C98-B1C4-C7481504E37E}" type="parTrans" cxnId="{FC094990-80C5-43E1-8E01-222AF6DFB959}">
      <dgm:prSet/>
      <dgm:spPr/>
      <dgm:t>
        <a:bodyPr/>
        <a:lstStyle/>
        <a:p>
          <a:endParaRPr lang="es-EC"/>
        </a:p>
      </dgm:t>
    </dgm:pt>
    <dgm:pt modelId="{90D74FA9-3733-4780-8A8A-6B132BD163DB}" type="sibTrans" cxnId="{FC094990-80C5-43E1-8E01-222AF6DFB959}">
      <dgm:prSet/>
      <dgm:spPr/>
      <dgm:t>
        <a:bodyPr/>
        <a:lstStyle/>
        <a:p>
          <a:endParaRPr lang="es-EC"/>
        </a:p>
      </dgm:t>
    </dgm:pt>
    <dgm:pt modelId="{22AB4552-C44C-43C4-A10F-2235FBA01F30}">
      <dgm:prSet phldrT="[Texto]"/>
      <dgm:spPr/>
      <dgm:t>
        <a:bodyPr/>
        <a:lstStyle/>
        <a:p>
          <a:r>
            <a:rPr lang="es-ES" dirty="0"/>
            <a:t>2. Cálculo Definitivo de Ingresos y Gastos </a:t>
          </a:r>
          <a:endParaRPr lang="es-EC" dirty="0"/>
        </a:p>
      </dgm:t>
    </dgm:pt>
    <dgm:pt modelId="{B69CF64F-CCBF-42E0-9989-CF55BE7FD008}" type="parTrans" cxnId="{3FEA4C24-84CA-4E13-B1DA-AB711F8A1382}">
      <dgm:prSet/>
      <dgm:spPr/>
      <dgm:t>
        <a:bodyPr/>
        <a:lstStyle/>
        <a:p>
          <a:endParaRPr lang="es-EC"/>
        </a:p>
      </dgm:t>
    </dgm:pt>
    <dgm:pt modelId="{D1B7323A-C7CB-4693-A0C4-79421079D3E3}" type="sibTrans" cxnId="{3FEA4C24-84CA-4E13-B1DA-AB711F8A1382}">
      <dgm:prSet/>
      <dgm:spPr/>
      <dgm:t>
        <a:bodyPr/>
        <a:lstStyle/>
        <a:p>
          <a:endParaRPr lang="es-EC"/>
        </a:p>
      </dgm:t>
    </dgm:pt>
    <dgm:pt modelId="{419BD3E4-99DC-4653-814E-BD29054EDDF5}">
      <dgm:prSet phldrT="[Texto]"/>
      <dgm:spPr/>
      <dgm:t>
        <a:bodyPr/>
        <a:lstStyle/>
        <a:p>
          <a:r>
            <a:rPr lang="es-ES" dirty="0"/>
            <a:t>3. Priorización de Gastos con Participación Ciudadana </a:t>
          </a:r>
          <a:endParaRPr lang="es-EC" dirty="0"/>
        </a:p>
      </dgm:t>
    </dgm:pt>
    <dgm:pt modelId="{D9D5B663-D8AD-4F05-AB88-52977349D8B5}" type="parTrans" cxnId="{764CD2F9-FD5E-43DE-BF00-81EA740054CC}">
      <dgm:prSet/>
      <dgm:spPr/>
      <dgm:t>
        <a:bodyPr/>
        <a:lstStyle/>
        <a:p>
          <a:endParaRPr lang="es-EC"/>
        </a:p>
      </dgm:t>
    </dgm:pt>
    <dgm:pt modelId="{F31E2406-AE19-4E35-B343-340F1D960842}" type="sibTrans" cxnId="{764CD2F9-FD5E-43DE-BF00-81EA740054CC}">
      <dgm:prSet/>
      <dgm:spPr/>
      <dgm:t>
        <a:bodyPr/>
        <a:lstStyle/>
        <a:p>
          <a:endParaRPr lang="es-EC"/>
        </a:p>
      </dgm:t>
    </dgm:pt>
    <dgm:pt modelId="{EAB90B4B-408C-45C2-9EF3-EE8DBD6FF605}">
      <dgm:prSet phldrT="[Texto]"/>
      <dgm:spPr/>
      <dgm:t>
        <a:bodyPr/>
        <a:lstStyle/>
        <a:p>
          <a:r>
            <a:rPr lang="es-ES" dirty="0"/>
            <a:t>4. POA 2021</a:t>
          </a:r>
          <a:endParaRPr lang="es-EC" dirty="0"/>
        </a:p>
      </dgm:t>
    </dgm:pt>
    <dgm:pt modelId="{0AF83543-52D6-4D22-BBC7-8AE21B7B286A}" type="parTrans" cxnId="{B78C4F70-8A57-44D5-8267-67E4354B0A92}">
      <dgm:prSet/>
      <dgm:spPr/>
      <dgm:t>
        <a:bodyPr/>
        <a:lstStyle/>
        <a:p>
          <a:endParaRPr lang="es-EC"/>
        </a:p>
      </dgm:t>
    </dgm:pt>
    <dgm:pt modelId="{9D118F4D-A173-4767-9745-862BBDF96903}" type="sibTrans" cxnId="{B78C4F70-8A57-44D5-8267-67E4354B0A92}">
      <dgm:prSet/>
      <dgm:spPr/>
      <dgm:t>
        <a:bodyPr/>
        <a:lstStyle/>
        <a:p>
          <a:endParaRPr lang="es-EC"/>
        </a:p>
      </dgm:t>
    </dgm:pt>
    <dgm:pt modelId="{0CE30A45-634F-419D-B69B-8334FB2D9180}" type="pres">
      <dgm:prSet presAssocID="{9B992723-1131-402B-BD9C-96F742802AB4}" presName="composite" presStyleCnt="0">
        <dgm:presLayoutVars>
          <dgm:chMax val="1"/>
          <dgm:dir/>
          <dgm:resizeHandles val="exact"/>
        </dgm:presLayoutVars>
      </dgm:prSet>
      <dgm:spPr/>
    </dgm:pt>
    <dgm:pt modelId="{1EBB82C7-42B7-410C-B3A5-6361C71242D7}" type="pres">
      <dgm:prSet presAssocID="{84731718-FBE5-4315-97CF-D67FD42B4BB6}" presName="roof" presStyleLbl="dkBgShp" presStyleIdx="0" presStyleCnt="2" custLinFactNeighborY="-60337"/>
      <dgm:spPr/>
    </dgm:pt>
    <dgm:pt modelId="{BD0B10B8-74B1-4A36-8DA3-65C662CEDC3E}" type="pres">
      <dgm:prSet presAssocID="{84731718-FBE5-4315-97CF-D67FD42B4BB6}" presName="pillars" presStyleCnt="0"/>
      <dgm:spPr/>
    </dgm:pt>
    <dgm:pt modelId="{811AC4A6-9268-4D3D-8206-0F7176E50BBE}" type="pres">
      <dgm:prSet presAssocID="{84731718-FBE5-4315-97CF-D67FD42B4BB6}" presName="pillar1" presStyleLbl="node1" presStyleIdx="0" presStyleCnt="4">
        <dgm:presLayoutVars>
          <dgm:bulletEnabled val="1"/>
        </dgm:presLayoutVars>
      </dgm:prSet>
      <dgm:spPr/>
    </dgm:pt>
    <dgm:pt modelId="{A821E34F-07DC-4EFD-9A58-0408C801923B}" type="pres">
      <dgm:prSet presAssocID="{22AB4552-C44C-43C4-A10F-2235FBA01F30}" presName="pillarX" presStyleLbl="node1" presStyleIdx="1" presStyleCnt="4">
        <dgm:presLayoutVars>
          <dgm:bulletEnabled val="1"/>
        </dgm:presLayoutVars>
      </dgm:prSet>
      <dgm:spPr/>
    </dgm:pt>
    <dgm:pt modelId="{66113539-CBCA-451F-9A4B-CFE3C9883CE2}" type="pres">
      <dgm:prSet presAssocID="{419BD3E4-99DC-4653-814E-BD29054EDDF5}" presName="pillarX" presStyleLbl="node1" presStyleIdx="2" presStyleCnt="4">
        <dgm:presLayoutVars>
          <dgm:bulletEnabled val="1"/>
        </dgm:presLayoutVars>
      </dgm:prSet>
      <dgm:spPr/>
    </dgm:pt>
    <dgm:pt modelId="{3B91BBCD-C818-4167-8FC1-3D23028728B6}" type="pres">
      <dgm:prSet presAssocID="{EAB90B4B-408C-45C2-9EF3-EE8DBD6FF605}" presName="pillarX" presStyleLbl="node1" presStyleIdx="3" presStyleCnt="4">
        <dgm:presLayoutVars>
          <dgm:bulletEnabled val="1"/>
        </dgm:presLayoutVars>
      </dgm:prSet>
      <dgm:spPr/>
    </dgm:pt>
    <dgm:pt modelId="{B0C2A6E0-24A1-4F87-A9B8-F04F6A9463AE}" type="pres">
      <dgm:prSet presAssocID="{84731718-FBE5-4315-97CF-D67FD42B4BB6}" presName="base" presStyleLbl="dkBgShp" presStyleIdx="1" presStyleCnt="2"/>
      <dgm:spPr/>
    </dgm:pt>
  </dgm:ptLst>
  <dgm:cxnLst>
    <dgm:cxn modelId="{3FEA4C24-84CA-4E13-B1DA-AB711F8A1382}" srcId="{84731718-FBE5-4315-97CF-D67FD42B4BB6}" destId="{22AB4552-C44C-43C4-A10F-2235FBA01F30}" srcOrd="1" destOrd="0" parTransId="{B69CF64F-CCBF-42E0-9989-CF55BE7FD008}" sibTransId="{D1B7323A-C7CB-4693-A0C4-79421079D3E3}"/>
    <dgm:cxn modelId="{B59DF241-14EB-4A93-8CF5-D7F3A1EAEABC}" type="presOf" srcId="{9C5B10AE-5D34-4276-B401-C673E54279E2}" destId="{811AC4A6-9268-4D3D-8206-0F7176E50BBE}" srcOrd="0" destOrd="0" presId="urn:microsoft.com/office/officeart/2005/8/layout/hList3"/>
    <dgm:cxn modelId="{D7A3256C-6621-4016-8915-D270EA2FFD19}" type="presOf" srcId="{419BD3E4-99DC-4653-814E-BD29054EDDF5}" destId="{66113539-CBCA-451F-9A4B-CFE3C9883CE2}" srcOrd="0" destOrd="0" presId="urn:microsoft.com/office/officeart/2005/8/layout/hList3"/>
    <dgm:cxn modelId="{B78C4F70-8A57-44D5-8267-67E4354B0A92}" srcId="{84731718-FBE5-4315-97CF-D67FD42B4BB6}" destId="{EAB90B4B-408C-45C2-9EF3-EE8DBD6FF605}" srcOrd="3" destOrd="0" parTransId="{0AF83543-52D6-4D22-BBC7-8AE21B7B286A}" sibTransId="{9D118F4D-A173-4767-9745-862BBDF96903}"/>
    <dgm:cxn modelId="{36EB8071-BB02-41BA-A874-074EE8AAA668}" type="presOf" srcId="{EAB90B4B-408C-45C2-9EF3-EE8DBD6FF605}" destId="{3B91BBCD-C818-4167-8FC1-3D23028728B6}" srcOrd="0" destOrd="0" presId="urn:microsoft.com/office/officeart/2005/8/layout/hList3"/>
    <dgm:cxn modelId="{3F70D253-B0FD-4D68-8FFC-55827D1C771B}" type="presOf" srcId="{22AB4552-C44C-43C4-A10F-2235FBA01F30}" destId="{A821E34F-07DC-4EFD-9A58-0408C801923B}" srcOrd="0" destOrd="0" presId="urn:microsoft.com/office/officeart/2005/8/layout/hList3"/>
    <dgm:cxn modelId="{80B7E88F-A79F-42A6-90D5-5A17D7CEFA75}" type="presOf" srcId="{84731718-FBE5-4315-97CF-D67FD42B4BB6}" destId="{1EBB82C7-42B7-410C-B3A5-6361C71242D7}" srcOrd="0" destOrd="0" presId="urn:microsoft.com/office/officeart/2005/8/layout/hList3"/>
    <dgm:cxn modelId="{FC094990-80C5-43E1-8E01-222AF6DFB959}" srcId="{84731718-FBE5-4315-97CF-D67FD42B4BB6}" destId="{9C5B10AE-5D34-4276-B401-C673E54279E2}" srcOrd="0" destOrd="0" parTransId="{3F7E99DD-52F1-4C98-B1C4-C7481504E37E}" sibTransId="{90D74FA9-3733-4780-8A8A-6B132BD163DB}"/>
    <dgm:cxn modelId="{31832899-607B-4E31-9840-BA6C3CFD3BB8}" srcId="{9B992723-1131-402B-BD9C-96F742802AB4}" destId="{84731718-FBE5-4315-97CF-D67FD42B4BB6}" srcOrd="0" destOrd="0" parTransId="{21DB3A2D-BBC0-40BA-B8CE-02EF32184230}" sibTransId="{70CF0098-301C-4D5D-9909-246186D1CD40}"/>
    <dgm:cxn modelId="{9B395DA1-1814-40BD-88CE-E68A4E6655E4}" type="presOf" srcId="{9B992723-1131-402B-BD9C-96F742802AB4}" destId="{0CE30A45-634F-419D-B69B-8334FB2D9180}" srcOrd="0" destOrd="0" presId="urn:microsoft.com/office/officeart/2005/8/layout/hList3"/>
    <dgm:cxn modelId="{764CD2F9-FD5E-43DE-BF00-81EA740054CC}" srcId="{84731718-FBE5-4315-97CF-D67FD42B4BB6}" destId="{419BD3E4-99DC-4653-814E-BD29054EDDF5}" srcOrd="2" destOrd="0" parTransId="{D9D5B663-D8AD-4F05-AB88-52977349D8B5}" sibTransId="{F31E2406-AE19-4E35-B343-340F1D960842}"/>
    <dgm:cxn modelId="{A962F8EC-D031-4879-A8A2-1E28C6FFB906}" type="presParOf" srcId="{0CE30A45-634F-419D-B69B-8334FB2D9180}" destId="{1EBB82C7-42B7-410C-B3A5-6361C71242D7}" srcOrd="0" destOrd="0" presId="urn:microsoft.com/office/officeart/2005/8/layout/hList3"/>
    <dgm:cxn modelId="{18345CB5-D749-4EB9-BE3E-F8BD38730353}" type="presParOf" srcId="{0CE30A45-634F-419D-B69B-8334FB2D9180}" destId="{BD0B10B8-74B1-4A36-8DA3-65C662CEDC3E}" srcOrd="1" destOrd="0" presId="urn:microsoft.com/office/officeart/2005/8/layout/hList3"/>
    <dgm:cxn modelId="{F086740F-A4DB-450F-9028-EC51BBED01EE}" type="presParOf" srcId="{BD0B10B8-74B1-4A36-8DA3-65C662CEDC3E}" destId="{811AC4A6-9268-4D3D-8206-0F7176E50BBE}" srcOrd="0" destOrd="0" presId="urn:microsoft.com/office/officeart/2005/8/layout/hList3"/>
    <dgm:cxn modelId="{0D4F0429-9897-4C0C-960A-8D4D59F42736}" type="presParOf" srcId="{BD0B10B8-74B1-4A36-8DA3-65C662CEDC3E}" destId="{A821E34F-07DC-4EFD-9A58-0408C801923B}" srcOrd="1" destOrd="0" presId="urn:microsoft.com/office/officeart/2005/8/layout/hList3"/>
    <dgm:cxn modelId="{5A4A7462-987B-4947-93AF-6209ECA9CD99}" type="presParOf" srcId="{BD0B10B8-74B1-4A36-8DA3-65C662CEDC3E}" destId="{66113539-CBCA-451F-9A4B-CFE3C9883CE2}" srcOrd="2" destOrd="0" presId="urn:microsoft.com/office/officeart/2005/8/layout/hList3"/>
    <dgm:cxn modelId="{CC1F4C0E-7DC1-4DAC-8CEC-B588F00A1138}" type="presParOf" srcId="{BD0B10B8-74B1-4A36-8DA3-65C662CEDC3E}" destId="{3B91BBCD-C818-4167-8FC1-3D23028728B6}" srcOrd="3" destOrd="0" presId="urn:microsoft.com/office/officeart/2005/8/layout/hList3"/>
    <dgm:cxn modelId="{0910AE52-51F2-4CB5-A420-369C9E1CF72F}" type="presParOf" srcId="{0CE30A45-634F-419D-B69B-8334FB2D9180}" destId="{B0C2A6E0-24A1-4F87-A9B8-F04F6A9463A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992723-1131-402B-BD9C-96F742802AB4}" type="doc">
      <dgm:prSet loTypeId="urn:microsoft.com/office/officeart/2005/8/layout/h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C"/>
        </a:p>
      </dgm:t>
    </dgm:pt>
    <dgm:pt modelId="{84731718-FBE5-4315-97CF-D67FD42B4BB6}">
      <dgm:prSet phldrT="[Texto]"/>
      <dgm:spPr/>
      <dgm:t>
        <a:bodyPr/>
        <a:lstStyle/>
        <a:p>
          <a:r>
            <a:rPr lang="es-ES" b="1" dirty="0"/>
            <a:t>Fases del Presupuesto Participativo</a:t>
          </a:r>
          <a:endParaRPr lang="es-EC" b="1" dirty="0"/>
        </a:p>
      </dgm:t>
    </dgm:pt>
    <dgm:pt modelId="{21DB3A2D-BBC0-40BA-B8CE-02EF32184230}" type="parTrans" cxnId="{31832899-607B-4E31-9840-BA6C3CFD3BB8}">
      <dgm:prSet/>
      <dgm:spPr/>
      <dgm:t>
        <a:bodyPr/>
        <a:lstStyle/>
        <a:p>
          <a:endParaRPr lang="es-EC"/>
        </a:p>
      </dgm:t>
    </dgm:pt>
    <dgm:pt modelId="{70CF0098-301C-4D5D-9909-246186D1CD40}" type="sibTrans" cxnId="{31832899-607B-4E31-9840-BA6C3CFD3BB8}">
      <dgm:prSet/>
      <dgm:spPr/>
      <dgm:t>
        <a:bodyPr/>
        <a:lstStyle/>
        <a:p>
          <a:endParaRPr lang="es-EC"/>
        </a:p>
      </dgm:t>
    </dgm:pt>
    <dgm:pt modelId="{9C5B10AE-5D34-4276-B401-C673E54279E2}">
      <dgm:prSet phldrT="[Texto]"/>
      <dgm:spPr/>
      <dgm:t>
        <a:bodyPr/>
        <a:lstStyle/>
        <a:p>
          <a:r>
            <a:rPr lang="es-ES" dirty="0"/>
            <a:t>5. Preparación del Anteproyecto del Presupuesto</a:t>
          </a:r>
          <a:endParaRPr lang="es-EC" dirty="0"/>
        </a:p>
      </dgm:t>
    </dgm:pt>
    <dgm:pt modelId="{3F7E99DD-52F1-4C98-B1C4-C7481504E37E}" type="parTrans" cxnId="{FC094990-80C5-43E1-8E01-222AF6DFB959}">
      <dgm:prSet/>
      <dgm:spPr/>
      <dgm:t>
        <a:bodyPr/>
        <a:lstStyle/>
        <a:p>
          <a:endParaRPr lang="es-EC"/>
        </a:p>
      </dgm:t>
    </dgm:pt>
    <dgm:pt modelId="{90D74FA9-3733-4780-8A8A-6B132BD163DB}" type="sibTrans" cxnId="{FC094990-80C5-43E1-8E01-222AF6DFB959}">
      <dgm:prSet/>
      <dgm:spPr/>
      <dgm:t>
        <a:bodyPr/>
        <a:lstStyle/>
        <a:p>
          <a:endParaRPr lang="es-EC"/>
        </a:p>
      </dgm:t>
    </dgm:pt>
    <dgm:pt modelId="{22AB4552-C44C-43C4-A10F-2235FBA01F30}">
      <dgm:prSet phldrT="[Texto]"/>
      <dgm:spPr/>
      <dgm:t>
        <a:bodyPr/>
        <a:lstStyle/>
        <a:p>
          <a:r>
            <a:rPr lang="es-ES" dirty="0"/>
            <a:t>6. Aprobación del Anteproyecto por la Ciudadanía</a:t>
          </a:r>
          <a:endParaRPr lang="es-EC" dirty="0"/>
        </a:p>
      </dgm:t>
    </dgm:pt>
    <dgm:pt modelId="{B69CF64F-CCBF-42E0-9989-CF55BE7FD008}" type="parTrans" cxnId="{3FEA4C24-84CA-4E13-B1DA-AB711F8A1382}">
      <dgm:prSet/>
      <dgm:spPr/>
      <dgm:t>
        <a:bodyPr/>
        <a:lstStyle/>
        <a:p>
          <a:endParaRPr lang="es-EC"/>
        </a:p>
      </dgm:t>
    </dgm:pt>
    <dgm:pt modelId="{D1B7323A-C7CB-4693-A0C4-79421079D3E3}" type="sibTrans" cxnId="{3FEA4C24-84CA-4E13-B1DA-AB711F8A1382}">
      <dgm:prSet/>
      <dgm:spPr/>
      <dgm:t>
        <a:bodyPr/>
        <a:lstStyle/>
        <a:p>
          <a:endParaRPr lang="es-EC"/>
        </a:p>
      </dgm:t>
    </dgm:pt>
    <dgm:pt modelId="{419BD3E4-99DC-4653-814E-BD29054EDDF5}">
      <dgm:prSet phldrT="[Texto]"/>
      <dgm:spPr/>
      <dgm:t>
        <a:bodyPr/>
        <a:lstStyle/>
        <a:p>
          <a:r>
            <a:rPr lang="es-ES" dirty="0"/>
            <a:t>7. Presentación del Anteproyecto al Legislativo</a:t>
          </a:r>
          <a:endParaRPr lang="es-EC" dirty="0"/>
        </a:p>
      </dgm:t>
    </dgm:pt>
    <dgm:pt modelId="{D9D5B663-D8AD-4F05-AB88-52977349D8B5}" type="parTrans" cxnId="{764CD2F9-FD5E-43DE-BF00-81EA740054CC}">
      <dgm:prSet/>
      <dgm:spPr/>
      <dgm:t>
        <a:bodyPr/>
        <a:lstStyle/>
        <a:p>
          <a:endParaRPr lang="es-EC"/>
        </a:p>
      </dgm:t>
    </dgm:pt>
    <dgm:pt modelId="{F31E2406-AE19-4E35-B343-340F1D960842}" type="sibTrans" cxnId="{764CD2F9-FD5E-43DE-BF00-81EA740054CC}">
      <dgm:prSet/>
      <dgm:spPr/>
      <dgm:t>
        <a:bodyPr/>
        <a:lstStyle/>
        <a:p>
          <a:endParaRPr lang="es-EC"/>
        </a:p>
      </dgm:t>
    </dgm:pt>
    <dgm:pt modelId="{EAB90B4B-408C-45C2-9EF3-EE8DBD6FF605}">
      <dgm:prSet phldrT="[Texto]"/>
      <dgm:spPr/>
      <dgm:t>
        <a:bodyPr/>
        <a:lstStyle/>
        <a:p>
          <a:r>
            <a:rPr lang="es-ES" dirty="0"/>
            <a:t>8. Análisis de la Comisión de Presupuestos</a:t>
          </a:r>
          <a:endParaRPr lang="es-EC" dirty="0"/>
        </a:p>
      </dgm:t>
    </dgm:pt>
    <dgm:pt modelId="{0AF83543-52D6-4D22-BBC7-8AE21B7B286A}" type="parTrans" cxnId="{B78C4F70-8A57-44D5-8267-67E4354B0A92}">
      <dgm:prSet/>
      <dgm:spPr/>
      <dgm:t>
        <a:bodyPr/>
        <a:lstStyle/>
        <a:p>
          <a:endParaRPr lang="es-EC"/>
        </a:p>
      </dgm:t>
    </dgm:pt>
    <dgm:pt modelId="{9D118F4D-A173-4767-9745-862BBDF96903}" type="sibTrans" cxnId="{B78C4F70-8A57-44D5-8267-67E4354B0A92}">
      <dgm:prSet/>
      <dgm:spPr/>
      <dgm:t>
        <a:bodyPr/>
        <a:lstStyle/>
        <a:p>
          <a:endParaRPr lang="es-EC"/>
        </a:p>
      </dgm:t>
    </dgm:pt>
    <dgm:pt modelId="{0CE30A45-634F-419D-B69B-8334FB2D9180}" type="pres">
      <dgm:prSet presAssocID="{9B992723-1131-402B-BD9C-96F742802AB4}" presName="composite" presStyleCnt="0">
        <dgm:presLayoutVars>
          <dgm:chMax val="1"/>
          <dgm:dir/>
          <dgm:resizeHandles val="exact"/>
        </dgm:presLayoutVars>
      </dgm:prSet>
      <dgm:spPr/>
    </dgm:pt>
    <dgm:pt modelId="{1EBB82C7-42B7-410C-B3A5-6361C71242D7}" type="pres">
      <dgm:prSet presAssocID="{84731718-FBE5-4315-97CF-D67FD42B4BB6}" presName="roof" presStyleLbl="dkBgShp" presStyleIdx="0" presStyleCnt="2" custLinFactNeighborY="-60337"/>
      <dgm:spPr/>
    </dgm:pt>
    <dgm:pt modelId="{BD0B10B8-74B1-4A36-8DA3-65C662CEDC3E}" type="pres">
      <dgm:prSet presAssocID="{84731718-FBE5-4315-97CF-D67FD42B4BB6}" presName="pillars" presStyleCnt="0"/>
      <dgm:spPr/>
    </dgm:pt>
    <dgm:pt modelId="{811AC4A6-9268-4D3D-8206-0F7176E50BBE}" type="pres">
      <dgm:prSet presAssocID="{84731718-FBE5-4315-97CF-D67FD42B4BB6}" presName="pillar1" presStyleLbl="node1" presStyleIdx="0" presStyleCnt="4">
        <dgm:presLayoutVars>
          <dgm:bulletEnabled val="1"/>
        </dgm:presLayoutVars>
      </dgm:prSet>
      <dgm:spPr/>
    </dgm:pt>
    <dgm:pt modelId="{A821E34F-07DC-4EFD-9A58-0408C801923B}" type="pres">
      <dgm:prSet presAssocID="{22AB4552-C44C-43C4-A10F-2235FBA01F30}" presName="pillarX" presStyleLbl="node1" presStyleIdx="1" presStyleCnt="4">
        <dgm:presLayoutVars>
          <dgm:bulletEnabled val="1"/>
        </dgm:presLayoutVars>
      </dgm:prSet>
      <dgm:spPr/>
    </dgm:pt>
    <dgm:pt modelId="{66113539-CBCA-451F-9A4B-CFE3C9883CE2}" type="pres">
      <dgm:prSet presAssocID="{419BD3E4-99DC-4653-814E-BD29054EDDF5}" presName="pillarX" presStyleLbl="node1" presStyleIdx="2" presStyleCnt="4">
        <dgm:presLayoutVars>
          <dgm:bulletEnabled val="1"/>
        </dgm:presLayoutVars>
      </dgm:prSet>
      <dgm:spPr/>
    </dgm:pt>
    <dgm:pt modelId="{3B91BBCD-C818-4167-8FC1-3D23028728B6}" type="pres">
      <dgm:prSet presAssocID="{EAB90B4B-408C-45C2-9EF3-EE8DBD6FF605}" presName="pillarX" presStyleLbl="node1" presStyleIdx="3" presStyleCnt="4">
        <dgm:presLayoutVars>
          <dgm:bulletEnabled val="1"/>
        </dgm:presLayoutVars>
      </dgm:prSet>
      <dgm:spPr/>
    </dgm:pt>
    <dgm:pt modelId="{B0C2A6E0-24A1-4F87-A9B8-F04F6A9463AE}" type="pres">
      <dgm:prSet presAssocID="{84731718-FBE5-4315-97CF-D67FD42B4BB6}" presName="base" presStyleLbl="dkBgShp" presStyleIdx="1" presStyleCnt="2"/>
      <dgm:spPr/>
    </dgm:pt>
  </dgm:ptLst>
  <dgm:cxnLst>
    <dgm:cxn modelId="{3FEA4C24-84CA-4E13-B1DA-AB711F8A1382}" srcId="{84731718-FBE5-4315-97CF-D67FD42B4BB6}" destId="{22AB4552-C44C-43C4-A10F-2235FBA01F30}" srcOrd="1" destOrd="0" parTransId="{B69CF64F-CCBF-42E0-9989-CF55BE7FD008}" sibTransId="{D1B7323A-C7CB-4693-A0C4-79421079D3E3}"/>
    <dgm:cxn modelId="{B59DF241-14EB-4A93-8CF5-D7F3A1EAEABC}" type="presOf" srcId="{9C5B10AE-5D34-4276-B401-C673E54279E2}" destId="{811AC4A6-9268-4D3D-8206-0F7176E50BBE}" srcOrd="0" destOrd="0" presId="urn:microsoft.com/office/officeart/2005/8/layout/hList3"/>
    <dgm:cxn modelId="{D7A3256C-6621-4016-8915-D270EA2FFD19}" type="presOf" srcId="{419BD3E4-99DC-4653-814E-BD29054EDDF5}" destId="{66113539-CBCA-451F-9A4B-CFE3C9883CE2}" srcOrd="0" destOrd="0" presId="urn:microsoft.com/office/officeart/2005/8/layout/hList3"/>
    <dgm:cxn modelId="{B78C4F70-8A57-44D5-8267-67E4354B0A92}" srcId="{84731718-FBE5-4315-97CF-D67FD42B4BB6}" destId="{EAB90B4B-408C-45C2-9EF3-EE8DBD6FF605}" srcOrd="3" destOrd="0" parTransId="{0AF83543-52D6-4D22-BBC7-8AE21B7B286A}" sibTransId="{9D118F4D-A173-4767-9745-862BBDF96903}"/>
    <dgm:cxn modelId="{36EB8071-BB02-41BA-A874-074EE8AAA668}" type="presOf" srcId="{EAB90B4B-408C-45C2-9EF3-EE8DBD6FF605}" destId="{3B91BBCD-C818-4167-8FC1-3D23028728B6}" srcOrd="0" destOrd="0" presId="urn:microsoft.com/office/officeart/2005/8/layout/hList3"/>
    <dgm:cxn modelId="{3F70D253-B0FD-4D68-8FFC-55827D1C771B}" type="presOf" srcId="{22AB4552-C44C-43C4-A10F-2235FBA01F30}" destId="{A821E34F-07DC-4EFD-9A58-0408C801923B}" srcOrd="0" destOrd="0" presId="urn:microsoft.com/office/officeart/2005/8/layout/hList3"/>
    <dgm:cxn modelId="{80B7E88F-A79F-42A6-90D5-5A17D7CEFA75}" type="presOf" srcId="{84731718-FBE5-4315-97CF-D67FD42B4BB6}" destId="{1EBB82C7-42B7-410C-B3A5-6361C71242D7}" srcOrd="0" destOrd="0" presId="urn:microsoft.com/office/officeart/2005/8/layout/hList3"/>
    <dgm:cxn modelId="{FC094990-80C5-43E1-8E01-222AF6DFB959}" srcId="{84731718-FBE5-4315-97CF-D67FD42B4BB6}" destId="{9C5B10AE-5D34-4276-B401-C673E54279E2}" srcOrd="0" destOrd="0" parTransId="{3F7E99DD-52F1-4C98-B1C4-C7481504E37E}" sibTransId="{90D74FA9-3733-4780-8A8A-6B132BD163DB}"/>
    <dgm:cxn modelId="{31832899-607B-4E31-9840-BA6C3CFD3BB8}" srcId="{9B992723-1131-402B-BD9C-96F742802AB4}" destId="{84731718-FBE5-4315-97CF-D67FD42B4BB6}" srcOrd="0" destOrd="0" parTransId="{21DB3A2D-BBC0-40BA-B8CE-02EF32184230}" sibTransId="{70CF0098-301C-4D5D-9909-246186D1CD40}"/>
    <dgm:cxn modelId="{9B395DA1-1814-40BD-88CE-E68A4E6655E4}" type="presOf" srcId="{9B992723-1131-402B-BD9C-96F742802AB4}" destId="{0CE30A45-634F-419D-B69B-8334FB2D9180}" srcOrd="0" destOrd="0" presId="urn:microsoft.com/office/officeart/2005/8/layout/hList3"/>
    <dgm:cxn modelId="{764CD2F9-FD5E-43DE-BF00-81EA740054CC}" srcId="{84731718-FBE5-4315-97CF-D67FD42B4BB6}" destId="{419BD3E4-99DC-4653-814E-BD29054EDDF5}" srcOrd="2" destOrd="0" parTransId="{D9D5B663-D8AD-4F05-AB88-52977349D8B5}" sibTransId="{F31E2406-AE19-4E35-B343-340F1D960842}"/>
    <dgm:cxn modelId="{A962F8EC-D031-4879-A8A2-1E28C6FFB906}" type="presParOf" srcId="{0CE30A45-634F-419D-B69B-8334FB2D9180}" destId="{1EBB82C7-42B7-410C-B3A5-6361C71242D7}" srcOrd="0" destOrd="0" presId="urn:microsoft.com/office/officeart/2005/8/layout/hList3"/>
    <dgm:cxn modelId="{18345CB5-D749-4EB9-BE3E-F8BD38730353}" type="presParOf" srcId="{0CE30A45-634F-419D-B69B-8334FB2D9180}" destId="{BD0B10B8-74B1-4A36-8DA3-65C662CEDC3E}" srcOrd="1" destOrd="0" presId="urn:microsoft.com/office/officeart/2005/8/layout/hList3"/>
    <dgm:cxn modelId="{F086740F-A4DB-450F-9028-EC51BBED01EE}" type="presParOf" srcId="{BD0B10B8-74B1-4A36-8DA3-65C662CEDC3E}" destId="{811AC4A6-9268-4D3D-8206-0F7176E50BBE}" srcOrd="0" destOrd="0" presId="urn:microsoft.com/office/officeart/2005/8/layout/hList3"/>
    <dgm:cxn modelId="{0D4F0429-9897-4C0C-960A-8D4D59F42736}" type="presParOf" srcId="{BD0B10B8-74B1-4A36-8DA3-65C662CEDC3E}" destId="{A821E34F-07DC-4EFD-9A58-0408C801923B}" srcOrd="1" destOrd="0" presId="urn:microsoft.com/office/officeart/2005/8/layout/hList3"/>
    <dgm:cxn modelId="{5A4A7462-987B-4947-93AF-6209ECA9CD99}" type="presParOf" srcId="{BD0B10B8-74B1-4A36-8DA3-65C662CEDC3E}" destId="{66113539-CBCA-451F-9A4B-CFE3C9883CE2}" srcOrd="2" destOrd="0" presId="urn:microsoft.com/office/officeart/2005/8/layout/hList3"/>
    <dgm:cxn modelId="{CC1F4C0E-7DC1-4DAC-8CEC-B588F00A1138}" type="presParOf" srcId="{BD0B10B8-74B1-4A36-8DA3-65C662CEDC3E}" destId="{3B91BBCD-C818-4167-8FC1-3D23028728B6}" srcOrd="3" destOrd="0" presId="urn:microsoft.com/office/officeart/2005/8/layout/hList3"/>
    <dgm:cxn modelId="{0910AE52-51F2-4CB5-A420-369C9E1CF72F}" type="presParOf" srcId="{0CE30A45-634F-419D-B69B-8334FB2D9180}" destId="{B0C2A6E0-24A1-4F87-A9B8-F04F6A9463A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7D214B-2313-4174-9ECC-D815A091B744}" type="doc">
      <dgm:prSet loTypeId="urn:microsoft.com/office/officeart/2005/8/layout/vList6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C"/>
        </a:p>
      </dgm:t>
    </dgm:pt>
    <dgm:pt modelId="{CD3D3D07-0DD1-4311-AF5F-8192BE13D5B8}">
      <dgm:prSet phldrT="[Texto]"/>
      <dgm:spPr/>
      <dgm:t>
        <a:bodyPr/>
        <a:lstStyle/>
        <a:p>
          <a:r>
            <a:rPr lang="es-ES" dirty="0"/>
            <a:t>Priorización de Gastos con Participación Ciudadana</a:t>
          </a:r>
          <a:endParaRPr lang="es-EC" dirty="0"/>
        </a:p>
      </dgm:t>
    </dgm:pt>
    <dgm:pt modelId="{F923A810-63E5-43D2-AECB-C92FC76B5330}" type="parTrans" cxnId="{CB225F4C-F55D-4A53-96A7-3CAA7EBDCD76}">
      <dgm:prSet/>
      <dgm:spPr/>
      <dgm:t>
        <a:bodyPr/>
        <a:lstStyle/>
        <a:p>
          <a:endParaRPr lang="es-EC"/>
        </a:p>
      </dgm:t>
    </dgm:pt>
    <dgm:pt modelId="{ED95CD0D-828A-408A-94B5-664E18118ACB}" type="sibTrans" cxnId="{CB225F4C-F55D-4A53-96A7-3CAA7EBDCD76}">
      <dgm:prSet/>
      <dgm:spPr/>
      <dgm:t>
        <a:bodyPr/>
        <a:lstStyle/>
        <a:p>
          <a:endParaRPr lang="es-EC"/>
        </a:p>
      </dgm:t>
    </dgm:pt>
    <dgm:pt modelId="{BC312F52-548F-4FF2-B084-110E304FB265}">
      <dgm:prSet phldrT="[Texto]"/>
      <dgm:spPr/>
      <dgm:t>
        <a:bodyPr/>
        <a:lstStyle/>
        <a:p>
          <a:r>
            <a:rPr lang="es-ES" dirty="0"/>
            <a:t>Mesas de Trabajo</a:t>
          </a:r>
          <a:endParaRPr lang="es-EC" dirty="0"/>
        </a:p>
      </dgm:t>
    </dgm:pt>
    <dgm:pt modelId="{72406619-3154-45EE-83C4-0A061D9ECEE2}" type="parTrans" cxnId="{0CCADED4-10CB-40C2-B658-016992B62181}">
      <dgm:prSet/>
      <dgm:spPr/>
      <dgm:t>
        <a:bodyPr/>
        <a:lstStyle/>
        <a:p>
          <a:endParaRPr lang="es-EC"/>
        </a:p>
      </dgm:t>
    </dgm:pt>
    <dgm:pt modelId="{30B8D95B-2AE1-4C7E-A131-BBAEF4C63380}" type="sibTrans" cxnId="{0CCADED4-10CB-40C2-B658-016992B62181}">
      <dgm:prSet/>
      <dgm:spPr/>
      <dgm:t>
        <a:bodyPr/>
        <a:lstStyle/>
        <a:p>
          <a:endParaRPr lang="es-EC"/>
        </a:p>
      </dgm:t>
    </dgm:pt>
    <dgm:pt modelId="{F9EF43EC-0214-416C-8603-73302BDFBEF6}">
      <dgm:prSet phldrT="[Texto]"/>
      <dgm:spPr/>
      <dgm:t>
        <a:bodyPr/>
        <a:lstStyle/>
        <a:p>
          <a:r>
            <a:rPr lang="es-ES" dirty="0"/>
            <a:t>Aprox. 10/ Sept al 10/Octubre</a:t>
          </a:r>
          <a:endParaRPr lang="es-EC" dirty="0"/>
        </a:p>
      </dgm:t>
    </dgm:pt>
    <dgm:pt modelId="{8DA80E65-C5E2-4305-800A-68630D8879C9}" type="parTrans" cxnId="{1191ECA3-D8FC-4631-8AE4-3BECD73A7621}">
      <dgm:prSet/>
      <dgm:spPr/>
      <dgm:t>
        <a:bodyPr/>
        <a:lstStyle/>
        <a:p>
          <a:endParaRPr lang="es-EC"/>
        </a:p>
      </dgm:t>
    </dgm:pt>
    <dgm:pt modelId="{9BA77A74-BBC7-4DA1-959C-8493D67404DC}" type="sibTrans" cxnId="{1191ECA3-D8FC-4631-8AE4-3BECD73A7621}">
      <dgm:prSet/>
      <dgm:spPr/>
      <dgm:t>
        <a:bodyPr/>
        <a:lstStyle/>
        <a:p>
          <a:endParaRPr lang="es-EC"/>
        </a:p>
      </dgm:t>
    </dgm:pt>
    <dgm:pt modelId="{EF3700EA-D0D3-45E4-A12A-C825F6D07047}">
      <dgm:prSet phldrT="[Texto]"/>
      <dgm:spPr/>
      <dgm:t>
        <a:bodyPr/>
        <a:lstStyle/>
        <a:p>
          <a:r>
            <a:rPr lang="es-ES" dirty="0"/>
            <a:t>Aprobación del Anteproyecto por la Ciudadanía o su representación</a:t>
          </a:r>
          <a:endParaRPr lang="es-EC" dirty="0"/>
        </a:p>
      </dgm:t>
    </dgm:pt>
    <dgm:pt modelId="{82A144C4-38B5-45A9-B328-1CBA240C2BBE}" type="parTrans" cxnId="{72C15A72-A4B1-4591-A5EB-A499D552EDB4}">
      <dgm:prSet/>
      <dgm:spPr/>
      <dgm:t>
        <a:bodyPr/>
        <a:lstStyle/>
        <a:p>
          <a:endParaRPr lang="es-EC"/>
        </a:p>
      </dgm:t>
    </dgm:pt>
    <dgm:pt modelId="{6DDC1F2D-64EE-4F60-A066-624CA71F9FF4}" type="sibTrans" cxnId="{72C15A72-A4B1-4591-A5EB-A499D552EDB4}">
      <dgm:prSet/>
      <dgm:spPr/>
      <dgm:t>
        <a:bodyPr/>
        <a:lstStyle/>
        <a:p>
          <a:endParaRPr lang="es-EC"/>
        </a:p>
      </dgm:t>
    </dgm:pt>
    <dgm:pt modelId="{C6330891-5877-4F74-BF36-214446642653}">
      <dgm:prSet phldrT="[Texto]"/>
      <dgm:spPr/>
      <dgm:t>
        <a:bodyPr/>
        <a:lstStyle/>
        <a:p>
          <a:r>
            <a:rPr lang="es-ES" dirty="0"/>
            <a:t>Audiencia Pública</a:t>
          </a:r>
          <a:endParaRPr lang="es-EC" dirty="0"/>
        </a:p>
      </dgm:t>
    </dgm:pt>
    <dgm:pt modelId="{F6238F35-F34A-4A72-8E56-EFB3ED92BEE3}" type="parTrans" cxnId="{1909E85F-726B-43F5-B48A-CF54A244AC65}">
      <dgm:prSet/>
      <dgm:spPr/>
      <dgm:t>
        <a:bodyPr/>
        <a:lstStyle/>
        <a:p>
          <a:endParaRPr lang="es-EC"/>
        </a:p>
      </dgm:t>
    </dgm:pt>
    <dgm:pt modelId="{141C26BD-7BAF-49BC-B88A-1379C65E9D37}" type="sibTrans" cxnId="{1909E85F-726B-43F5-B48A-CF54A244AC65}">
      <dgm:prSet/>
      <dgm:spPr/>
      <dgm:t>
        <a:bodyPr/>
        <a:lstStyle/>
        <a:p>
          <a:endParaRPr lang="es-EC"/>
        </a:p>
      </dgm:t>
    </dgm:pt>
    <dgm:pt modelId="{7412C79D-CF10-4AA7-8DAC-0B9DB2DCDF9B}">
      <dgm:prSet phldrT="[Texto]"/>
      <dgm:spPr/>
      <dgm:t>
        <a:bodyPr/>
        <a:lstStyle/>
        <a:p>
          <a:r>
            <a:rPr lang="es-ES" dirty="0"/>
            <a:t>Hasta el 31 de Octubre</a:t>
          </a:r>
          <a:endParaRPr lang="es-EC" dirty="0"/>
        </a:p>
      </dgm:t>
    </dgm:pt>
    <dgm:pt modelId="{AAB8BDC1-FB3F-4ACD-B4C5-F4C37CF1A094}" type="parTrans" cxnId="{D30D65EA-1807-4E54-914A-27FDC6F3B4C1}">
      <dgm:prSet/>
      <dgm:spPr/>
      <dgm:t>
        <a:bodyPr/>
        <a:lstStyle/>
        <a:p>
          <a:endParaRPr lang="es-EC"/>
        </a:p>
      </dgm:t>
    </dgm:pt>
    <dgm:pt modelId="{22E97A61-D9C3-4DE0-A05C-F170EADE28A6}" type="sibTrans" cxnId="{D30D65EA-1807-4E54-914A-27FDC6F3B4C1}">
      <dgm:prSet/>
      <dgm:spPr/>
      <dgm:t>
        <a:bodyPr/>
        <a:lstStyle/>
        <a:p>
          <a:endParaRPr lang="es-EC"/>
        </a:p>
      </dgm:t>
    </dgm:pt>
    <dgm:pt modelId="{20CF26A0-ED22-432D-9578-CA1BCEB271D4}">
      <dgm:prSet phldrT="[Texto]"/>
      <dgm:spPr/>
      <dgm:t>
        <a:bodyPr/>
        <a:lstStyle/>
        <a:p>
          <a:r>
            <a:rPr lang="es-EC" b="1" dirty="0"/>
            <a:t>Realizado el 8 de Octubre</a:t>
          </a:r>
        </a:p>
      </dgm:t>
    </dgm:pt>
    <dgm:pt modelId="{994E158C-206F-42AD-8B4E-2336C952B810}" type="parTrans" cxnId="{01D2E133-3849-4655-B6DE-E7C6B8D56AA8}">
      <dgm:prSet/>
      <dgm:spPr/>
      <dgm:t>
        <a:bodyPr/>
        <a:lstStyle/>
        <a:p>
          <a:endParaRPr lang="es-EC"/>
        </a:p>
      </dgm:t>
    </dgm:pt>
    <dgm:pt modelId="{7F89A477-AAFC-4067-9859-A21DA822B868}" type="sibTrans" cxnId="{01D2E133-3849-4655-B6DE-E7C6B8D56AA8}">
      <dgm:prSet/>
      <dgm:spPr/>
      <dgm:t>
        <a:bodyPr/>
        <a:lstStyle/>
        <a:p>
          <a:endParaRPr lang="es-EC"/>
        </a:p>
      </dgm:t>
    </dgm:pt>
    <dgm:pt modelId="{4EBED59A-F78A-4FBD-8F7B-46E53164F90F}">
      <dgm:prSet phldrT="[Texto]"/>
      <dgm:spPr/>
      <dgm:t>
        <a:bodyPr/>
        <a:lstStyle/>
        <a:p>
          <a:r>
            <a:rPr lang="es-EC" b="1" dirty="0"/>
            <a:t>Reprogramado</a:t>
          </a:r>
        </a:p>
      </dgm:t>
    </dgm:pt>
    <dgm:pt modelId="{A4D73004-A544-4881-8EC7-F71A7D45AA55}" type="parTrans" cxnId="{9559D6E7-5507-44FC-81CA-2D9E432387D0}">
      <dgm:prSet/>
      <dgm:spPr/>
      <dgm:t>
        <a:bodyPr/>
        <a:lstStyle/>
        <a:p>
          <a:endParaRPr lang="es-EC"/>
        </a:p>
      </dgm:t>
    </dgm:pt>
    <dgm:pt modelId="{3AC1B6C7-6385-4933-9582-D7AD366E99B4}" type="sibTrans" cxnId="{9559D6E7-5507-44FC-81CA-2D9E432387D0}">
      <dgm:prSet/>
      <dgm:spPr/>
      <dgm:t>
        <a:bodyPr/>
        <a:lstStyle/>
        <a:p>
          <a:endParaRPr lang="es-EC"/>
        </a:p>
      </dgm:t>
    </dgm:pt>
    <dgm:pt modelId="{4493A345-463C-4094-90C2-687894B9ABCC}" type="pres">
      <dgm:prSet presAssocID="{1D7D214B-2313-4174-9ECC-D815A091B744}" presName="Name0" presStyleCnt="0">
        <dgm:presLayoutVars>
          <dgm:dir/>
          <dgm:animLvl val="lvl"/>
          <dgm:resizeHandles/>
        </dgm:presLayoutVars>
      </dgm:prSet>
      <dgm:spPr/>
    </dgm:pt>
    <dgm:pt modelId="{C1ECA6A4-9A6C-4F2D-B6A0-BFC36626A29E}" type="pres">
      <dgm:prSet presAssocID="{CD3D3D07-0DD1-4311-AF5F-8192BE13D5B8}" presName="linNode" presStyleCnt="0"/>
      <dgm:spPr/>
    </dgm:pt>
    <dgm:pt modelId="{3C107FA9-F8FB-411B-870C-ACCE165AE333}" type="pres">
      <dgm:prSet presAssocID="{CD3D3D07-0DD1-4311-AF5F-8192BE13D5B8}" presName="parentShp" presStyleLbl="node1" presStyleIdx="0" presStyleCnt="2">
        <dgm:presLayoutVars>
          <dgm:bulletEnabled val="1"/>
        </dgm:presLayoutVars>
      </dgm:prSet>
      <dgm:spPr/>
    </dgm:pt>
    <dgm:pt modelId="{BB06B38F-6D4D-4893-8218-98F05D312972}" type="pres">
      <dgm:prSet presAssocID="{CD3D3D07-0DD1-4311-AF5F-8192BE13D5B8}" presName="childShp" presStyleLbl="bgAccFollowNode1" presStyleIdx="0" presStyleCnt="2" custScaleX="112910">
        <dgm:presLayoutVars>
          <dgm:bulletEnabled val="1"/>
        </dgm:presLayoutVars>
      </dgm:prSet>
      <dgm:spPr/>
    </dgm:pt>
    <dgm:pt modelId="{ED245153-01B0-4DE1-A094-117DB18E5901}" type="pres">
      <dgm:prSet presAssocID="{ED95CD0D-828A-408A-94B5-664E18118ACB}" presName="spacing" presStyleCnt="0"/>
      <dgm:spPr/>
    </dgm:pt>
    <dgm:pt modelId="{FAA3EA28-B7CE-412A-9FE7-91CCE409718A}" type="pres">
      <dgm:prSet presAssocID="{EF3700EA-D0D3-45E4-A12A-C825F6D07047}" presName="linNode" presStyleCnt="0"/>
      <dgm:spPr/>
    </dgm:pt>
    <dgm:pt modelId="{B13B82F6-4E92-4C01-82F4-02DC3768A9B8}" type="pres">
      <dgm:prSet presAssocID="{EF3700EA-D0D3-45E4-A12A-C825F6D07047}" presName="parentShp" presStyleLbl="node1" presStyleIdx="1" presStyleCnt="2">
        <dgm:presLayoutVars>
          <dgm:bulletEnabled val="1"/>
        </dgm:presLayoutVars>
      </dgm:prSet>
      <dgm:spPr/>
    </dgm:pt>
    <dgm:pt modelId="{8B919D4F-9F36-4DFC-9F98-902EE472C420}" type="pres">
      <dgm:prSet presAssocID="{EF3700EA-D0D3-45E4-A12A-C825F6D07047}" presName="childShp" presStyleLbl="bgAccFollowNode1" presStyleIdx="1" presStyleCnt="2" custScaleX="111411" custLinFactNeighborX="-375" custLinFactNeighborY="-3805">
        <dgm:presLayoutVars>
          <dgm:bulletEnabled val="1"/>
        </dgm:presLayoutVars>
      </dgm:prSet>
      <dgm:spPr/>
    </dgm:pt>
  </dgm:ptLst>
  <dgm:cxnLst>
    <dgm:cxn modelId="{8FE7AD2F-1E91-41AC-9E36-0220578A960F}" type="presOf" srcId="{1D7D214B-2313-4174-9ECC-D815A091B744}" destId="{4493A345-463C-4094-90C2-687894B9ABCC}" srcOrd="0" destOrd="0" presId="urn:microsoft.com/office/officeart/2005/8/layout/vList6"/>
    <dgm:cxn modelId="{C1DA2E33-E533-4598-B65B-60078DDEF952}" type="presOf" srcId="{7412C79D-CF10-4AA7-8DAC-0B9DB2DCDF9B}" destId="{8B919D4F-9F36-4DFC-9F98-902EE472C420}" srcOrd="0" destOrd="1" presId="urn:microsoft.com/office/officeart/2005/8/layout/vList6"/>
    <dgm:cxn modelId="{01D2E133-3849-4655-B6DE-E7C6B8D56AA8}" srcId="{CD3D3D07-0DD1-4311-AF5F-8192BE13D5B8}" destId="{20CF26A0-ED22-432D-9578-CA1BCEB271D4}" srcOrd="2" destOrd="0" parTransId="{994E158C-206F-42AD-8B4E-2336C952B810}" sibTransId="{7F89A477-AAFC-4067-9859-A21DA822B868}"/>
    <dgm:cxn modelId="{1909E85F-726B-43F5-B48A-CF54A244AC65}" srcId="{EF3700EA-D0D3-45E4-A12A-C825F6D07047}" destId="{C6330891-5877-4F74-BF36-214446642653}" srcOrd="0" destOrd="0" parTransId="{F6238F35-F34A-4A72-8E56-EFB3ED92BEE3}" sibTransId="{141C26BD-7BAF-49BC-B88A-1379C65E9D37}"/>
    <dgm:cxn modelId="{F0B72263-E869-4435-9AAF-2EE6409ACD04}" type="presOf" srcId="{EF3700EA-D0D3-45E4-A12A-C825F6D07047}" destId="{B13B82F6-4E92-4C01-82F4-02DC3768A9B8}" srcOrd="0" destOrd="0" presId="urn:microsoft.com/office/officeart/2005/8/layout/vList6"/>
    <dgm:cxn modelId="{62E3C746-657C-4A32-808E-0AB2D19CDAB1}" type="presOf" srcId="{C6330891-5877-4F74-BF36-214446642653}" destId="{8B919D4F-9F36-4DFC-9F98-902EE472C420}" srcOrd="0" destOrd="0" presId="urn:microsoft.com/office/officeart/2005/8/layout/vList6"/>
    <dgm:cxn modelId="{CB225F4C-F55D-4A53-96A7-3CAA7EBDCD76}" srcId="{1D7D214B-2313-4174-9ECC-D815A091B744}" destId="{CD3D3D07-0DD1-4311-AF5F-8192BE13D5B8}" srcOrd="0" destOrd="0" parTransId="{F923A810-63E5-43D2-AECB-C92FC76B5330}" sibTransId="{ED95CD0D-828A-408A-94B5-664E18118ACB}"/>
    <dgm:cxn modelId="{72C15A72-A4B1-4591-A5EB-A499D552EDB4}" srcId="{1D7D214B-2313-4174-9ECC-D815A091B744}" destId="{EF3700EA-D0D3-45E4-A12A-C825F6D07047}" srcOrd="1" destOrd="0" parTransId="{82A144C4-38B5-45A9-B328-1CBA240C2BBE}" sibTransId="{6DDC1F2D-64EE-4F60-A066-624CA71F9FF4}"/>
    <dgm:cxn modelId="{4425C374-5BD8-4DB4-BF4A-8FCA6E25AF20}" type="presOf" srcId="{20CF26A0-ED22-432D-9578-CA1BCEB271D4}" destId="{BB06B38F-6D4D-4893-8218-98F05D312972}" srcOrd="0" destOrd="2" presId="urn:microsoft.com/office/officeart/2005/8/layout/vList6"/>
    <dgm:cxn modelId="{542EF378-64AF-48D4-9CA9-88C74C9C7B5F}" type="presOf" srcId="{F9EF43EC-0214-416C-8603-73302BDFBEF6}" destId="{BB06B38F-6D4D-4893-8218-98F05D312972}" srcOrd="0" destOrd="1" presId="urn:microsoft.com/office/officeart/2005/8/layout/vList6"/>
    <dgm:cxn modelId="{5CABB788-5757-49A6-93A3-59E125591E4C}" type="presOf" srcId="{4EBED59A-F78A-4FBD-8F7B-46E53164F90F}" destId="{8B919D4F-9F36-4DFC-9F98-902EE472C420}" srcOrd="0" destOrd="2" presId="urn:microsoft.com/office/officeart/2005/8/layout/vList6"/>
    <dgm:cxn modelId="{1191ECA3-D8FC-4631-8AE4-3BECD73A7621}" srcId="{CD3D3D07-0DD1-4311-AF5F-8192BE13D5B8}" destId="{F9EF43EC-0214-416C-8603-73302BDFBEF6}" srcOrd="1" destOrd="0" parTransId="{8DA80E65-C5E2-4305-800A-68630D8879C9}" sibTransId="{9BA77A74-BBC7-4DA1-959C-8493D67404DC}"/>
    <dgm:cxn modelId="{0CCADED4-10CB-40C2-B658-016992B62181}" srcId="{CD3D3D07-0DD1-4311-AF5F-8192BE13D5B8}" destId="{BC312F52-548F-4FF2-B084-110E304FB265}" srcOrd="0" destOrd="0" parTransId="{72406619-3154-45EE-83C4-0A061D9ECEE2}" sibTransId="{30B8D95B-2AE1-4C7E-A131-BBAEF4C63380}"/>
    <dgm:cxn modelId="{3E2710E0-CAE7-4EF7-84E2-F52CB17EC353}" type="presOf" srcId="{CD3D3D07-0DD1-4311-AF5F-8192BE13D5B8}" destId="{3C107FA9-F8FB-411B-870C-ACCE165AE333}" srcOrd="0" destOrd="0" presId="urn:microsoft.com/office/officeart/2005/8/layout/vList6"/>
    <dgm:cxn modelId="{9559D6E7-5507-44FC-81CA-2D9E432387D0}" srcId="{EF3700EA-D0D3-45E4-A12A-C825F6D07047}" destId="{4EBED59A-F78A-4FBD-8F7B-46E53164F90F}" srcOrd="2" destOrd="0" parTransId="{A4D73004-A544-4881-8EC7-F71A7D45AA55}" sibTransId="{3AC1B6C7-6385-4933-9582-D7AD366E99B4}"/>
    <dgm:cxn modelId="{D30D65EA-1807-4E54-914A-27FDC6F3B4C1}" srcId="{EF3700EA-D0D3-45E4-A12A-C825F6D07047}" destId="{7412C79D-CF10-4AA7-8DAC-0B9DB2DCDF9B}" srcOrd="1" destOrd="0" parTransId="{AAB8BDC1-FB3F-4ACD-B4C5-F4C37CF1A094}" sibTransId="{22E97A61-D9C3-4DE0-A05C-F170EADE28A6}"/>
    <dgm:cxn modelId="{C29F8DFF-65A2-4A38-A41F-239B300F61CE}" type="presOf" srcId="{BC312F52-548F-4FF2-B084-110E304FB265}" destId="{BB06B38F-6D4D-4893-8218-98F05D312972}" srcOrd="0" destOrd="0" presId="urn:microsoft.com/office/officeart/2005/8/layout/vList6"/>
    <dgm:cxn modelId="{5592619E-00EC-4999-9DDB-8EA0264474C7}" type="presParOf" srcId="{4493A345-463C-4094-90C2-687894B9ABCC}" destId="{C1ECA6A4-9A6C-4F2D-B6A0-BFC36626A29E}" srcOrd="0" destOrd="0" presId="urn:microsoft.com/office/officeart/2005/8/layout/vList6"/>
    <dgm:cxn modelId="{0C79C37F-DC2B-4DFC-973B-E0C135B82A32}" type="presParOf" srcId="{C1ECA6A4-9A6C-4F2D-B6A0-BFC36626A29E}" destId="{3C107FA9-F8FB-411B-870C-ACCE165AE333}" srcOrd="0" destOrd="0" presId="urn:microsoft.com/office/officeart/2005/8/layout/vList6"/>
    <dgm:cxn modelId="{C75ED5D3-1F66-478A-A5AC-1C68700C3375}" type="presParOf" srcId="{C1ECA6A4-9A6C-4F2D-B6A0-BFC36626A29E}" destId="{BB06B38F-6D4D-4893-8218-98F05D312972}" srcOrd="1" destOrd="0" presId="urn:microsoft.com/office/officeart/2005/8/layout/vList6"/>
    <dgm:cxn modelId="{F20E339E-A7D4-40AB-A2D8-B21C30EF904B}" type="presParOf" srcId="{4493A345-463C-4094-90C2-687894B9ABCC}" destId="{ED245153-01B0-4DE1-A094-117DB18E5901}" srcOrd="1" destOrd="0" presId="urn:microsoft.com/office/officeart/2005/8/layout/vList6"/>
    <dgm:cxn modelId="{75DD1DA6-930B-4AA7-9EDD-6EF534FE705A}" type="presParOf" srcId="{4493A345-463C-4094-90C2-687894B9ABCC}" destId="{FAA3EA28-B7CE-412A-9FE7-91CCE409718A}" srcOrd="2" destOrd="0" presId="urn:microsoft.com/office/officeart/2005/8/layout/vList6"/>
    <dgm:cxn modelId="{E951BC37-3456-4B10-AB70-AEEB2CA90985}" type="presParOf" srcId="{FAA3EA28-B7CE-412A-9FE7-91CCE409718A}" destId="{B13B82F6-4E92-4C01-82F4-02DC3768A9B8}" srcOrd="0" destOrd="0" presId="urn:microsoft.com/office/officeart/2005/8/layout/vList6"/>
    <dgm:cxn modelId="{8BA43DAB-CF11-4D20-AB9B-DD22521B95D0}" type="presParOf" srcId="{FAA3EA28-B7CE-412A-9FE7-91CCE409718A}" destId="{8B919D4F-9F36-4DFC-9F98-902EE472C42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A1B41D-E7ED-42FB-8DE8-DFC6ECF48D4E}" type="doc">
      <dgm:prSet loTypeId="urn:microsoft.com/office/officeart/2005/8/layout/vList6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EC"/>
        </a:p>
      </dgm:t>
    </dgm:pt>
    <dgm:pt modelId="{13C9E178-69F9-4745-8EB5-D5F28CF7D173}">
      <dgm:prSet phldrT="[Texto]"/>
      <dgm:spPr/>
      <dgm:t>
        <a:bodyPr/>
        <a:lstStyle/>
        <a:p>
          <a:r>
            <a:rPr lang="es-EC" b="1" dirty="0"/>
            <a:t>Corriente</a:t>
          </a:r>
        </a:p>
        <a:p>
          <a:r>
            <a:rPr lang="es-EC" dirty="0"/>
            <a:t>30%</a:t>
          </a:r>
        </a:p>
      </dgm:t>
    </dgm:pt>
    <dgm:pt modelId="{D297991F-FD95-4CD5-8CF1-EBC2DAE565B3}" type="parTrans" cxnId="{754C6229-3075-4000-8B91-93F2F49BBCF1}">
      <dgm:prSet/>
      <dgm:spPr/>
      <dgm:t>
        <a:bodyPr/>
        <a:lstStyle/>
        <a:p>
          <a:endParaRPr lang="es-EC"/>
        </a:p>
      </dgm:t>
    </dgm:pt>
    <dgm:pt modelId="{099CB3D6-9245-4152-9A22-0598197D412A}" type="sibTrans" cxnId="{754C6229-3075-4000-8B91-93F2F49BBCF1}">
      <dgm:prSet/>
      <dgm:spPr/>
      <dgm:t>
        <a:bodyPr/>
        <a:lstStyle/>
        <a:p>
          <a:endParaRPr lang="es-EC"/>
        </a:p>
      </dgm:t>
    </dgm:pt>
    <dgm:pt modelId="{07B6A6E3-520D-481A-8151-89998A0269C9}">
      <dgm:prSet phldrT="[Texto]"/>
      <dgm:spPr/>
      <dgm:t>
        <a:bodyPr/>
        <a:lstStyle/>
        <a:p>
          <a:r>
            <a:rPr lang="es-EC" dirty="0"/>
            <a:t> $ 87.626,96</a:t>
          </a:r>
        </a:p>
      </dgm:t>
    </dgm:pt>
    <dgm:pt modelId="{341850BE-B16E-479B-BCC1-8761ADC1F9CF}" type="parTrans" cxnId="{75021510-78F5-411B-852E-E04D7AD94E56}">
      <dgm:prSet/>
      <dgm:spPr/>
      <dgm:t>
        <a:bodyPr/>
        <a:lstStyle/>
        <a:p>
          <a:endParaRPr lang="es-EC"/>
        </a:p>
      </dgm:t>
    </dgm:pt>
    <dgm:pt modelId="{E2CFE2D3-4F3F-4743-80A0-6424FF2F616D}" type="sibTrans" cxnId="{75021510-78F5-411B-852E-E04D7AD94E56}">
      <dgm:prSet/>
      <dgm:spPr/>
      <dgm:t>
        <a:bodyPr/>
        <a:lstStyle/>
        <a:p>
          <a:endParaRPr lang="es-EC"/>
        </a:p>
      </dgm:t>
    </dgm:pt>
    <dgm:pt modelId="{C4F22BC7-3086-4E71-9AF6-919B13822CCA}">
      <dgm:prSet phldrT="[Texto]"/>
      <dgm:spPr/>
      <dgm:t>
        <a:bodyPr/>
        <a:lstStyle/>
        <a:p>
          <a:r>
            <a:rPr lang="es-EC" b="1" dirty="0"/>
            <a:t>Inversión</a:t>
          </a:r>
        </a:p>
        <a:p>
          <a:r>
            <a:rPr lang="es-EC" dirty="0"/>
            <a:t>70%</a:t>
          </a:r>
        </a:p>
      </dgm:t>
    </dgm:pt>
    <dgm:pt modelId="{F7C5E670-871C-4989-BDBA-F1AE34535DB6}" type="parTrans" cxnId="{88AFAD54-D0E4-470D-9935-D11175E34D71}">
      <dgm:prSet/>
      <dgm:spPr/>
      <dgm:t>
        <a:bodyPr/>
        <a:lstStyle/>
        <a:p>
          <a:endParaRPr lang="es-EC"/>
        </a:p>
      </dgm:t>
    </dgm:pt>
    <dgm:pt modelId="{4E4F97B0-7C13-4B13-B6E8-99FDC2EFF599}" type="sibTrans" cxnId="{88AFAD54-D0E4-470D-9935-D11175E34D71}">
      <dgm:prSet/>
      <dgm:spPr/>
      <dgm:t>
        <a:bodyPr/>
        <a:lstStyle/>
        <a:p>
          <a:endParaRPr lang="es-EC"/>
        </a:p>
      </dgm:t>
    </dgm:pt>
    <dgm:pt modelId="{06C0CA18-6F8C-4B2B-A659-4DF3B32B5ABE}">
      <dgm:prSet phldrT="[Texto]"/>
      <dgm:spPr/>
      <dgm:t>
        <a:bodyPr/>
        <a:lstStyle/>
        <a:p>
          <a:r>
            <a:rPr lang="es-EC" dirty="0"/>
            <a:t>$ 204.460,87</a:t>
          </a:r>
        </a:p>
      </dgm:t>
    </dgm:pt>
    <dgm:pt modelId="{261BFABE-276A-4BEC-9209-32E886CB33D6}" type="parTrans" cxnId="{B5901F97-3E8E-4478-AB37-509DED2725B6}">
      <dgm:prSet/>
      <dgm:spPr/>
      <dgm:t>
        <a:bodyPr/>
        <a:lstStyle/>
        <a:p>
          <a:endParaRPr lang="es-EC"/>
        </a:p>
      </dgm:t>
    </dgm:pt>
    <dgm:pt modelId="{270CF9AC-65B7-4591-BA72-31892701C4AD}" type="sibTrans" cxnId="{B5901F97-3E8E-4478-AB37-509DED2725B6}">
      <dgm:prSet/>
      <dgm:spPr/>
      <dgm:t>
        <a:bodyPr/>
        <a:lstStyle/>
        <a:p>
          <a:endParaRPr lang="es-EC"/>
        </a:p>
      </dgm:t>
    </dgm:pt>
    <dgm:pt modelId="{A8BC2509-6E6F-41C1-8DD4-151F887AD3BC}" type="pres">
      <dgm:prSet presAssocID="{8CA1B41D-E7ED-42FB-8DE8-DFC6ECF48D4E}" presName="Name0" presStyleCnt="0">
        <dgm:presLayoutVars>
          <dgm:dir/>
          <dgm:animLvl val="lvl"/>
          <dgm:resizeHandles/>
        </dgm:presLayoutVars>
      </dgm:prSet>
      <dgm:spPr/>
    </dgm:pt>
    <dgm:pt modelId="{DC40AA2D-DED4-4BF5-88CD-08AA602E23E0}" type="pres">
      <dgm:prSet presAssocID="{13C9E178-69F9-4745-8EB5-D5F28CF7D173}" presName="linNode" presStyleCnt="0"/>
      <dgm:spPr/>
    </dgm:pt>
    <dgm:pt modelId="{9CDAF4AE-655C-43AD-ABD1-492079895DC1}" type="pres">
      <dgm:prSet presAssocID="{13C9E178-69F9-4745-8EB5-D5F28CF7D173}" presName="parentShp" presStyleLbl="node1" presStyleIdx="0" presStyleCnt="2">
        <dgm:presLayoutVars>
          <dgm:bulletEnabled val="1"/>
        </dgm:presLayoutVars>
      </dgm:prSet>
      <dgm:spPr/>
    </dgm:pt>
    <dgm:pt modelId="{E0489672-4E17-4647-9271-2133F2F65131}" type="pres">
      <dgm:prSet presAssocID="{13C9E178-69F9-4745-8EB5-D5F28CF7D173}" presName="childShp" presStyleLbl="bgAccFollowNode1" presStyleIdx="0" presStyleCnt="2">
        <dgm:presLayoutVars>
          <dgm:bulletEnabled val="1"/>
        </dgm:presLayoutVars>
      </dgm:prSet>
      <dgm:spPr/>
    </dgm:pt>
    <dgm:pt modelId="{42B10E73-69D0-499B-90D4-7F30B2712024}" type="pres">
      <dgm:prSet presAssocID="{099CB3D6-9245-4152-9A22-0598197D412A}" presName="spacing" presStyleCnt="0"/>
      <dgm:spPr/>
    </dgm:pt>
    <dgm:pt modelId="{93A19D14-108A-40B7-90EB-3A07C56966D3}" type="pres">
      <dgm:prSet presAssocID="{C4F22BC7-3086-4E71-9AF6-919B13822CCA}" presName="linNode" presStyleCnt="0"/>
      <dgm:spPr/>
    </dgm:pt>
    <dgm:pt modelId="{59EC0C4B-7F4E-4505-8D6E-09E5B3356C80}" type="pres">
      <dgm:prSet presAssocID="{C4F22BC7-3086-4E71-9AF6-919B13822CCA}" presName="parentShp" presStyleLbl="node1" presStyleIdx="1" presStyleCnt="2">
        <dgm:presLayoutVars>
          <dgm:bulletEnabled val="1"/>
        </dgm:presLayoutVars>
      </dgm:prSet>
      <dgm:spPr/>
    </dgm:pt>
    <dgm:pt modelId="{6F61A1D6-09A5-4C3D-91DF-496E59B612FA}" type="pres">
      <dgm:prSet presAssocID="{C4F22BC7-3086-4E71-9AF6-919B13822CCA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75021510-78F5-411B-852E-E04D7AD94E56}" srcId="{13C9E178-69F9-4745-8EB5-D5F28CF7D173}" destId="{07B6A6E3-520D-481A-8151-89998A0269C9}" srcOrd="0" destOrd="0" parTransId="{341850BE-B16E-479B-BCC1-8761ADC1F9CF}" sibTransId="{E2CFE2D3-4F3F-4743-80A0-6424FF2F616D}"/>
    <dgm:cxn modelId="{686E1711-F60D-4010-B3C0-7BDB882155C8}" type="presOf" srcId="{07B6A6E3-520D-481A-8151-89998A0269C9}" destId="{E0489672-4E17-4647-9271-2133F2F65131}" srcOrd="0" destOrd="0" presId="urn:microsoft.com/office/officeart/2005/8/layout/vList6"/>
    <dgm:cxn modelId="{754C6229-3075-4000-8B91-93F2F49BBCF1}" srcId="{8CA1B41D-E7ED-42FB-8DE8-DFC6ECF48D4E}" destId="{13C9E178-69F9-4745-8EB5-D5F28CF7D173}" srcOrd="0" destOrd="0" parTransId="{D297991F-FD95-4CD5-8CF1-EBC2DAE565B3}" sibTransId="{099CB3D6-9245-4152-9A22-0598197D412A}"/>
    <dgm:cxn modelId="{3B250A4E-F058-45D6-9BD8-5F1088E01D94}" type="presOf" srcId="{06C0CA18-6F8C-4B2B-A659-4DF3B32B5ABE}" destId="{6F61A1D6-09A5-4C3D-91DF-496E59B612FA}" srcOrd="0" destOrd="0" presId="urn:microsoft.com/office/officeart/2005/8/layout/vList6"/>
    <dgm:cxn modelId="{88AFAD54-D0E4-470D-9935-D11175E34D71}" srcId="{8CA1B41D-E7ED-42FB-8DE8-DFC6ECF48D4E}" destId="{C4F22BC7-3086-4E71-9AF6-919B13822CCA}" srcOrd="1" destOrd="0" parTransId="{F7C5E670-871C-4989-BDBA-F1AE34535DB6}" sibTransId="{4E4F97B0-7C13-4B13-B6E8-99FDC2EFF599}"/>
    <dgm:cxn modelId="{6E90335A-260B-4C32-A9F7-E7EA94CF24B7}" type="presOf" srcId="{8CA1B41D-E7ED-42FB-8DE8-DFC6ECF48D4E}" destId="{A8BC2509-6E6F-41C1-8DD4-151F887AD3BC}" srcOrd="0" destOrd="0" presId="urn:microsoft.com/office/officeart/2005/8/layout/vList6"/>
    <dgm:cxn modelId="{B5901F97-3E8E-4478-AB37-509DED2725B6}" srcId="{C4F22BC7-3086-4E71-9AF6-919B13822CCA}" destId="{06C0CA18-6F8C-4B2B-A659-4DF3B32B5ABE}" srcOrd="0" destOrd="0" parTransId="{261BFABE-276A-4BEC-9209-32E886CB33D6}" sibTransId="{270CF9AC-65B7-4591-BA72-31892701C4AD}"/>
    <dgm:cxn modelId="{A30AC2B2-22F1-4C83-A36C-A4805EF3BCEE}" type="presOf" srcId="{13C9E178-69F9-4745-8EB5-D5F28CF7D173}" destId="{9CDAF4AE-655C-43AD-ABD1-492079895DC1}" srcOrd="0" destOrd="0" presId="urn:microsoft.com/office/officeart/2005/8/layout/vList6"/>
    <dgm:cxn modelId="{EA0939C4-47AE-4FAC-8C4C-9258CBA4C82F}" type="presOf" srcId="{C4F22BC7-3086-4E71-9AF6-919B13822CCA}" destId="{59EC0C4B-7F4E-4505-8D6E-09E5B3356C80}" srcOrd="0" destOrd="0" presId="urn:microsoft.com/office/officeart/2005/8/layout/vList6"/>
    <dgm:cxn modelId="{A26DC3E5-ED88-4935-B8C9-811BAFB55008}" type="presParOf" srcId="{A8BC2509-6E6F-41C1-8DD4-151F887AD3BC}" destId="{DC40AA2D-DED4-4BF5-88CD-08AA602E23E0}" srcOrd="0" destOrd="0" presId="urn:microsoft.com/office/officeart/2005/8/layout/vList6"/>
    <dgm:cxn modelId="{F55B3095-55D3-4C70-AAEA-BFAE68E24004}" type="presParOf" srcId="{DC40AA2D-DED4-4BF5-88CD-08AA602E23E0}" destId="{9CDAF4AE-655C-43AD-ABD1-492079895DC1}" srcOrd="0" destOrd="0" presId="urn:microsoft.com/office/officeart/2005/8/layout/vList6"/>
    <dgm:cxn modelId="{27041929-286D-4213-964D-17096FE61145}" type="presParOf" srcId="{DC40AA2D-DED4-4BF5-88CD-08AA602E23E0}" destId="{E0489672-4E17-4647-9271-2133F2F65131}" srcOrd="1" destOrd="0" presId="urn:microsoft.com/office/officeart/2005/8/layout/vList6"/>
    <dgm:cxn modelId="{862A3125-4B58-41EA-B216-E2FD04889817}" type="presParOf" srcId="{A8BC2509-6E6F-41C1-8DD4-151F887AD3BC}" destId="{42B10E73-69D0-499B-90D4-7F30B2712024}" srcOrd="1" destOrd="0" presId="urn:microsoft.com/office/officeart/2005/8/layout/vList6"/>
    <dgm:cxn modelId="{1B386820-68F1-4FC5-8780-29D694821383}" type="presParOf" srcId="{A8BC2509-6E6F-41C1-8DD4-151F887AD3BC}" destId="{93A19D14-108A-40B7-90EB-3A07C56966D3}" srcOrd="2" destOrd="0" presId="urn:microsoft.com/office/officeart/2005/8/layout/vList6"/>
    <dgm:cxn modelId="{726A4B70-1D78-4053-BF90-C6EF16D62198}" type="presParOf" srcId="{93A19D14-108A-40B7-90EB-3A07C56966D3}" destId="{59EC0C4B-7F4E-4505-8D6E-09E5B3356C80}" srcOrd="0" destOrd="0" presId="urn:microsoft.com/office/officeart/2005/8/layout/vList6"/>
    <dgm:cxn modelId="{A321D8E0-AC1C-44E9-A421-6C4A18902D4A}" type="presParOf" srcId="{93A19D14-108A-40B7-90EB-3A07C56966D3}" destId="{6F61A1D6-09A5-4C3D-91DF-496E59B612F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478E6DD-CFA7-4D59-87F1-539B5A71CEF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3A703029-34E9-4377-95A7-6ADD58BB07FD}">
      <dgm:prSet phldrT="[Texto]"/>
      <dgm:spPr/>
      <dgm:t>
        <a:bodyPr/>
        <a:lstStyle/>
        <a:p>
          <a:r>
            <a:rPr lang="es-EC" dirty="0"/>
            <a:t>Procesos de Emergencia 2020</a:t>
          </a:r>
        </a:p>
      </dgm:t>
    </dgm:pt>
    <dgm:pt modelId="{0A695434-DEDB-4E43-B709-33158F0C2663}" type="parTrans" cxnId="{018B6756-D37D-47A3-B1F2-5042EDFBF97F}">
      <dgm:prSet/>
      <dgm:spPr/>
      <dgm:t>
        <a:bodyPr/>
        <a:lstStyle/>
        <a:p>
          <a:endParaRPr lang="es-EC"/>
        </a:p>
      </dgm:t>
    </dgm:pt>
    <dgm:pt modelId="{75C46737-FFF3-4FB1-8B2B-A402317EAD91}" type="sibTrans" cxnId="{018B6756-D37D-47A3-B1F2-5042EDFBF97F}">
      <dgm:prSet/>
      <dgm:spPr/>
      <dgm:t>
        <a:bodyPr/>
        <a:lstStyle/>
        <a:p>
          <a:endParaRPr lang="es-EC"/>
        </a:p>
      </dgm:t>
    </dgm:pt>
    <dgm:pt modelId="{1A0BE978-9C12-4CFB-9D0B-6908DC9B2FF0}">
      <dgm:prSet phldrT="[Texto]"/>
      <dgm:spPr/>
      <dgm:t>
        <a:bodyPr/>
        <a:lstStyle/>
        <a:p>
          <a:r>
            <a:rPr lang="es-EC" dirty="0"/>
            <a:t>$  31.000,00</a:t>
          </a:r>
        </a:p>
      </dgm:t>
    </dgm:pt>
    <dgm:pt modelId="{B8DD9888-8364-44F3-8B78-C93C99D3E0C1}" type="parTrans" cxnId="{1B47D2DA-D898-409B-A4F0-D1F8380B8A48}">
      <dgm:prSet/>
      <dgm:spPr/>
      <dgm:t>
        <a:bodyPr/>
        <a:lstStyle/>
        <a:p>
          <a:endParaRPr lang="es-EC"/>
        </a:p>
      </dgm:t>
    </dgm:pt>
    <dgm:pt modelId="{ED036AD2-93BE-4F82-A8E7-E23F2B143D79}" type="sibTrans" cxnId="{1B47D2DA-D898-409B-A4F0-D1F8380B8A48}">
      <dgm:prSet/>
      <dgm:spPr/>
      <dgm:t>
        <a:bodyPr/>
        <a:lstStyle/>
        <a:p>
          <a:endParaRPr lang="es-EC"/>
        </a:p>
      </dgm:t>
    </dgm:pt>
    <dgm:pt modelId="{7C4611D8-C0FC-4FAC-B4C3-F45B39B0B23A}">
      <dgm:prSet phldrT="[Texto]"/>
      <dgm:spPr/>
      <dgm:t>
        <a:bodyPr/>
        <a:lstStyle/>
        <a:p>
          <a:r>
            <a:rPr lang="es-EC" dirty="0"/>
            <a:t>Procesos de Emergencia 2021</a:t>
          </a:r>
        </a:p>
      </dgm:t>
    </dgm:pt>
    <dgm:pt modelId="{B56B3E63-78D2-453C-A4C3-5CA564E97335}" type="parTrans" cxnId="{652F5BE3-C792-43D2-8AB0-56AC69E1D2F7}">
      <dgm:prSet/>
      <dgm:spPr/>
      <dgm:t>
        <a:bodyPr/>
        <a:lstStyle/>
        <a:p>
          <a:endParaRPr lang="es-EC"/>
        </a:p>
      </dgm:t>
    </dgm:pt>
    <dgm:pt modelId="{40E03E67-06E0-4FFD-910F-D1C25275C120}" type="sibTrans" cxnId="{652F5BE3-C792-43D2-8AB0-56AC69E1D2F7}">
      <dgm:prSet/>
      <dgm:spPr/>
      <dgm:t>
        <a:bodyPr/>
        <a:lstStyle/>
        <a:p>
          <a:endParaRPr lang="es-EC"/>
        </a:p>
      </dgm:t>
    </dgm:pt>
    <dgm:pt modelId="{3ADE8B1D-6CEA-452F-A6ED-3097B572B5E8}">
      <dgm:prSet phldrT="[Texto]"/>
      <dgm:spPr/>
      <dgm:t>
        <a:bodyPr/>
        <a:lstStyle/>
        <a:p>
          <a:r>
            <a:rPr lang="es-EC" dirty="0"/>
            <a:t>$   35.934,78</a:t>
          </a:r>
        </a:p>
      </dgm:t>
    </dgm:pt>
    <dgm:pt modelId="{ED7E809D-CBDB-40D8-82FE-2604B508FFF2}" type="parTrans" cxnId="{88BED84D-2DCC-4404-9F69-AE6E037E7107}">
      <dgm:prSet/>
      <dgm:spPr/>
      <dgm:t>
        <a:bodyPr/>
        <a:lstStyle/>
        <a:p>
          <a:endParaRPr lang="es-EC"/>
        </a:p>
      </dgm:t>
    </dgm:pt>
    <dgm:pt modelId="{F9098D5E-BEBF-4047-81B8-92B93C8EFA91}" type="sibTrans" cxnId="{88BED84D-2DCC-4404-9F69-AE6E037E7107}">
      <dgm:prSet/>
      <dgm:spPr/>
      <dgm:t>
        <a:bodyPr/>
        <a:lstStyle/>
        <a:p>
          <a:endParaRPr lang="es-EC"/>
        </a:p>
      </dgm:t>
    </dgm:pt>
    <dgm:pt modelId="{CE884D33-C7CC-466B-AABB-C7A2248719D2}">
      <dgm:prSet phldrT="[Texto]"/>
      <dgm:spPr/>
      <dgm:t>
        <a:bodyPr/>
        <a:lstStyle/>
        <a:p>
          <a:r>
            <a:rPr lang="es-EC" dirty="0"/>
            <a:t>Para Distribuir</a:t>
          </a:r>
        </a:p>
      </dgm:t>
    </dgm:pt>
    <dgm:pt modelId="{16CD3742-A798-44AF-8AD2-8E73FB69DF54}" type="parTrans" cxnId="{0830C05D-A7D7-45CA-A8A8-5EBA73905F8D}">
      <dgm:prSet/>
      <dgm:spPr/>
      <dgm:t>
        <a:bodyPr/>
        <a:lstStyle/>
        <a:p>
          <a:endParaRPr lang="es-EC"/>
        </a:p>
      </dgm:t>
    </dgm:pt>
    <dgm:pt modelId="{CDD2DB81-09BE-4AA9-B225-82748DD0E865}" type="sibTrans" cxnId="{0830C05D-A7D7-45CA-A8A8-5EBA73905F8D}">
      <dgm:prSet/>
      <dgm:spPr/>
      <dgm:t>
        <a:bodyPr/>
        <a:lstStyle/>
        <a:p>
          <a:endParaRPr lang="es-EC"/>
        </a:p>
      </dgm:t>
    </dgm:pt>
    <dgm:pt modelId="{5B43D0FF-1DB6-493F-86B3-29467F1CA739}">
      <dgm:prSet phldrT="[Texto]"/>
      <dgm:spPr/>
      <dgm:t>
        <a:bodyPr/>
        <a:lstStyle/>
        <a:p>
          <a:r>
            <a:rPr lang="es-EC" dirty="0"/>
            <a:t>$   30.000,00</a:t>
          </a:r>
        </a:p>
      </dgm:t>
    </dgm:pt>
    <dgm:pt modelId="{B642169B-4BDD-4F99-B724-5295FCD01E80}" type="parTrans" cxnId="{1DEFD6D9-CAD1-48EE-BFBF-A1B206A02E0F}">
      <dgm:prSet/>
      <dgm:spPr/>
      <dgm:t>
        <a:bodyPr/>
        <a:lstStyle/>
        <a:p>
          <a:endParaRPr lang="es-EC"/>
        </a:p>
      </dgm:t>
    </dgm:pt>
    <dgm:pt modelId="{FAD77C02-283C-46E9-B34F-02EC3FFC91CD}" type="sibTrans" cxnId="{1DEFD6D9-CAD1-48EE-BFBF-A1B206A02E0F}">
      <dgm:prSet/>
      <dgm:spPr/>
      <dgm:t>
        <a:bodyPr/>
        <a:lstStyle/>
        <a:p>
          <a:endParaRPr lang="es-EC"/>
        </a:p>
      </dgm:t>
    </dgm:pt>
    <dgm:pt modelId="{BDFA82F3-790D-46A3-A9FE-0E8CFF360709}" type="pres">
      <dgm:prSet presAssocID="{E478E6DD-CFA7-4D59-87F1-539B5A71CEFB}" presName="linear" presStyleCnt="0">
        <dgm:presLayoutVars>
          <dgm:animLvl val="lvl"/>
          <dgm:resizeHandles val="exact"/>
        </dgm:presLayoutVars>
      </dgm:prSet>
      <dgm:spPr/>
    </dgm:pt>
    <dgm:pt modelId="{719193A5-61F3-4C2D-A4AF-2228C5E277B6}" type="pres">
      <dgm:prSet presAssocID="{3A703029-34E9-4377-95A7-6ADD58BB07F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BF06325-8222-4B08-82D9-5915251A0022}" type="pres">
      <dgm:prSet presAssocID="{3A703029-34E9-4377-95A7-6ADD58BB07FD}" presName="childText" presStyleLbl="revTx" presStyleIdx="0" presStyleCnt="3">
        <dgm:presLayoutVars>
          <dgm:bulletEnabled val="1"/>
        </dgm:presLayoutVars>
      </dgm:prSet>
      <dgm:spPr/>
    </dgm:pt>
    <dgm:pt modelId="{645D4714-2779-453C-B162-BDF3FF5AE8C5}" type="pres">
      <dgm:prSet presAssocID="{7C4611D8-C0FC-4FAC-B4C3-F45B39B0B23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4BA2FDE-8CD5-4129-BE8F-EE5BD79D904B}" type="pres">
      <dgm:prSet presAssocID="{7C4611D8-C0FC-4FAC-B4C3-F45B39B0B23A}" presName="childText" presStyleLbl="revTx" presStyleIdx="1" presStyleCnt="3">
        <dgm:presLayoutVars>
          <dgm:bulletEnabled val="1"/>
        </dgm:presLayoutVars>
      </dgm:prSet>
      <dgm:spPr/>
    </dgm:pt>
    <dgm:pt modelId="{2C71F14A-FC0A-4169-B4B0-4A15DD77C584}" type="pres">
      <dgm:prSet presAssocID="{CE884D33-C7CC-466B-AABB-C7A2248719D2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5E37392-49A9-4B48-8FB8-683D8A4ACE18}" type="pres">
      <dgm:prSet presAssocID="{CE884D33-C7CC-466B-AABB-C7A2248719D2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4FAD6F3A-6937-44F5-BD63-8275BBA7D2FD}" type="presOf" srcId="{5B43D0FF-1DB6-493F-86B3-29467F1CA739}" destId="{D4BA2FDE-8CD5-4129-BE8F-EE5BD79D904B}" srcOrd="0" destOrd="0" presId="urn:microsoft.com/office/officeart/2005/8/layout/vList2"/>
    <dgm:cxn modelId="{0830C05D-A7D7-45CA-A8A8-5EBA73905F8D}" srcId="{E478E6DD-CFA7-4D59-87F1-539B5A71CEFB}" destId="{CE884D33-C7CC-466B-AABB-C7A2248719D2}" srcOrd="2" destOrd="0" parTransId="{16CD3742-A798-44AF-8AD2-8E73FB69DF54}" sibTransId="{CDD2DB81-09BE-4AA9-B225-82748DD0E865}"/>
    <dgm:cxn modelId="{2E74B169-FB88-41EC-A8E8-699AA0FE59F5}" type="presOf" srcId="{3ADE8B1D-6CEA-452F-A6ED-3097B572B5E8}" destId="{85E37392-49A9-4B48-8FB8-683D8A4ACE18}" srcOrd="0" destOrd="0" presId="urn:microsoft.com/office/officeart/2005/8/layout/vList2"/>
    <dgm:cxn modelId="{34E2DE49-D833-4251-AFCC-BCB4AA9020D0}" type="presOf" srcId="{1A0BE978-9C12-4CFB-9D0B-6908DC9B2FF0}" destId="{CBF06325-8222-4B08-82D9-5915251A0022}" srcOrd="0" destOrd="0" presId="urn:microsoft.com/office/officeart/2005/8/layout/vList2"/>
    <dgm:cxn modelId="{88BED84D-2DCC-4404-9F69-AE6E037E7107}" srcId="{CE884D33-C7CC-466B-AABB-C7A2248719D2}" destId="{3ADE8B1D-6CEA-452F-A6ED-3097B572B5E8}" srcOrd="0" destOrd="0" parTransId="{ED7E809D-CBDB-40D8-82FE-2604B508FFF2}" sibTransId="{F9098D5E-BEBF-4047-81B8-92B93C8EFA91}"/>
    <dgm:cxn modelId="{018B6756-D37D-47A3-B1F2-5042EDFBF97F}" srcId="{E478E6DD-CFA7-4D59-87F1-539B5A71CEFB}" destId="{3A703029-34E9-4377-95A7-6ADD58BB07FD}" srcOrd="0" destOrd="0" parTransId="{0A695434-DEDB-4E43-B709-33158F0C2663}" sibTransId="{75C46737-FFF3-4FB1-8B2B-A402317EAD91}"/>
    <dgm:cxn modelId="{F554448E-AC7A-4707-96D7-A924A6699E01}" type="presOf" srcId="{7C4611D8-C0FC-4FAC-B4C3-F45B39B0B23A}" destId="{645D4714-2779-453C-B162-BDF3FF5AE8C5}" srcOrd="0" destOrd="0" presId="urn:microsoft.com/office/officeart/2005/8/layout/vList2"/>
    <dgm:cxn modelId="{5289A590-49B6-4F02-BBFD-64A2AB503D04}" type="presOf" srcId="{3A703029-34E9-4377-95A7-6ADD58BB07FD}" destId="{719193A5-61F3-4C2D-A4AF-2228C5E277B6}" srcOrd="0" destOrd="0" presId="urn:microsoft.com/office/officeart/2005/8/layout/vList2"/>
    <dgm:cxn modelId="{11FB17AB-2228-476E-8443-B9927F1E4899}" type="presOf" srcId="{E478E6DD-CFA7-4D59-87F1-539B5A71CEFB}" destId="{BDFA82F3-790D-46A3-A9FE-0E8CFF360709}" srcOrd="0" destOrd="0" presId="urn:microsoft.com/office/officeart/2005/8/layout/vList2"/>
    <dgm:cxn modelId="{2462DDB3-4F7F-4E59-BBB7-006BA797BE15}" type="presOf" srcId="{CE884D33-C7CC-466B-AABB-C7A2248719D2}" destId="{2C71F14A-FC0A-4169-B4B0-4A15DD77C584}" srcOrd="0" destOrd="0" presId="urn:microsoft.com/office/officeart/2005/8/layout/vList2"/>
    <dgm:cxn modelId="{1DEFD6D9-CAD1-48EE-BFBF-A1B206A02E0F}" srcId="{7C4611D8-C0FC-4FAC-B4C3-F45B39B0B23A}" destId="{5B43D0FF-1DB6-493F-86B3-29467F1CA739}" srcOrd="0" destOrd="0" parTransId="{B642169B-4BDD-4F99-B724-5295FCD01E80}" sibTransId="{FAD77C02-283C-46E9-B34F-02EC3FFC91CD}"/>
    <dgm:cxn modelId="{1B47D2DA-D898-409B-A4F0-D1F8380B8A48}" srcId="{3A703029-34E9-4377-95A7-6ADD58BB07FD}" destId="{1A0BE978-9C12-4CFB-9D0B-6908DC9B2FF0}" srcOrd="0" destOrd="0" parTransId="{B8DD9888-8364-44F3-8B78-C93C99D3E0C1}" sibTransId="{ED036AD2-93BE-4F82-A8E7-E23F2B143D79}"/>
    <dgm:cxn modelId="{652F5BE3-C792-43D2-8AB0-56AC69E1D2F7}" srcId="{E478E6DD-CFA7-4D59-87F1-539B5A71CEFB}" destId="{7C4611D8-C0FC-4FAC-B4C3-F45B39B0B23A}" srcOrd="1" destOrd="0" parTransId="{B56B3E63-78D2-453C-A4C3-5CA564E97335}" sibTransId="{40E03E67-06E0-4FFD-910F-D1C25275C120}"/>
    <dgm:cxn modelId="{A9EAB919-F046-40E4-930E-6A869DEFCE5A}" type="presParOf" srcId="{BDFA82F3-790D-46A3-A9FE-0E8CFF360709}" destId="{719193A5-61F3-4C2D-A4AF-2228C5E277B6}" srcOrd="0" destOrd="0" presId="urn:microsoft.com/office/officeart/2005/8/layout/vList2"/>
    <dgm:cxn modelId="{391BBB72-4D23-4134-954C-8C474A4227D1}" type="presParOf" srcId="{BDFA82F3-790D-46A3-A9FE-0E8CFF360709}" destId="{CBF06325-8222-4B08-82D9-5915251A0022}" srcOrd="1" destOrd="0" presId="urn:microsoft.com/office/officeart/2005/8/layout/vList2"/>
    <dgm:cxn modelId="{01F13E62-01B3-4CDF-B332-3A071D31A641}" type="presParOf" srcId="{BDFA82F3-790D-46A3-A9FE-0E8CFF360709}" destId="{645D4714-2779-453C-B162-BDF3FF5AE8C5}" srcOrd="2" destOrd="0" presId="urn:microsoft.com/office/officeart/2005/8/layout/vList2"/>
    <dgm:cxn modelId="{1763A54C-F68F-4A0C-ACC9-A5E1DF530BE6}" type="presParOf" srcId="{BDFA82F3-790D-46A3-A9FE-0E8CFF360709}" destId="{D4BA2FDE-8CD5-4129-BE8F-EE5BD79D904B}" srcOrd="3" destOrd="0" presId="urn:microsoft.com/office/officeart/2005/8/layout/vList2"/>
    <dgm:cxn modelId="{2D430963-FCA6-4305-B719-836C4BFDF3E9}" type="presParOf" srcId="{BDFA82F3-790D-46A3-A9FE-0E8CFF360709}" destId="{2C71F14A-FC0A-4169-B4B0-4A15DD77C584}" srcOrd="4" destOrd="0" presId="urn:microsoft.com/office/officeart/2005/8/layout/vList2"/>
    <dgm:cxn modelId="{E21F0F2D-5273-48E3-A5BA-5365034484DC}" type="presParOf" srcId="{BDFA82F3-790D-46A3-A9FE-0E8CFF360709}" destId="{85E37392-49A9-4B48-8FB8-683D8A4ACE18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BB82C7-42B7-410C-B3A5-6361C71242D7}">
      <dsp:nvSpPr>
        <dsp:cNvPr id="0" name=""/>
        <dsp:cNvSpPr/>
      </dsp:nvSpPr>
      <dsp:spPr>
        <a:xfrm>
          <a:off x="0" y="0"/>
          <a:ext cx="11378762" cy="155227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200" b="1" kern="1200" dirty="0"/>
            <a:t>Fases del Presupuesto Participativo</a:t>
          </a:r>
          <a:endParaRPr lang="es-EC" sz="5200" b="1" kern="1200" dirty="0"/>
        </a:p>
      </dsp:txBody>
      <dsp:txXfrm>
        <a:off x="0" y="0"/>
        <a:ext cx="11378762" cy="1552279"/>
      </dsp:txXfrm>
    </dsp:sp>
    <dsp:sp modelId="{811AC4A6-9268-4D3D-8206-0F7176E50BBE}">
      <dsp:nvSpPr>
        <dsp:cNvPr id="0" name=""/>
        <dsp:cNvSpPr/>
      </dsp:nvSpPr>
      <dsp:spPr>
        <a:xfrm>
          <a:off x="0" y="1552279"/>
          <a:ext cx="2844690" cy="32597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kern="1200" dirty="0"/>
            <a:t>1. Estimación Provisional de Ingresos</a:t>
          </a:r>
          <a:endParaRPr lang="es-EC" sz="3700" kern="1200" dirty="0"/>
        </a:p>
      </dsp:txBody>
      <dsp:txXfrm>
        <a:off x="0" y="1552279"/>
        <a:ext cx="2844690" cy="3259786"/>
      </dsp:txXfrm>
    </dsp:sp>
    <dsp:sp modelId="{A821E34F-07DC-4EFD-9A58-0408C801923B}">
      <dsp:nvSpPr>
        <dsp:cNvPr id="0" name=""/>
        <dsp:cNvSpPr/>
      </dsp:nvSpPr>
      <dsp:spPr>
        <a:xfrm>
          <a:off x="2844690" y="1552279"/>
          <a:ext cx="2844690" cy="32597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kern="1200" dirty="0"/>
            <a:t>2. Cálculo Definitivo de Ingresos y Gastos </a:t>
          </a:r>
          <a:endParaRPr lang="es-EC" sz="3700" kern="1200" dirty="0"/>
        </a:p>
      </dsp:txBody>
      <dsp:txXfrm>
        <a:off x="2844690" y="1552279"/>
        <a:ext cx="2844690" cy="3259786"/>
      </dsp:txXfrm>
    </dsp:sp>
    <dsp:sp modelId="{66113539-CBCA-451F-9A4B-CFE3C9883CE2}">
      <dsp:nvSpPr>
        <dsp:cNvPr id="0" name=""/>
        <dsp:cNvSpPr/>
      </dsp:nvSpPr>
      <dsp:spPr>
        <a:xfrm>
          <a:off x="5689381" y="1552279"/>
          <a:ext cx="2844690" cy="32597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kern="1200" dirty="0"/>
            <a:t>3. Priorización de Gastos con Participación Ciudadana </a:t>
          </a:r>
          <a:endParaRPr lang="es-EC" sz="3700" kern="1200" dirty="0"/>
        </a:p>
      </dsp:txBody>
      <dsp:txXfrm>
        <a:off x="5689381" y="1552279"/>
        <a:ext cx="2844690" cy="3259786"/>
      </dsp:txXfrm>
    </dsp:sp>
    <dsp:sp modelId="{3B91BBCD-C818-4167-8FC1-3D23028728B6}">
      <dsp:nvSpPr>
        <dsp:cNvPr id="0" name=""/>
        <dsp:cNvSpPr/>
      </dsp:nvSpPr>
      <dsp:spPr>
        <a:xfrm>
          <a:off x="8534071" y="1552279"/>
          <a:ext cx="2844690" cy="32597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kern="1200" dirty="0"/>
            <a:t>4. POA 2021</a:t>
          </a:r>
          <a:endParaRPr lang="es-EC" sz="3700" kern="1200" dirty="0"/>
        </a:p>
      </dsp:txBody>
      <dsp:txXfrm>
        <a:off x="8534071" y="1552279"/>
        <a:ext cx="2844690" cy="3259786"/>
      </dsp:txXfrm>
    </dsp:sp>
    <dsp:sp modelId="{B0C2A6E0-24A1-4F87-A9B8-F04F6A9463AE}">
      <dsp:nvSpPr>
        <dsp:cNvPr id="0" name=""/>
        <dsp:cNvSpPr/>
      </dsp:nvSpPr>
      <dsp:spPr>
        <a:xfrm>
          <a:off x="0" y="4812066"/>
          <a:ext cx="11378762" cy="36219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BB82C7-42B7-410C-B3A5-6361C71242D7}">
      <dsp:nvSpPr>
        <dsp:cNvPr id="0" name=""/>
        <dsp:cNvSpPr/>
      </dsp:nvSpPr>
      <dsp:spPr>
        <a:xfrm>
          <a:off x="0" y="0"/>
          <a:ext cx="11378762" cy="155227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200" b="1" kern="1200" dirty="0"/>
            <a:t>Fases del Presupuesto Participativo</a:t>
          </a:r>
          <a:endParaRPr lang="es-EC" sz="5200" b="1" kern="1200" dirty="0"/>
        </a:p>
      </dsp:txBody>
      <dsp:txXfrm>
        <a:off x="0" y="0"/>
        <a:ext cx="11378762" cy="1552279"/>
      </dsp:txXfrm>
    </dsp:sp>
    <dsp:sp modelId="{811AC4A6-9268-4D3D-8206-0F7176E50BBE}">
      <dsp:nvSpPr>
        <dsp:cNvPr id="0" name=""/>
        <dsp:cNvSpPr/>
      </dsp:nvSpPr>
      <dsp:spPr>
        <a:xfrm>
          <a:off x="0" y="1552279"/>
          <a:ext cx="2844690" cy="32597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kern="1200" dirty="0"/>
            <a:t>5. Preparación del Anteproyecto del Presupuesto</a:t>
          </a:r>
          <a:endParaRPr lang="es-EC" sz="3600" kern="1200" dirty="0"/>
        </a:p>
      </dsp:txBody>
      <dsp:txXfrm>
        <a:off x="0" y="1552279"/>
        <a:ext cx="2844690" cy="3259786"/>
      </dsp:txXfrm>
    </dsp:sp>
    <dsp:sp modelId="{A821E34F-07DC-4EFD-9A58-0408C801923B}">
      <dsp:nvSpPr>
        <dsp:cNvPr id="0" name=""/>
        <dsp:cNvSpPr/>
      </dsp:nvSpPr>
      <dsp:spPr>
        <a:xfrm>
          <a:off x="2844690" y="1552279"/>
          <a:ext cx="2844690" cy="32597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kern="1200" dirty="0"/>
            <a:t>6. Aprobación del Anteproyecto por la Ciudadanía</a:t>
          </a:r>
          <a:endParaRPr lang="es-EC" sz="3600" kern="1200" dirty="0"/>
        </a:p>
      </dsp:txBody>
      <dsp:txXfrm>
        <a:off x="2844690" y="1552279"/>
        <a:ext cx="2844690" cy="3259786"/>
      </dsp:txXfrm>
    </dsp:sp>
    <dsp:sp modelId="{66113539-CBCA-451F-9A4B-CFE3C9883CE2}">
      <dsp:nvSpPr>
        <dsp:cNvPr id="0" name=""/>
        <dsp:cNvSpPr/>
      </dsp:nvSpPr>
      <dsp:spPr>
        <a:xfrm>
          <a:off x="5689381" y="1552279"/>
          <a:ext cx="2844690" cy="32597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kern="1200" dirty="0"/>
            <a:t>7. Presentación del Anteproyecto al Legislativo</a:t>
          </a:r>
          <a:endParaRPr lang="es-EC" sz="3600" kern="1200" dirty="0"/>
        </a:p>
      </dsp:txBody>
      <dsp:txXfrm>
        <a:off x="5689381" y="1552279"/>
        <a:ext cx="2844690" cy="3259786"/>
      </dsp:txXfrm>
    </dsp:sp>
    <dsp:sp modelId="{3B91BBCD-C818-4167-8FC1-3D23028728B6}">
      <dsp:nvSpPr>
        <dsp:cNvPr id="0" name=""/>
        <dsp:cNvSpPr/>
      </dsp:nvSpPr>
      <dsp:spPr>
        <a:xfrm>
          <a:off x="8534071" y="1552279"/>
          <a:ext cx="2844690" cy="32597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kern="1200" dirty="0"/>
            <a:t>8. Análisis de la Comisión de Presupuestos</a:t>
          </a:r>
          <a:endParaRPr lang="es-EC" sz="3600" kern="1200" dirty="0"/>
        </a:p>
      </dsp:txBody>
      <dsp:txXfrm>
        <a:off x="8534071" y="1552279"/>
        <a:ext cx="2844690" cy="3259786"/>
      </dsp:txXfrm>
    </dsp:sp>
    <dsp:sp modelId="{B0C2A6E0-24A1-4F87-A9B8-F04F6A9463AE}">
      <dsp:nvSpPr>
        <dsp:cNvPr id="0" name=""/>
        <dsp:cNvSpPr/>
      </dsp:nvSpPr>
      <dsp:spPr>
        <a:xfrm>
          <a:off x="0" y="4812066"/>
          <a:ext cx="11378762" cy="36219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06B38F-6D4D-4893-8218-98F05D312972}">
      <dsp:nvSpPr>
        <dsp:cNvPr id="0" name=""/>
        <dsp:cNvSpPr/>
      </dsp:nvSpPr>
      <dsp:spPr>
        <a:xfrm>
          <a:off x="3566060" y="421"/>
          <a:ext cx="6036377" cy="1642283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700" kern="1200" dirty="0"/>
            <a:t>Mesas de Trabajo</a:t>
          </a:r>
          <a:endParaRPr lang="es-EC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700" kern="1200" dirty="0"/>
            <a:t>Aprox. 10/ Sept al 10/Octubre</a:t>
          </a:r>
          <a:endParaRPr lang="es-EC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700" b="1" kern="1200" dirty="0"/>
            <a:t>Realizado el 8 de Octubre</a:t>
          </a:r>
        </a:p>
      </dsp:txBody>
      <dsp:txXfrm>
        <a:off x="3566060" y="205706"/>
        <a:ext cx="5420521" cy="1231713"/>
      </dsp:txXfrm>
    </dsp:sp>
    <dsp:sp modelId="{3C107FA9-F8FB-411B-870C-ACCE165AE333}">
      <dsp:nvSpPr>
        <dsp:cNvPr id="0" name=""/>
        <dsp:cNvSpPr/>
      </dsp:nvSpPr>
      <dsp:spPr>
        <a:xfrm>
          <a:off x="1936" y="421"/>
          <a:ext cx="3564123" cy="164228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Priorización de Gastos con Participación Ciudadana</a:t>
          </a:r>
          <a:endParaRPr lang="es-EC" sz="2600" kern="1200" dirty="0"/>
        </a:p>
      </dsp:txBody>
      <dsp:txXfrm>
        <a:off x="82106" y="80591"/>
        <a:ext cx="3403783" cy="1481943"/>
      </dsp:txXfrm>
    </dsp:sp>
    <dsp:sp modelId="{8B919D4F-9F36-4DFC-9F98-902EE472C420}">
      <dsp:nvSpPr>
        <dsp:cNvPr id="0" name=""/>
        <dsp:cNvSpPr/>
      </dsp:nvSpPr>
      <dsp:spPr>
        <a:xfrm>
          <a:off x="3582579" y="1744444"/>
          <a:ext cx="6006396" cy="1642283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700" kern="1200" dirty="0"/>
            <a:t>Audiencia Pública</a:t>
          </a:r>
          <a:endParaRPr lang="es-EC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700" kern="1200" dirty="0"/>
            <a:t>Hasta el 31 de Octubre</a:t>
          </a:r>
          <a:endParaRPr lang="es-EC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700" b="1" kern="1200" dirty="0"/>
            <a:t>Reprogramado</a:t>
          </a:r>
        </a:p>
      </dsp:txBody>
      <dsp:txXfrm>
        <a:off x="3582579" y="1949729"/>
        <a:ext cx="5390540" cy="1231713"/>
      </dsp:txXfrm>
    </dsp:sp>
    <dsp:sp modelId="{B13B82F6-4E92-4C01-82F4-02DC3768A9B8}">
      <dsp:nvSpPr>
        <dsp:cNvPr id="0" name=""/>
        <dsp:cNvSpPr/>
      </dsp:nvSpPr>
      <dsp:spPr>
        <a:xfrm>
          <a:off x="1920" y="1806933"/>
          <a:ext cx="3594137" cy="164228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Aprobación del Anteproyecto por la Ciudadanía o su representación</a:t>
          </a:r>
          <a:endParaRPr lang="es-EC" sz="2600" kern="1200" dirty="0"/>
        </a:p>
      </dsp:txBody>
      <dsp:txXfrm>
        <a:off x="82090" y="1887103"/>
        <a:ext cx="3433797" cy="14819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489672-4E17-4647-9271-2133F2F65131}">
      <dsp:nvSpPr>
        <dsp:cNvPr id="0" name=""/>
        <dsp:cNvSpPr/>
      </dsp:nvSpPr>
      <dsp:spPr>
        <a:xfrm>
          <a:off x="3188788" y="432"/>
          <a:ext cx="4783183" cy="1686873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285750" lvl="1" indent="-285750" algn="l" defTabSz="2400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5400" kern="1200" dirty="0"/>
            <a:t> $ 87.626,96</a:t>
          </a:r>
        </a:p>
      </dsp:txBody>
      <dsp:txXfrm>
        <a:off x="3188788" y="211291"/>
        <a:ext cx="4150606" cy="1265155"/>
      </dsp:txXfrm>
    </dsp:sp>
    <dsp:sp modelId="{9CDAF4AE-655C-43AD-ABD1-492079895DC1}">
      <dsp:nvSpPr>
        <dsp:cNvPr id="0" name=""/>
        <dsp:cNvSpPr/>
      </dsp:nvSpPr>
      <dsp:spPr>
        <a:xfrm>
          <a:off x="0" y="432"/>
          <a:ext cx="3188788" cy="168687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4200" b="1" kern="1200" dirty="0"/>
            <a:t>Corriente</a:t>
          </a:r>
        </a:p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4200" kern="1200" dirty="0"/>
            <a:t>30%</a:t>
          </a:r>
        </a:p>
      </dsp:txBody>
      <dsp:txXfrm>
        <a:off x="82346" y="82778"/>
        <a:ext cx="3024096" cy="1522181"/>
      </dsp:txXfrm>
    </dsp:sp>
    <dsp:sp modelId="{6F61A1D6-09A5-4C3D-91DF-496E59B612FA}">
      <dsp:nvSpPr>
        <dsp:cNvPr id="0" name=""/>
        <dsp:cNvSpPr/>
      </dsp:nvSpPr>
      <dsp:spPr>
        <a:xfrm>
          <a:off x="3188788" y="1855993"/>
          <a:ext cx="4783183" cy="1686873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285750" lvl="1" indent="-285750" algn="l" defTabSz="2400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5400" kern="1200" dirty="0"/>
            <a:t>$ 204.460,87</a:t>
          </a:r>
        </a:p>
      </dsp:txBody>
      <dsp:txXfrm>
        <a:off x="3188788" y="2066852"/>
        <a:ext cx="4150606" cy="1265155"/>
      </dsp:txXfrm>
    </dsp:sp>
    <dsp:sp modelId="{59EC0C4B-7F4E-4505-8D6E-09E5B3356C80}">
      <dsp:nvSpPr>
        <dsp:cNvPr id="0" name=""/>
        <dsp:cNvSpPr/>
      </dsp:nvSpPr>
      <dsp:spPr>
        <a:xfrm>
          <a:off x="0" y="1855993"/>
          <a:ext cx="3188788" cy="168687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4200" b="1" kern="1200" dirty="0"/>
            <a:t>Inversión</a:t>
          </a:r>
        </a:p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4200" kern="1200" dirty="0"/>
            <a:t>70%</a:t>
          </a:r>
        </a:p>
      </dsp:txBody>
      <dsp:txXfrm>
        <a:off x="82346" y="1938339"/>
        <a:ext cx="3024096" cy="15221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9193A5-61F3-4C2D-A4AF-2228C5E277B6}">
      <dsp:nvSpPr>
        <dsp:cNvPr id="0" name=""/>
        <dsp:cNvSpPr/>
      </dsp:nvSpPr>
      <dsp:spPr>
        <a:xfrm>
          <a:off x="0" y="46499"/>
          <a:ext cx="9604375" cy="655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800" kern="1200" dirty="0"/>
            <a:t>Procesos de Emergencia 2020</a:t>
          </a:r>
        </a:p>
      </dsp:txBody>
      <dsp:txXfrm>
        <a:off x="31984" y="78483"/>
        <a:ext cx="9540407" cy="591232"/>
      </dsp:txXfrm>
    </dsp:sp>
    <dsp:sp modelId="{CBF06325-8222-4B08-82D9-5915251A0022}">
      <dsp:nvSpPr>
        <dsp:cNvPr id="0" name=""/>
        <dsp:cNvSpPr/>
      </dsp:nvSpPr>
      <dsp:spPr>
        <a:xfrm>
          <a:off x="0" y="701699"/>
          <a:ext cx="9604375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939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C" sz="2200" kern="1200" dirty="0"/>
            <a:t>$  31.000,00</a:t>
          </a:r>
        </a:p>
      </dsp:txBody>
      <dsp:txXfrm>
        <a:off x="0" y="701699"/>
        <a:ext cx="9604375" cy="463680"/>
      </dsp:txXfrm>
    </dsp:sp>
    <dsp:sp modelId="{645D4714-2779-453C-B162-BDF3FF5AE8C5}">
      <dsp:nvSpPr>
        <dsp:cNvPr id="0" name=""/>
        <dsp:cNvSpPr/>
      </dsp:nvSpPr>
      <dsp:spPr>
        <a:xfrm>
          <a:off x="0" y="1165379"/>
          <a:ext cx="9604375" cy="655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800" kern="1200" dirty="0"/>
            <a:t>Procesos de Emergencia 2021</a:t>
          </a:r>
        </a:p>
      </dsp:txBody>
      <dsp:txXfrm>
        <a:off x="31984" y="1197363"/>
        <a:ext cx="9540407" cy="591232"/>
      </dsp:txXfrm>
    </dsp:sp>
    <dsp:sp modelId="{D4BA2FDE-8CD5-4129-BE8F-EE5BD79D904B}">
      <dsp:nvSpPr>
        <dsp:cNvPr id="0" name=""/>
        <dsp:cNvSpPr/>
      </dsp:nvSpPr>
      <dsp:spPr>
        <a:xfrm>
          <a:off x="0" y="1820579"/>
          <a:ext cx="9604375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939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C" sz="2200" kern="1200" dirty="0"/>
            <a:t>$   30.000,00</a:t>
          </a:r>
        </a:p>
      </dsp:txBody>
      <dsp:txXfrm>
        <a:off x="0" y="1820579"/>
        <a:ext cx="9604375" cy="463680"/>
      </dsp:txXfrm>
    </dsp:sp>
    <dsp:sp modelId="{2C71F14A-FC0A-4169-B4B0-4A15DD77C584}">
      <dsp:nvSpPr>
        <dsp:cNvPr id="0" name=""/>
        <dsp:cNvSpPr/>
      </dsp:nvSpPr>
      <dsp:spPr>
        <a:xfrm>
          <a:off x="0" y="2284259"/>
          <a:ext cx="9604375" cy="655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800" kern="1200" dirty="0"/>
            <a:t>Para Distribuir</a:t>
          </a:r>
        </a:p>
      </dsp:txBody>
      <dsp:txXfrm>
        <a:off x="31984" y="2316243"/>
        <a:ext cx="9540407" cy="591232"/>
      </dsp:txXfrm>
    </dsp:sp>
    <dsp:sp modelId="{85E37392-49A9-4B48-8FB8-683D8A4ACE18}">
      <dsp:nvSpPr>
        <dsp:cNvPr id="0" name=""/>
        <dsp:cNvSpPr/>
      </dsp:nvSpPr>
      <dsp:spPr>
        <a:xfrm>
          <a:off x="0" y="2939459"/>
          <a:ext cx="9604375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939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C" sz="2200" kern="1200" dirty="0"/>
            <a:t>$   35.934,78</a:t>
          </a:r>
        </a:p>
      </dsp:txBody>
      <dsp:txXfrm>
        <a:off x="0" y="2939459"/>
        <a:ext cx="9604375" cy="463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160520" cy="3670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438460" y="0"/>
            <a:ext cx="4160520" cy="3670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95F4C-BF34-4204-B815-5D7149F246D2}" type="datetimeFigureOut">
              <a:rPr lang="es-EC" smtClean="0"/>
              <a:pPr/>
              <a:t>24/5/2021</a:t>
            </a:fld>
            <a:endParaRPr lang="es-EC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606675" y="914400"/>
            <a:ext cx="438785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60120" y="3520440"/>
            <a:ext cx="7680960" cy="2880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2" y="6948172"/>
            <a:ext cx="4160520" cy="3670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438460" y="6948172"/>
            <a:ext cx="4160520" cy="3670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87941D-2EC5-4D3E-9FD5-72DC6A0FED00}" type="slidenum">
              <a:rPr lang="es-EC" smtClean="0"/>
              <a:pPr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67971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87941D-2EC5-4D3E-9FD5-72DC6A0FED00}" type="slidenum">
              <a:rPr lang="es-EC" smtClean="0"/>
              <a:pPr/>
              <a:t>1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54653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87941D-2EC5-4D3E-9FD5-72DC6A0FED00}" type="slidenum">
              <a:rPr lang="es-EC" smtClean="0"/>
              <a:pPr/>
              <a:t>7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963553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87941D-2EC5-4D3E-9FD5-72DC6A0FED00}" type="slidenum">
              <a:rPr lang="es-EC" smtClean="0"/>
              <a:pPr/>
              <a:t>14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31920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7BCD-8068-4FCA-8291-62E5E684462E}" type="datetimeFigureOut">
              <a:rPr lang="es-EC" smtClean="0"/>
              <a:pPr/>
              <a:t>24/5/2021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5F2C637-AD61-4088-A266-7676F65D511A}" type="slidenum">
              <a:rPr lang="es-EC" smtClean="0"/>
              <a:pPr/>
              <a:t>‹Nº›</a:t>
            </a:fld>
            <a:endParaRPr lang="es-EC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7299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7BCD-8068-4FCA-8291-62E5E684462E}" type="datetimeFigureOut">
              <a:rPr lang="es-EC" smtClean="0"/>
              <a:pPr/>
              <a:t>24/5/2021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C637-AD61-4088-A266-7676F65D511A}" type="slidenum">
              <a:rPr lang="es-EC" smtClean="0"/>
              <a:pPr/>
              <a:t>‹Nº›</a:t>
            </a:fld>
            <a:endParaRPr lang="es-EC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3873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7BCD-8068-4FCA-8291-62E5E684462E}" type="datetimeFigureOut">
              <a:rPr lang="es-EC" smtClean="0"/>
              <a:pPr/>
              <a:t>24/5/2021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C637-AD61-4088-A266-7676F65D511A}" type="slidenum">
              <a:rPr lang="es-EC" smtClean="0"/>
              <a:pPr/>
              <a:t>‹Nº›</a:t>
            </a:fld>
            <a:endParaRPr lang="es-EC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8954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7BCD-8068-4FCA-8291-62E5E684462E}" type="datetimeFigureOut">
              <a:rPr lang="es-EC" smtClean="0"/>
              <a:pPr/>
              <a:t>24/5/2021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C637-AD61-4088-A266-7676F65D511A}" type="slidenum">
              <a:rPr lang="es-EC" smtClean="0"/>
              <a:pPr/>
              <a:t>‹Nº›</a:t>
            </a:fld>
            <a:endParaRPr lang="es-EC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653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7BCD-8068-4FCA-8291-62E5E684462E}" type="datetimeFigureOut">
              <a:rPr lang="es-EC" smtClean="0"/>
              <a:pPr/>
              <a:t>24/5/2021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C637-AD61-4088-A266-7676F65D511A}" type="slidenum">
              <a:rPr lang="es-EC" smtClean="0"/>
              <a:pPr/>
              <a:t>‹Nº›</a:t>
            </a:fld>
            <a:endParaRPr lang="es-EC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480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7BCD-8068-4FCA-8291-62E5E684462E}" type="datetimeFigureOut">
              <a:rPr lang="es-EC" smtClean="0"/>
              <a:pPr/>
              <a:t>24/5/2021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C637-AD61-4088-A266-7676F65D511A}" type="slidenum">
              <a:rPr lang="es-EC" smtClean="0"/>
              <a:pPr/>
              <a:t>‹Nº›</a:t>
            </a:fld>
            <a:endParaRPr lang="es-EC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9715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7BCD-8068-4FCA-8291-62E5E684462E}" type="datetimeFigureOut">
              <a:rPr lang="es-EC" smtClean="0"/>
              <a:pPr/>
              <a:t>24/5/2021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C637-AD61-4088-A266-7676F65D511A}" type="slidenum">
              <a:rPr lang="es-EC" smtClean="0"/>
              <a:pPr/>
              <a:t>‹Nº›</a:t>
            </a:fld>
            <a:endParaRPr lang="es-EC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5904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7BCD-8068-4FCA-8291-62E5E684462E}" type="datetimeFigureOut">
              <a:rPr lang="es-EC" smtClean="0"/>
              <a:pPr/>
              <a:t>24/5/2021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C637-AD61-4088-A266-7676F65D511A}" type="slidenum">
              <a:rPr lang="es-EC" smtClean="0"/>
              <a:pPr/>
              <a:t>‹Nº›</a:t>
            </a:fld>
            <a:endParaRPr lang="es-EC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7803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7BCD-8068-4FCA-8291-62E5E684462E}" type="datetimeFigureOut">
              <a:rPr lang="es-EC" smtClean="0"/>
              <a:pPr/>
              <a:t>24/5/2021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C637-AD61-4088-A266-7676F65D511A}" type="slidenum">
              <a:rPr lang="es-EC" smtClean="0"/>
              <a:pPr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41836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7BCD-8068-4FCA-8291-62E5E684462E}" type="datetimeFigureOut">
              <a:rPr lang="es-EC" smtClean="0"/>
              <a:pPr/>
              <a:t>24/5/2021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C637-AD61-4088-A266-7676F65D511A}" type="slidenum">
              <a:rPr lang="es-EC" smtClean="0"/>
              <a:pPr/>
              <a:t>‹Nº›</a:t>
            </a:fld>
            <a:endParaRPr lang="es-EC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7084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9A067BCD-8068-4FCA-8291-62E5E684462E}" type="datetimeFigureOut">
              <a:rPr lang="es-EC" smtClean="0"/>
              <a:pPr/>
              <a:t>24/5/2021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C637-AD61-4088-A266-7676F65D511A}" type="slidenum">
              <a:rPr lang="es-EC" smtClean="0"/>
              <a:pPr/>
              <a:t>‹Nº›</a:t>
            </a:fld>
            <a:endParaRPr lang="es-EC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1093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67BCD-8068-4FCA-8291-62E5E684462E}" type="datetimeFigureOut">
              <a:rPr lang="es-EC" smtClean="0"/>
              <a:pPr/>
              <a:t>24/5/2021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5F2C637-AD61-4088-A266-7676F65D511A}" type="slidenum">
              <a:rPr lang="es-EC" smtClean="0"/>
              <a:pPr/>
              <a:t>‹Nº›</a:t>
            </a:fld>
            <a:endParaRPr lang="es-EC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592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CACD86-5026-4AFD-BE60-6C4CAC5C6D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5314" y="1041400"/>
            <a:ext cx="10163503" cy="2387600"/>
          </a:xfrm>
        </p:spPr>
        <p:txBody>
          <a:bodyPr>
            <a:normAutofit fontScale="90000"/>
          </a:bodyPr>
          <a:lstStyle/>
          <a:p>
            <a:pPr algn="r"/>
            <a:r>
              <a:rPr lang="es-ES" sz="8800" dirty="0"/>
              <a:t>PRESUPUESTO PARTICIPATIVO 2021</a:t>
            </a:r>
            <a:endParaRPr lang="es-EC" sz="8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29C2AFE-4F57-4FAD-B9EE-8EEF73071C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575817"/>
          </a:xfrm>
        </p:spPr>
        <p:txBody>
          <a:bodyPr>
            <a:normAutofit/>
          </a:bodyPr>
          <a:lstStyle/>
          <a:p>
            <a:pPr algn="ctr"/>
            <a:r>
              <a:rPr lang="es-ES" sz="2800" dirty="0"/>
              <a:t>GOBIERNO Autónomo DESCENTRALIZADO PARROQUIAL RURAL DE JOSÉ LUIS TAMAYO </a:t>
            </a:r>
            <a:endParaRPr lang="es-EC" sz="28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48953F9-FC1E-4D69-8633-A34CF939932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439" b="66954" l="40339" r="59886"/>
                    </a14:imgEffect>
                  </a14:imgLayer>
                </a14:imgProps>
              </a:ext>
            </a:extLst>
          </a:blip>
          <a:srcRect l="37896" r="37671" b="25606"/>
          <a:stretch/>
        </p:blipFill>
        <p:spPr>
          <a:xfrm>
            <a:off x="743758" y="3429000"/>
            <a:ext cx="2961267" cy="212056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20D58902-54A7-418F-8165-D8EF2C9C36F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7256" y="4601119"/>
            <a:ext cx="2683121" cy="1896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727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418858-328F-407E-BB75-5CBDC4D27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3479" y="290170"/>
            <a:ext cx="9603275" cy="538506"/>
          </a:xfrm>
        </p:spPr>
        <p:txBody>
          <a:bodyPr>
            <a:normAutofit fontScale="90000"/>
          </a:bodyPr>
          <a:lstStyle/>
          <a:p>
            <a:r>
              <a:rPr lang="es-EC" sz="4000" dirty="0"/>
              <a:t>PLAN OPERATIVO ANUAL - POA 2021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940949"/>
              </p:ext>
            </p:extLst>
          </p:nvPr>
        </p:nvGraphicFramePr>
        <p:xfrm>
          <a:off x="581025" y="962444"/>
          <a:ext cx="11103429" cy="5210747"/>
        </p:xfrm>
        <a:graphic>
          <a:graphicData uri="http://schemas.openxmlformats.org/drawingml/2006/table">
            <a:tbl>
              <a:tblPr/>
              <a:tblGrid>
                <a:gridCol w="4753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944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3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1307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C" sz="3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BIOFÍSICO - AMBIENTAL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067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Programa/Proyecto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Presupuesto Referencial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35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Reforestacion</a:t>
                      </a:r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urbana, vial y áreas rural de la parroquia.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$1,000.00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886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Aprovechamiento de agua disponible en la represa Velasco Ibarra con fines agrícolas.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6534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Capacitación en huertos familiares, sostenible con énfasis en buenas prácticas ambientales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886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Promoción del Avistamiento de aves en el sector de la laguna de </a:t>
                      </a:r>
                      <a:r>
                        <a:rPr lang="es-EC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Ecuasal</a:t>
                      </a:r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35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Mantenimiento  y limpieza de las playas de la parroquia.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886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Fortalecimiento de capacidades relacionadas al manejo de </a:t>
                      </a:r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residuos sólidos</a:t>
                      </a:r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6534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Estudios específicos de amenaza, vulnerabilidad y riesgo causados por los pozos petroleros.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6534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Capacitación para conocer el impacto ambiental de los pozos petroleros de la </a:t>
                      </a:r>
                      <a:r>
                        <a:rPr lang="es-EC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comumidad</a:t>
                      </a:r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2674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Ordenamiento y recuperación ambiental.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2674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Conservacón</a:t>
                      </a:r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de espacios naturales.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489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C" sz="2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$1,000.00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3921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457199" y="559950"/>
          <a:ext cx="11283043" cy="5473374"/>
        </p:xfrm>
        <a:graphic>
          <a:graphicData uri="http://schemas.openxmlformats.org/drawingml/2006/table">
            <a:tbl>
              <a:tblPr/>
              <a:tblGrid>
                <a:gridCol w="653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56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2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251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C" sz="3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ECONÓMICO PRODUCTIVO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759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3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Programa/Proyecto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Presupuesto Referencial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829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Capacitación para el fortalecimiento técnico, artesanal, producción  y comercialización de la sal.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$1.000,00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829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Capacitación en procesos artesanales, técnicos y de emprendimiento.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$5.000,00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829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Capacitación para la innovación, la tecnología y el marketing publicitario.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57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Promoción y fortalecimiento de actividades turísticas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$1.000,00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7829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Fortalecimiento para el desarrollo de actividades asociativas y organizacional de emprendedores.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251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C" sz="3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$ 7.000,00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9382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882500"/>
              </p:ext>
            </p:extLst>
          </p:nvPr>
        </p:nvGraphicFramePr>
        <p:xfrm>
          <a:off x="424543" y="182822"/>
          <a:ext cx="11201399" cy="5872933"/>
        </p:xfrm>
        <a:graphic>
          <a:graphicData uri="http://schemas.openxmlformats.org/drawingml/2006/table">
            <a:tbl>
              <a:tblPr/>
              <a:tblGrid>
                <a:gridCol w="479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17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4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0056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SOCIOCULTURAL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11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Programa/Proyecto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Presupuesto Referencial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914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Promover la pro mejoras en los servicios de salud para aumentar la cobertura y calidad de los mismos.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$ 0,00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914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Capacitación en educación sexual y reproductiva con responsabilidad, y consumo de alcohol y estupefacientes dirigido a los jóvenes.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$ 0,00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086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Atención médica a los afiliados del IESS en la parroquia.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$ 0,00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914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Promoción y fortalecimiento de capacidades para reducir la desnutrición en los habitantes de la parroquia.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$ 0,00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5995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Control de Vectores en etapa estacional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$ 0,00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5995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Desarrollo del fomento para promover la cultura e identidad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$3,000.00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914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Promover la </a:t>
                      </a:r>
                      <a:r>
                        <a:rPr lang="es-EC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promejoras</a:t>
                      </a:r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en los servicios administrativo y de educación para aumentar la cobertura y calidad de los mismos.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28993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Asistencia para desastres naturales y </a:t>
                      </a:r>
                      <a:r>
                        <a:rPr lang="es-EC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antrópicos</a:t>
                      </a:r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 crisis sanitaria y contingencia a ciudadanía de la parroquia.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914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Reducción de vulnerabilidad fomentando la atención en programas de desarrollo a los grupos de atención prioritaria.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$ 47.417,31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005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$ 50.417,31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24543" y="770649"/>
          <a:ext cx="11201399" cy="4633440"/>
        </p:xfrm>
        <a:graphic>
          <a:graphicData uri="http://schemas.openxmlformats.org/drawingml/2006/table">
            <a:tbl>
              <a:tblPr/>
              <a:tblGrid>
                <a:gridCol w="479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17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4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59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ASENTAMIENTOS</a:t>
                      </a:r>
                      <a:r>
                        <a:rPr lang="es-EC" sz="18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HUMANOS – MOVILIDAD – ENERGÍA - TELECOMUNICACIONES</a:t>
                      </a:r>
                      <a:endParaRPr lang="es-EC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8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Programa/Proyecto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Presupuesto Referencial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8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Aumento de la cobertura de los servicios digital e internet en la parroquia.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8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Implementación de Zona </a:t>
                      </a:r>
                      <a:r>
                        <a:rPr lang="es-EC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Wifi</a:t>
                      </a:r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en los parques de la parroquia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$ 0.00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59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Vialidad, Mantenimiento, Mejoramiento, construcción, asfaltado de </a:t>
                      </a:r>
                      <a:r>
                        <a:rPr lang="es-EC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vias</a:t>
                      </a:r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en la parroquia.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$ 0.00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8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Señalética</a:t>
                      </a:r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y Nomenclatura de calles de la parroquia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$ 0.00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18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Construcción, Ampliación y Mejoramiento del sistema de alcantarillado sanitario y pluvial de la parroquia.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18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Capacitación para la promoción de reciclaje, manejo de desechos y educación ambiental.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918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Construcción y mantenimiento de espacios públicos, áreas verdes, recreativos e infantiles de la parroquia, considerando su estructura sismo resistente y en zonas de bajo riesgo.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$ 42.053,28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Rectángulo: una sola esquina redondeada 1">
            <a:extLst>
              <a:ext uri="{FF2B5EF4-FFF2-40B4-BE49-F238E27FC236}">
                <a16:creationId xmlns:a16="http://schemas.microsoft.com/office/drawing/2014/main" id="{92A7DE7E-07F7-4F3F-AAA7-02B2D59A0D3B}"/>
              </a:ext>
            </a:extLst>
          </p:cNvPr>
          <p:cNvSpPr/>
          <p:nvPr/>
        </p:nvSpPr>
        <p:spPr>
          <a:xfrm>
            <a:off x="4814388" y="3429000"/>
            <a:ext cx="4491613" cy="1356527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C" dirty="0"/>
              <a:t>Obra : 		$20.902,43</a:t>
            </a:r>
          </a:p>
          <a:p>
            <a:r>
              <a:rPr lang="es-EC" dirty="0"/>
              <a:t>Consultoría: 	$16.837,96</a:t>
            </a:r>
          </a:p>
          <a:p>
            <a:r>
              <a:rPr lang="es-EC" dirty="0"/>
              <a:t>Fiscalización:	$  2.200,00</a:t>
            </a:r>
          </a:p>
          <a:p>
            <a:r>
              <a:rPr lang="es-EC" dirty="0"/>
              <a:t>Estudios y Diseños: $ 2.112,89</a:t>
            </a:r>
          </a:p>
          <a:p>
            <a:pPr algn="ctr"/>
            <a:endParaRPr lang="es-EC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34068" y="475374"/>
          <a:ext cx="11201399" cy="5393236"/>
        </p:xfrm>
        <a:graphic>
          <a:graphicData uri="http://schemas.openxmlformats.org/drawingml/2006/table">
            <a:tbl>
              <a:tblPr/>
              <a:tblGrid>
                <a:gridCol w="479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17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4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19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ASENTAMIENTOS</a:t>
                      </a:r>
                      <a:r>
                        <a:rPr lang="es-EC" sz="18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HUMANOS – MOVILIDAD – ENERGÍA - TELECOMUNICACIONES</a:t>
                      </a:r>
                      <a:endParaRPr lang="es-EC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38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Programa/Proyecto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Presupuesto Referencial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7466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Capacitación en temas de Seguridad y Convivencia ciudadana en los espacios públicos de la parroquia.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$ 2.000,00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38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Mantenimiento y adecuación de espacios públicos.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$ 87.975,74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7466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Formación de autoprotección ciudadana frente a desastres y planes de emergencia y contingencia.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$ 0.00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7466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Construcción para el mejoramiento de la infraestructura del Centro de la parroquia.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38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Construcción del Centro de Desarrollo Infantil de la parroquia.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638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Construcción del Centro Gerontológico de la parroquia.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638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$ 132.029,02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Rectángulo: una sola esquina redondeada 2">
            <a:extLst>
              <a:ext uri="{FF2B5EF4-FFF2-40B4-BE49-F238E27FC236}">
                <a16:creationId xmlns:a16="http://schemas.microsoft.com/office/drawing/2014/main" id="{58E4E1A4-A4DB-4E13-96BF-4D5164B1E89B}"/>
              </a:ext>
            </a:extLst>
          </p:cNvPr>
          <p:cNvSpPr/>
          <p:nvPr/>
        </p:nvSpPr>
        <p:spPr>
          <a:xfrm>
            <a:off x="4864770" y="651755"/>
            <a:ext cx="4491613" cy="1356527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dirty="0"/>
              <a:t>Proyecto Mantenimiento </a:t>
            </a:r>
          </a:p>
          <a:p>
            <a:r>
              <a:rPr lang="es-EC" dirty="0"/>
              <a:t>Personal: $ 43.973,52</a:t>
            </a:r>
          </a:p>
          <a:p>
            <a:r>
              <a:rPr lang="es-EC" dirty="0"/>
              <a:t>Mantenimiento de infraestructura: $ 7.000,00</a:t>
            </a:r>
          </a:p>
          <a:p>
            <a:r>
              <a:rPr lang="es-EC" dirty="0"/>
              <a:t>Servicios Básicos – Parques: $ 30.792,00</a:t>
            </a:r>
          </a:p>
          <a:p>
            <a:r>
              <a:rPr lang="es-EC" dirty="0"/>
              <a:t>Otros Gastos de Mantenimiento: $ 6.210,22</a:t>
            </a:r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B2A085CA-50C3-4220-97E7-74B895DB916F}"/>
              </a:ext>
            </a:extLst>
          </p:cNvPr>
          <p:cNvSpPr/>
          <p:nvPr/>
        </p:nvSpPr>
        <p:spPr>
          <a:xfrm>
            <a:off x="434068" y="2755761"/>
            <a:ext cx="4421275" cy="354706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C" sz="1600" dirty="0"/>
              <a:t>Agua Potable:</a:t>
            </a:r>
          </a:p>
          <a:p>
            <a:r>
              <a:rPr lang="es-EC" sz="1600" dirty="0"/>
              <a:t>Locales del Paseo Los Samanes</a:t>
            </a:r>
          </a:p>
          <a:p>
            <a:r>
              <a:rPr lang="es-EC" sz="1600" dirty="0"/>
              <a:t>Cancha del Barrio Santa Paula</a:t>
            </a:r>
          </a:p>
          <a:p>
            <a:r>
              <a:rPr lang="es-EC" sz="1600" dirty="0"/>
              <a:t>Parque del Barrio Carolina</a:t>
            </a:r>
          </a:p>
          <a:p>
            <a:r>
              <a:rPr lang="es-EC" sz="1600" dirty="0"/>
              <a:t>Parque La Albarrada</a:t>
            </a:r>
          </a:p>
          <a:p>
            <a:r>
              <a:rPr lang="es-EC" sz="1600" dirty="0"/>
              <a:t>Locales Albarrada</a:t>
            </a:r>
          </a:p>
          <a:p>
            <a:r>
              <a:rPr lang="es-EC" sz="1600" dirty="0"/>
              <a:t>Parque del Barrio El Paraíso </a:t>
            </a:r>
          </a:p>
          <a:p>
            <a:r>
              <a:rPr lang="es-EC" sz="1600" dirty="0"/>
              <a:t>Parque del Barrio Arena y sol</a:t>
            </a:r>
          </a:p>
          <a:p>
            <a:r>
              <a:rPr lang="es-EC" sz="1600" dirty="0"/>
              <a:t>Parque del Barrio 6 de Junio</a:t>
            </a:r>
          </a:p>
          <a:p>
            <a:r>
              <a:rPr lang="es-EC" sz="1600" dirty="0"/>
              <a:t>Parque Vicente Rocafuerte</a:t>
            </a:r>
          </a:p>
          <a:p>
            <a:r>
              <a:rPr lang="es-EC" sz="1600" dirty="0"/>
              <a:t>Centro de Desarrollo Barrio Vinicio Yagual I</a:t>
            </a:r>
          </a:p>
          <a:p>
            <a:r>
              <a:rPr lang="es-EC" sz="1600" dirty="0"/>
              <a:t>Centro de Desarrollo Barrio Vinicio Yagual II</a:t>
            </a:r>
          </a:p>
          <a:p>
            <a:r>
              <a:rPr lang="es-EC" sz="1600" dirty="0"/>
              <a:t>Centro de </a:t>
            </a:r>
            <a:r>
              <a:rPr lang="es-EC" sz="1600"/>
              <a:t>Desarrollo Barrio </a:t>
            </a:r>
            <a:r>
              <a:rPr lang="es-EC" sz="1600" dirty="0"/>
              <a:t>6 de Junio</a:t>
            </a:r>
          </a:p>
          <a:p>
            <a:r>
              <a:rPr lang="es-EC" sz="1600" dirty="0"/>
              <a:t>Centro de Desarrollo Nicolás Lapentti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7A4F1670-B0ED-43DC-AE4B-9DBF0BD1186C}"/>
              </a:ext>
            </a:extLst>
          </p:cNvPr>
          <p:cNvSpPr/>
          <p:nvPr/>
        </p:nvSpPr>
        <p:spPr>
          <a:xfrm>
            <a:off x="4935108" y="2194090"/>
            <a:ext cx="4421275" cy="354706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C" sz="1600" dirty="0"/>
              <a:t>Energía Eléctrica:</a:t>
            </a:r>
          </a:p>
          <a:p>
            <a:r>
              <a:rPr lang="es-EC" sz="1600" dirty="0"/>
              <a:t>Locales del Paseo Los Samanes</a:t>
            </a:r>
          </a:p>
          <a:p>
            <a:r>
              <a:rPr lang="es-EC" sz="1600" dirty="0"/>
              <a:t>Parque La Albarrada</a:t>
            </a:r>
          </a:p>
          <a:p>
            <a:r>
              <a:rPr lang="es-EC" sz="1600" dirty="0"/>
              <a:t>Parque del Barrio El Paraíso </a:t>
            </a:r>
          </a:p>
          <a:p>
            <a:r>
              <a:rPr lang="es-EC" sz="1600" dirty="0"/>
              <a:t>Parque del Barrio Arena y sol</a:t>
            </a:r>
          </a:p>
          <a:p>
            <a:r>
              <a:rPr lang="es-EC" sz="1600" dirty="0"/>
              <a:t>Parque del Barrio 6 de Junio</a:t>
            </a:r>
          </a:p>
          <a:p>
            <a:r>
              <a:rPr lang="es-EC" sz="1600" dirty="0"/>
              <a:t>Parque Vicente Rocafuerte</a:t>
            </a:r>
          </a:p>
          <a:p>
            <a:r>
              <a:rPr lang="es-EC" sz="1600" dirty="0"/>
              <a:t>Centro de Desarrollo Barrio Vinicio Yagual II</a:t>
            </a:r>
          </a:p>
          <a:p>
            <a:r>
              <a:rPr lang="es-EC" sz="1600" dirty="0"/>
              <a:t>Centro de Desarrollo Barrio Vinicio Yagual II</a:t>
            </a:r>
          </a:p>
          <a:p>
            <a:r>
              <a:rPr lang="es-EC" sz="1600" dirty="0"/>
              <a:t>Centro de Desarrollo Nicolás Lapentti</a:t>
            </a:r>
          </a:p>
          <a:p>
            <a:r>
              <a:rPr lang="es-EC" sz="1600" dirty="0"/>
              <a:t>Centro de Desarrollo Barrio 6 de Junio</a:t>
            </a:r>
          </a:p>
          <a:p>
            <a:endParaRPr lang="es-EC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24543" y="770649"/>
          <a:ext cx="11201399" cy="5082810"/>
        </p:xfrm>
        <a:graphic>
          <a:graphicData uri="http://schemas.openxmlformats.org/drawingml/2006/table">
            <a:tbl>
              <a:tblPr/>
              <a:tblGrid>
                <a:gridCol w="479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17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4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59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POLÍTICO</a:t>
                      </a:r>
                      <a:r>
                        <a:rPr lang="es-EC" sz="18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INSTITUCIONAL</a:t>
                      </a:r>
                      <a:endParaRPr lang="es-EC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8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Programa/Proyecto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Presupuesto Referencial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8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Capacitación en manejo de </a:t>
                      </a:r>
                      <a:r>
                        <a:rPr lang="es-EC" sz="2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TIC’s</a:t>
                      </a:r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a líderes sociales y comunidad en general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 11.514,54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8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Capacitación en historia y geografía local y nacional a los ciudadanos de la parroquia.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59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Actualizar la página web del GAD Parroquial y ampliar la ley de transparencia y acceso a la información pública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$ 1.500,00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8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Formación y Capacitación Ciudadana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$ 1.000,00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18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Construcción de la Agenda Parroquial y su priorización de ODS con la participación ciudadana.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18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Seguimiento y Evaluación del PDOT en periodo anual (Según el SOT) - Art. 96 (LOOTUGS)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91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$ 14.014.54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47F13F-AA3F-4D9B-A93A-8BEEB7161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Valores de devolución del IVA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6A0F3187-CF64-4204-9C86-B3C589419F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0012134"/>
              </p:ext>
            </p:extLst>
          </p:nvPr>
        </p:nvGraphicFramePr>
        <p:xfrm>
          <a:off x="1157409" y="2588082"/>
          <a:ext cx="9604375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37E838E7-1817-4654-954D-8F1E398C3ADD}"/>
              </a:ext>
            </a:extLst>
          </p:cNvPr>
          <p:cNvSpPr/>
          <p:nvPr/>
        </p:nvSpPr>
        <p:spPr>
          <a:xfrm>
            <a:off x="7219332" y="2015326"/>
            <a:ext cx="3542452" cy="5727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2800" dirty="0"/>
              <a:t>$  96.964,78</a:t>
            </a:r>
          </a:p>
        </p:txBody>
      </p:sp>
    </p:spTree>
    <p:extLst>
      <p:ext uri="{BB962C8B-B14F-4D97-AF65-F5344CB8AC3E}">
        <p14:creationId xmlns:p14="http://schemas.microsoft.com/office/powerpoint/2010/main" val="18034367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1483" y="2703658"/>
            <a:ext cx="9603275" cy="2320518"/>
          </a:xfrm>
        </p:spPr>
        <p:txBody>
          <a:bodyPr>
            <a:normAutofit/>
          </a:bodyPr>
          <a:lstStyle/>
          <a:p>
            <a:pPr algn="ctr"/>
            <a:r>
              <a:rPr lang="es-EC" sz="4800" dirty="0"/>
              <a:t>Momento de aportes ciudadanos y aprobación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311840-773C-4F80-92AE-E565E6E81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828" y="333594"/>
            <a:ext cx="10515600" cy="1325563"/>
          </a:xfrm>
        </p:spPr>
        <p:txBody>
          <a:bodyPr>
            <a:noAutofit/>
          </a:bodyPr>
          <a:lstStyle/>
          <a:p>
            <a:r>
              <a:rPr lang="es-ES" sz="4800" b="1" dirty="0">
                <a:latin typeface="Arial Black" panose="020B0A04020102020204" pitchFamily="34" charset="0"/>
              </a:rPr>
              <a:t>¿QUÉ ES EL PRESUPUESTO PARTICIPATIVO?</a:t>
            </a:r>
            <a:endParaRPr lang="es-EC" sz="4800" b="1" dirty="0">
              <a:latin typeface="Arial Black" panose="020B0A040201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BAE50F-2BE2-47E8-85A3-EC5F8DEEE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379" y="2529832"/>
            <a:ext cx="10515600" cy="324460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ES" sz="4000" dirty="0"/>
              <a:t>Es el Proceso mediante el cual, las ciudadanas y los Ciudadanos, de forma individual o por organizaciones sociales contribuyen a la toma de decisiones respecto de los Presupuestos Participativos, en reuniones y por medios virtuales con Autoridades electas y designadas.</a:t>
            </a:r>
            <a:endParaRPr lang="es-EC" sz="40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EFFA9D6E-8344-4DD5-8A4B-46A816F6F097}"/>
              </a:ext>
            </a:extLst>
          </p:cNvPr>
          <p:cNvSpPr txBox="1">
            <a:spLocks/>
          </p:cNvSpPr>
          <p:nvPr/>
        </p:nvSpPr>
        <p:spPr>
          <a:xfrm>
            <a:off x="838200" y="1532376"/>
            <a:ext cx="10515600" cy="813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ES" sz="1800" dirty="0"/>
              <a:t>LEY ORGÁNICA DE PARTICIPACIÓN CIUDADANA – LOPC ( Titulo VII – Art. #67)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887054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F57A27-1F0E-4F44-AE46-F13B04030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latin typeface="Arial Black" panose="020B0A04020102020204" pitchFamily="34" charset="0"/>
              </a:rPr>
              <a:t>Base Legal</a:t>
            </a:r>
            <a:endParaRPr lang="es-EC" b="1" dirty="0">
              <a:latin typeface="Arial Black" panose="020B0A040201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141A22-F386-4854-8C7A-5004D5E22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b="1" dirty="0"/>
              <a:t>CONSTITUCIÓN DEL ECUADOR / Art. 100 Literal c:</a:t>
            </a:r>
          </a:p>
          <a:p>
            <a:pPr marL="0" indent="0" algn="just">
              <a:buNone/>
            </a:pPr>
            <a:r>
              <a:rPr lang="es-ES" dirty="0"/>
              <a:t>Otorga intervención a las instancias de participación en la Elaboración de Presupuestos Participativos, mediante audiencia pública u otras peticiones de la ciudadanía. </a:t>
            </a:r>
          </a:p>
          <a:p>
            <a:pPr marL="0" indent="0" algn="just">
              <a:buNone/>
            </a:pPr>
            <a:endParaRPr lang="es-ES" dirty="0"/>
          </a:p>
          <a:p>
            <a:r>
              <a:rPr lang="es-ES" b="1" dirty="0"/>
              <a:t>LEY ORGÁNICA DE PARTICIPACIÓN CIUDADANA /Art. 70</a:t>
            </a:r>
          </a:p>
          <a:p>
            <a:pPr marL="0" indent="0" algn="just">
              <a:buNone/>
            </a:pPr>
            <a:r>
              <a:rPr lang="es-ES" dirty="0"/>
              <a:t>Establece que los Presupuestos Participativos se realizaran con la participación ciudadana de forma individual o con sus representaciones, para priorizar gastos de inversión de los Gobiernos.</a:t>
            </a:r>
          </a:p>
          <a:p>
            <a:pPr algn="just"/>
            <a:endParaRPr lang="es-ES" dirty="0"/>
          </a:p>
          <a:p>
            <a:pPr marL="0" indent="0">
              <a:buNone/>
            </a:pPr>
            <a:endParaRPr lang="es-EC" b="1" dirty="0"/>
          </a:p>
        </p:txBody>
      </p:sp>
    </p:spTree>
    <p:extLst>
      <p:ext uri="{BB962C8B-B14F-4D97-AF65-F5344CB8AC3E}">
        <p14:creationId xmlns:p14="http://schemas.microsoft.com/office/powerpoint/2010/main" val="1754111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F57A27-1F0E-4F44-AE46-F13B04030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latin typeface="Arial Black" panose="020B0A04020102020204" pitchFamily="34" charset="0"/>
              </a:rPr>
              <a:t>Base Legal</a:t>
            </a:r>
            <a:endParaRPr lang="es-EC" b="1" dirty="0">
              <a:latin typeface="Arial Black" panose="020B0A040201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141A22-F386-4854-8C7A-5004D5E22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ES" dirty="0"/>
          </a:p>
          <a:p>
            <a:pPr algn="just"/>
            <a:r>
              <a:rPr lang="es-ES" b="1" dirty="0"/>
              <a:t>COOTAD / Art. 249</a:t>
            </a:r>
          </a:p>
          <a:p>
            <a:pPr marL="0" indent="0" algn="just">
              <a:buNone/>
            </a:pPr>
            <a:r>
              <a:rPr lang="es-ES" dirty="0"/>
              <a:t>Obliga a los Gobiernos Autónomos Descentralizados a destinar mínimo del 10% de sus ingresos no tributarios para financiar programas sociales para atención a grupos considerados prioritarios.</a:t>
            </a:r>
          </a:p>
          <a:p>
            <a:pPr algn="just"/>
            <a:endParaRPr lang="es-ES" dirty="0"/>
          </a:p>
          <a:p>
            <a:pPr marL="0" indent="0">
              <a:buNone/>
            </a:pPr>
            <a:endParaRPr lang="es-EC" b="1" dirty="0"/>
          </a:p>
        </p:txBody>
      </p:sp>
    </p:spTree>
    <p:extLst>
      <p:ext uri="{BB962C8B-B14F-4D97-AF65-F5344CB8AC3E}">
        <p14:creationId xmlns:p14="http://schemas.microsoft.com/office/powerpoint/2010/main" val="811043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BDC0F6-40ED-45D9-A915-A0CAE13E6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b="1" dirty="0"/>
              <a:t>Ley de Planificación y Finanzas Públicas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D78B30-3F11-4F2F-9DC0-9B9017167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C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107.- Presupuestos prorrogados.- Hasta que se apruebe el Presupuesto General del Estado del año en que se posesiona la o el Presidente de la República, regirá el presupuesto codificado al 31 de diciembre del año anterior. En el resto de presupuestos del sector público, a excepción de los Gobiernos Autónomos Descentralizados, se aplicará esta misma norma.</a:t>
            </a:r>
            <a:br>
              <a:rPr lang="es-EC" dirty="0"/>
            </a:br>
            <a:br>
              <a:rPr lang="es-EC" dirty="0"/>
            </a:br>
            <a:r>
              <a:rPr lang="es-EC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 mismo procedimiento se aplicará para los Gobiernos Autónomos Descentralizados y sus Empresas Públicas en los años que exista posesión de autoridad de los Gobiernos Autónomos Descentralizados.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724823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47AE927E-B2B4-40F4-8E61-521F472037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5295850"/>
              </p:ext>
            </p:extLst>
          </p:nvPr>
        </p:nvGraphicFramePr>
        <p:xfrm>
          <a:off x="539969" y="375196"/>
          <a:ext cx="11378762" cy="51742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B97C128F-E786-4AE8-98F7-FDB912FC7C7A}"/>
              </a:ext>
            </a:extLst>
          </p:cNvPr>
          <p:cNvSpPr txBox="1">
            <a:spLocks/>
          </p:cNvSpPr>
          <p:nvPr/>
        </p:nvSpPr>
        <p:spPr>
          <a:xfrm>
            <a:off x="838200" y="1532376"/>
            <a:ext cx="2770762" cy="813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ES" sz="2000" dirty="0"/>
              <a:t>Cootad </a:t>
            </a:r>
            <a:r>
              <a:rPr lang="es-ES" sz="2000" dirty="0" err="1"/>
              <a:t>Arts</a:t>
            </a:r>
            <a:r>
              <a:rPr lang="es-ES" sz="2000" dirty="0"/>
              <a:t> 233 al 245. </a:t>
            </a:r>
            <a:endParaRPr lang="es-EC" sz="3200" dirty="0"/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AFA88B69-3C34-4387-83BB-E61DF36D0F11}"/>
              </a:ext>
            </a:extLst>
          </p:cNvPr>
          <p:cNvSpPr txBox="1">
            <a:spLocks/>
          </p:cNvSpPr>
          <p:nvPr/>
        </p:nvSpPr>
        <p:spPr>
          <a:xfrm>
            <a:off x="8258783" y="1503193"/>
            <a:ext cx="3393248" cy="813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ES" sz="2000" dirty="0"/>
              <a:t>Guía Metodológica del CPCCS</a:t>
            </a:r>
            <a:endParaRPr lang="es-EC" sz="3200" dirty="0"/>
          </a:p>
        </p:txBody>
      </p:sp>
    </p:spTree>
    <p:extLst>
      <p:ext uri="{BB962C8B-B14F-4D97-AF65-F5344CB8AC3E}">
        <p14:creationId xmlns:p14="http://schemas.microsoft.com/office/powerpoint/2010/main" val="839178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47AE927E-B2B4-40F4-8E61-521F472037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0478083"/>
              </p:ext>
            </p:extLst>
          </p:nvPr>
        </p:nvGraphicFramePr>
        <p:xfrm>
          <a:off x="406619" y="122948"/>
          <a:ext cx="11378762" cy="51742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ángulo 1">
            <a:extLst>
              <a:ext uri="{FF2B5EF4-FFF2-40B4-BE49-F238E27FC236}">
                <a16:creationId xmlns:a16="http://schemas.microsoft.com/office/drawing/2014/main" id="{33075AA4-5AEF-4C9F-A85C-85BAF2D656A0}"/>
              </a:ext>
            </a:extLst>
          </p:cNvPr>
          <p:cNvSpPr/>
          <p:nvPr/>
        </p:nvSpPr>
        <p:spPr>
          <a:xfrm>
            <a:off x="425669" y="5297214"/>
            <a:ext cx="11382703" cy="10247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dirty="0"/>
              <a:t>9. Aprobación Definitiva del Presupuesto </a:t>
            </a:r>
            <a:endParaRPr lang="es-EC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A9EA48-7E91-42AC-955A-670CAF677861}"/>
              </a:ext>
            </a:extLst>
          </p:cNvPr>
          <p:cNvSpPr txBox="1">
            <a:spLocks/>
          </p:cNvSpPr>
          <p:nvPr/>
        </p:nvSpPr>
        <p:spPr>
          <a:xfrm>
            <a:off x="838200" y="1269727"/>
            <a:ext cx="2770762" cy="813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ES" sz="2000" dirty="0"/>
              <a:t>Cootad </a:t>
            </a:r>
            <a:r>
              <a:rPr lang="es-ES" sz="2000" dirty="0" err="1"/>
              <a:t>Arts</a:t>
            </a:r>
            <a:r>
              <a:rPr lang="es-ES" sz="2000" dirty="0"/>
              <a:t> 233 al 245. </a:t>
            </a:r>
            <a:endParaRPr lang="es-EC" sz="3200" dirty="0"/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084956A1-A50A-4752-84B1-D97A3ADB191E}"/>
              </a:ext>
            </a:extLst>
          </p:cNvPr>
          <p:cNvSpPr txBox="1">
            <a:spLocks/>
          </p:cNvSpPr>
          <p:nvPr/>
        </p:nvSpPr>
        <p:spPr>
          <a:xfrm>
            <a:off x="8258783" y="1240544"/>
            <a:ext cx="3393248" cy="813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ES" sz="2000" dirty="0"/>
              <a:t>Guía Metodológica del CPCCS</a:t>
            </a:r>
            <a:endParaRPr lang="es-EC" sz="3200" dirty="0"/>
          </a:p>
        </p:txBody>
      </p:sp>
    </p:spTree>
    <p:extLst>
      <p:ext uri="{BB962C8B-B14F-4D97-AF65-F5344CB8AC3E}">
        <p14:creationId xmlns:p14="http://schemas.microsoft.com/office/powerpoint/2010/main" val="531723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8DEA6A6C-0724-4A5A-BDE7-73E7523765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0949319"/>
              </p:ext>
            </p:extLst>
          </p:nvPr>
        </p:nvGraphicFramePr>
        <p:xfrm>
          <a:off x="1450975" y="2016125"/>
          <a:ext cx="9604375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404DF58F-B423-42AD-8DA3-C4FD134FD90D}"/>
              </a:ext>
            </a:extLst>
          </p:cNvPr>
          <p:cNvSpPr/>
          <p:nvPr/>
        </p:nvSpPr>
        <p:spPr>
          <a:xfrm>
            <a:off x="1213945" y="457200"/>
            <a:ext cx="9711558" cy="74097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i="1" dirty="0"/>
              <a:t>FASES CON PARTICIPACIÓN CIUDADANA</a:t>
            </a:r>
          </a:p>
        </p:txBody>
      </p:sp>
    </p:spTree>
    <p:extLst>
      <p:ext uri="{BB962C8B-B14F-4D97-AF65-F5344CB8AC3E}">
        <p14:creationId xmlns:p14="http://schemas.microsoft.com/office/powerpoint/2010/main" val="3046728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C4303D-3EED-46BF-B7F2-A4DF8F586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Anteproyecto  del presupuesto 2021</a:t>
            </a:r>
          </a:p>
        </p:txBody>
      </p:sp>
      <p:graphicFrame>
        <p:nvGraphicFramePr>
          <p:cNvPr id="6" name="5 Diagrama"/>
          <p:cNvGraphicFramePr/>
          <p:nvPr/>
        </p:nvGraphicFramePr>
        <p:xfrm>
          <a:off x="685800" y="2188029"/>
          <a:ext cx="7971972" cy="354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Rectángulo redondeado"/>
          <p:cNvSpPr/>
          <p:nvPr/>
        </p:nvSpPr>
        <p:spPr>
          <a:xfrm>
            <a:off x="8572500" y="3200400"/>
            <a:ext cx="3390900" cy="1485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3600" dirty="0"/>
              <a:t>$ 292.086,96</a:t>
            </a:r>
          </a:p>
        </p:txBody>
      </p:sp>
    </p:spTree>
    <p:extLst>
      <p:ext uri="{BB962C8B-B14F-4D97-AF65-F5344CB8AC3E}">
        <p14:creationId xmlns:p14="http://schemas.microsoft.com/office/powerpoint/2010/main" val="171842653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5794</TotalTime>
  <Words>1418</Words>
  <Application>Microsoft Office PowerPoint</Application>
  <PresentationFormat>Panorámica</PresentationFormat>
  <Paragraphs>259</Paragraphs>
  <Slides>17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Calibri</vt:lpstr>
      <vt:lpstr>Gill Sans MT</vt:lpstr>
      <vt:lpstr>Times New Roman</vt:lpstr>
      <vt:lpstr>Galería</vt:lpstr>
      <vt:lpstr>PRESUPUESTO PARTICIPATIVO 2021</vt:lpstr>
      <vt:lpstr>¿QUÉ ES EL PRESUPUESTO PARTICIPATIVO?</vt:lpstr>
      <vt:lpstr>Base Legal</vt:lpstr>
      <vt:lpstr>Base Legal</vt:lpstr>
      <vt:lpstr>Ley de Planificación y Finanzas Públicas</vt:lpstr>
      <vt:lpstr>Presentación de PowerPoint</vt:lpstr>
      <vt:lpstr>Presentación de PowerPoint</vt:lpstr>
      <vt:lpstr>Presentación de PowerPoint</vt:lpstr>
      <vt:lpstr>Anteproyecto  del presupuesto 2021</vt:lpstr>
      <vt:lpstr>PLAN OPERATIVO ANUAL - POA 2021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Valores de devolución del IVA</vt:lpstr>
      <vt:lpstr>Momento de aportes ciudadanos y aprobación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PRESUPUESTO PARTICIPATIVO 2021</dc:title>
  <dc:creator>GAD MUEY</dc:creator>
  <cp:lastModifiedBy>Tec. Planificación y Proyectos</cp:lastModifiedBy>
  <cp:revision>57</cp:revision>
  <cp:lastPrinted>2020-09-25T18:28:21Z</cp:lastPrinted>
  <dcterms:created xsi:type="dcterms:W3CDTF">2020-09-22T17:57:43Z</dcterms:created>
  <dcterms:modified xsi:type="dcterms:W3CDTF">2021-05-25T00:58:00Z</dcterms:modified>
</cp:coreProperties>
</file>