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1"/>
  </p:notesMasterIdLst>
  <p:sldIdLst>
    <p:sldId id="256" r:id="rId2"/>
    <p:sldId id="269" r:id="rId3"/>
    <p:sldId id="265" r:id="rId4"/>
    <p:sldId id="268" r:id="rId5"/>
    <p:sldId id="266" r:id="rId6"/>
    <p:sldId id="339" r:id="rId7"/>
    <p:sldId id="270" r:id="rId8"/>
    <p:sldId id="260" r:id="rId9"/>
    <p:sldId id="262" r:id="rId10"/>
    <p:sldId id="263" r:id="rId11"/>
    <p:sldId id="261" r:id="rId12"/>
    <p:sldId id="264" r:id="rId13"/>
    <p:sldId id="338" r:id="rId14"/>
    <p:sldId id="267" r:id="rId15"/>
    <p:sldId id="273" r:id="rId16"/>
    <p:sldId id="347" r:id="rId17"/>
    <p:sldId id="335" r:id="rId18"/>
    <p:sldId id="274" r:id="rId19"/>
    <p:sldId id="326" r:id="rId20"/>
    <p:sldId id="350" r:id="rId21"/>
    <p:sldId id="345" r:id="rId22"/>
    <p:sldId id="351" r:id="rId23"/>
    <p:sldId id="300" r:id="rId24"/>
    <p:sldId id="315" r:id="rId25"/>
    <p:sldId id="316" r:id="rId26"/>
    <p:sldId id="349" r:id="rId27"/>
    <p:sldId id="313" r:id="rId28"/>
    <p:sldId id="317" r:id="rId29"/>
    <p:sldId id="323" r:id="rId30"/>
    <p:sldId id="276" r:id="rId31"/>
    <p:sldId id="324" r:id="rId32"/>
    <p:sldId id="285" r:id="rId33"/>
    <p:sldId id="281" r:id="rId34"/>
    <p:sldId id="325" r:id="rId35"/>
    <p:sldId id="320" r:id="rId36"/>
    <p:sldId id="283" r:id="rId37"/>
    <p:sldId id="287" r:id="rId38"/>
    <p:sldId id="321" r:id="rId39"/>
    <p:sldId id="277" r:id="rId40"/>
    <p:sldId id="352" r:id="rId41"/>
    <p:sldId id="289" r:id="rId42"/>
    <p:sldId id="322" r:id="rId43"/>
    <p:sldId id="353" r:id="rId44"/>
    <p:sldId id="354" r:id="rId45"/>
    <p:sldId id="291" r:id="rId46"/>
    <p:sldId id="340" r:id="rId47"/>
    <p:sldId id="358" r:id="rId48"/>
    <p:sldId id="294" r:id="rId49"/>
    <p:sldId id="286" r:id="rId50"/>
    <p:sldId id="295" r:id="rId51"/>
    <p:sldId id="296" r:id="rId52"/>
    <p:sldId id="327" r:id="rId53"/>
    <p:sldId id="318" r:id="rId54"/>
    <p:sldId id="319" r:id="rId55"/>
    <p:sldId id="305" r:id="rId56"/>
    <p:sldId id="343" r:id="rId57"/>
    <p:sldId id="332" r:id="rId58"/>
    <p:sldId id="334" r:id="rId59"/>
    <p:sldId id="355" r:id="rId60"/>
    <p:sldId id="337" r:id="rId61"/>
    <p:sldId id="333" r:id="rId62"/>
    <p:sldId id="329" r:id="rId63"/>
    <p:sldId id="279" r:id="rId64"/>
    <p:sldId id="304" r:id="rId65"/>
    <p:sldId id="344" r:id="rId66"/>
    <p:sldId id="309" r:id="rId67"/>
    <p:sldId id="303" r:id="rId68"/>
    <p:sldId id="308" r:id="rId69"/>
    <p:sldId id="310" r:id="rId70"/>
    <p:sldId id="330" r:id="rId71"/>
    <p:sldId id="331" r:id="rId72"/>
    <p:sldId id="348" r:id="rId73"/>
    <p:sldId id="336" r:id="rId74"/>
    <p:sldId id="341" r:id="rId75"/>
    <p:sldId id="342" r:id="rId76"/>
    <p:sldId id="257" r:id="rId77"/>
    <p:sldId id="356" r:id="rId78"/>
    <p:sldId id="357" r:id="rId79"/>
    <p:sldId id="259" r:id="rId80"/>
  </p:sldIdLst>
  <p:sldSz cx="12192000" cy="6858000"/>
  <p:notesSz cx="6858000" cy="9144000"/>
  <p:defaultTextStyle>
    <a:defPPr>
      <a:defRPr lang="es-EC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3262"/>
    <a:srgbClr val="0A7633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Estilo me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4660"/>
  </p:normalViewPr>
  <p:slideViewPr>
    <p:cSldViewPr snapToGrid="0">
      <p:cViewPr varScale="1">
        <p:scale>
          <a:sx n="64" d="100"/>
          <a:sy n="64" d="100"/>
        </p:scale>
        <p:origin x="10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heme" Target="theme/theme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61" Type="http://schemas.openxmlformats.org/officeDocument/2006/relationships/slide" Target="slides/slide60.xml"/><Relationship Id="rId8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419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E23E6-CF4F-4A36-8A23-9E72FDAA4FE8}" type="datetimeFigureOut">
              <a:rPr lang="es-419" smtClean="0"/>
              <a:t>19/6/2025</a:t>
            </a:fld>
            <a:endParaRPr lang="es-419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419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419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419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1358F7-0CD9-4F61-9B5B-99184CED8A3C}" type="slidenum">
              <a:rPr lang="es-419" smtClean="0"/>
              <a:t>‹Nº›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443023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419" dirty="0"/>
              <a:t>El valor del recaudado corresponde a los ingresos por prestamos, mies y alícuotas mensuales, cabe recalcar que nuestro presupuesto participativo fue de  $ 729,994.86 </a:t>
            </a:r>
          </a:p>
          <a:p>
            <a:endParaRPr lang="es-419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1358F7-0CD9-4F61-9B5B-99184CED8A3C}" type="slidenum">
              <a:rPr lang="es-419" smtClean="0"/>
              <a:t>15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3213639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D9DA1-9A7F-092D-DD98-1D8AF21509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1A73F1D-547C-075F-A559-A5DF7C152F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7D12DC89-4342-FF7D-8C6F-D3E63C28EE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419" dirty="0"/>
              <a:t>El valor del recaudado corresponde a los ingresos por prestamos, mies y alícuotas mensuales, cabe recalcar que nuestro presupuesto participativo fue de  $ 729,994.86 </a:t>
            </a:r>
          </a:p>
          <a:p>
            <a:endParaRPr lang="es-419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28C92556-E21A-5D27-5E88-05271D8FC0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1358F7-0CD9-4F61-9B5B-99184CED8A3C}" type="slidenum">
              <a:rPr lang="es-419" smtClean="0"/>
              <a:t>16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27651219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419" dirty="0"/>
              <a:t>AGOSTO SEPTIEMBRE OCTURE NOVIEMBRE Y DICEIEMBRE – DICIEMBRE DE TODOS LOS PROYECTOS – ALIMENTACION SEPTIEMBRE OCTUBRE NOMIENBRE Y DICIEMBRE</a:t>
            </a:r>
          </a:p>
          <a:p>
            <a:endParaRPr lang="es-419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1358F7-0CD9-4F61-9B5B-99184CED8A3C}" type="slidenum">
              <a:rPr lang="es-419" smtClean="0"/>
              <a:t>58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42584128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83D766-6E22-17DD-83ED-2D83F0FF56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A14FAA79-4770-A254-BE75-261F772725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EE37FDA6-D9B5-E772-963B-5AC55A94D0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419" dirty="0"/>
              <a:t>AGOSTO SEPTIEMBRE OCTURE NOVIEMBRE Y DICEIEMBRE – DICIEMBRE DE TODOS LOS PROYECTOS – ALIMENTACION SEPTIEMBRE OCTUBRE NOMIENBRE Y DICIEMBRE</a:t>
            </a:r>
          </a:p>
          <a:p>
            <a:endParaRPr lang="es-419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0569C4A3-C199-67A5-19CD-E0E5D84500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1358F7-0CD9-4F61-9B5B-99184CED8A3C}" type="slidenum">
              <a:rPr lang="es-419" smtClean="0"/>
              <a:t>59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2368104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419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1358F7-0CD9-4F61-9B5B-99184CED8A3C}" type="slidenum">
              <a:rPr lang="es-419" smtClean="0"/>
              <a:t>64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136593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419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1358F7-0CD9-4F61-9B5B-99184CED8A3C}" type="slidenum">
              <a:rPr lang="es-419" smtClean="0"/>
              <a:t>77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359181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C2C249-87C0-4E9D-2594-3FD592479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4123BDD4-9398-5D34-3F5A-EECE8C233E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E07BB197-751A-31B7-9459-03DDB737AF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419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A5574033-C711-3A56-BECC-88A5D89025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1358F7-0CD9-4F61-9B5B-99184CED8A3C}" type="slidenum">
              <a:rPr lang="es-419" smtClean="0"/>
              <a:t>78</a:t>
            </a:fld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2862871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7B2CBD6-DD04-465D-AEEE-D68F602632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67B50EB-A55E-4274-8578-822807E85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542ABCD-DD8C-4301-B1E8-7C55D5A19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9B6DD41-F075-42FE-A5D7-6A443E59B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161904E-07C5-460F-A7E6-FE20C975D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00800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A8B287A-5030-440C-A1C9-AF34258B4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4FF05E8-6477-4C2E-A315-476C6C6CF6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C8C804A-899F-429E-95B7-6E631A621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A4B55E5-9F6A-43E5-8391-7BEB465F4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51FB7C6-B1B6-4082-9D4E-974321159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890129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8BCD44-9266-49F2-9D93-CC80FB64E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151AE89-59C9-4B37-B012-55C91D6CEE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54B3E86-EBC7-48A5-8E06-2B0CC32A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757CC14-FDCA-43BF-BC1A-F226749ED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08C08DC6-F7E5-42BE-8D35-46745B08D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187397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B5F7C89-D144-4C85-AFDB-C116C2554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4CF5EBE-945A-4CF8-B296-830A71FFD3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7C26D82E-6D0D-41BE-81D2-A15DF73C04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2CB56ADB-8C4D-4046-BAA7-A72187251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1CE6D7AC-A533-46DA-8E93-1BBC2D3AC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A7CF54E8-D1E1-4247-AD9B-0AE965F31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050619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ED0EE8C-3D2B-40B8-9643-5C933FD45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9ADD455-F3EB-496C-9416-E4D85289CA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DD9FEBE6-32C3-49E6-A097-AA10D5EA60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A4E3E7FE-1AE2-4470-B76A-2EDA77281D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35391BAB-3D1B-496C-96E4-FE2677D521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BC54523F-2F26-4ED4-91E2-43276FF77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3BA2F7F6-29E8-434B-8C3E-2D2DF0BAF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961BEF43-2EE4-40EB-8451-5E0085BCD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562918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C6E0C6F-E9E8-41CA-A94B-7F0C692A1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BFB875C8-AF17-4B61-8CE8-51F65D372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C0E6C24A-47CB-42AD-B9EF-4CFC22958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5819BBDF-9C8F-46FA-BADD-CF533F790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509844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C995F879-AB7C-4D08-A591-AF8FBAC5B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A2441C91-16CD-4082-B59F-2D5CC1ACF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5DFB39D-C3C5-4611-A3F5-636D11D9A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13906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F5247D6-C5F3-4434-B542-350927804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8FDE7B9-EEC4-4F15-9DBB-9A00A0273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874941C0-8E1E-467B-8698-D9C3C95820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29363062-CE80-4286-97FD-B12CC0EF8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81E12953-317C-470A-9AAD-436A4D9F2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E7AA3894-6D23-48ED-A5EA-48B5EB139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049061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0D5BCB2-1D84-45AA-B83A-D09FA9A2D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018A692E-9163-485D-B610-65078DCD9F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C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3C94BA8D-D2FE-43B3-90C4-B19C4D447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7594097E-9364-4B82-864C-1E5E119DF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EEC45A31-4345-4830-8A9A-1264630B0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D091FC13-E9AE-4DA4-BB18-96ECB3243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120621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204E362-0A9D-4F0A-9C16-64BF93F5C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09658B31-0C61-4D41-B49A-3BEBABC747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F90D67D-BE38-429C-B1B7-547E7BAD9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F8D7EFA-87DA-4F9D-AC68-EE550ACCD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8882632-2348-435A-8761-047ED6353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509533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96F3E9DE-E181-48DE-99C3-A6021B4C54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AEB9A458-A373-40E7-BA17-B867E4BF42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E9DEABC-66C0-4A30-911D-C9E1062DE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3583115-7197-491B-9C58-DCE68CEC0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D4D038A1-00B2-424E-A4F8-8CC4F0053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616447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D3C253A4-5DFE-42A1-B2D3-25CFC6E74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dirty="0"/>
              <a:t>Haga clic para modificar el estilo de título del patrón</a:t>
            </a:r>
            <a:endParaRPr lang="es-EC" dirty="0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549DC82B-A8F9-44CC-8D4A-5261C9020E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7343676-98A9-4937-8094-6A118AED8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BB1CC-D4F6-4ECD-AD2A-B0723778B4F0}" type="datetimeFigureOut">
              <a:rPr lang="es-EC" smtClean="0"/>
              <a:t>19/6/2025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6FCC1E5-ECDD-4BE8-AEE4-FCA0F00E3C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92D2D8A-D48B-4E18-85CB-01009C9A1A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7B374-4179-4419-B6BE-7F495018F5D9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808863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C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jp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g"/><Relationship Id="rId5" Type="http://schemas.openxmlformats.org/officeDocument/2006/relationships/image" Target="../media/image50.jpg"/><Relationship Id="rId4" Type="http://schemas.openxmlformats.org/officeDocument/2006/relationships/image" Target="../media/image49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jpg"/><Relationship Id="rId5" Type="http://schemas.openxmlformats.org/officeDocument/2006/relationships/image" Target="../media/image60.jpg"/><Relationship Id="rId4" Type="http://schemas.openxmlformats.org/officeDocument/2006/relationships/image" Target="../media/image59.jp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0.jpg"/><Relationship Id="rId4" Type="http://schemas.openxmlformats.org/officeDocument/2006/relationships/image" Target="../media/image69.jpe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2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jpg"/><Relationship Id="rId5" Type="http://schemas.openxmlformats.org/officeDocument/2006/relationships/image" Target="../media/image76.jpg"/><Relationship Id="rId4" Type="http://schemas.openxmlformats.org/officeDocument/2006/relationships/image" Target="../media/image75.jp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jpg"/><Relationship Id="rId5" Type="http://schemas.openxmlformats.org/officeDocument/2006/relationships/image" Target="../media/image79.jpg"/><Relationship Id="rId4" Type="http://schemas.openxmlformats.org/officeDocument/2006/relationships/image" Target="../media/image78.jp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jp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jpg"/><Relationship Id="rId5" Type="http://schemas.openxmlformats.org/officeDocument/2006/relationships/image" Target="../media/image85.jpeg"/><Relationship Id="rId4" Type="http://schemas.openxmlformats.org/officeDocument/2006/relationships/image" Target="../media/image84.jp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8.jp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2.jpg"/><Relationship Id="rId5" Type="http://schemas.openxmlformats.org/officeDocument/2006/relationships/image" Target="../media/image91.jpg"/><Relationship Id="rId4" Type="http://schemas.openxmlformats.org/officeDocument/2006/relationships/image" Target="../media/image90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5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8.jpeg"/><Relationship Id="rId4" Type="http://schemas.openxmlformats.org/officeDocument/2006/relationships/image" Target="../media/image97.jp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5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1.jpg"/><Relationship Id="rId4" Type="http://schemas.openxmlformats.org/officeDocument/2006/relationships/image" Target="../media/image100.jp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jpg"/><Relationship Id="rId5" Type="http://schemas.openxmlformats.org/officeDocument/2006/relationships/image" Target="../media/image104.jpg"/><Relationship Id="rId4" Type="http://schemas.openxmlformats.org/officeDocument/2006/relationships/image" Target="../media/image103.jpg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BC37F2-E1D8-4B7F-811C-34B1D0C843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365DB18C-63A3-46B4-A098-82131C9B60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9971C0E4-77E0-411A-876C-22513F5B18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03"/>
            <a:ext cx="12189684" cy="6859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128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4393" y="1530723"/>
            <a:ext cx="7126942" cy="1325563"/>
          </a:xfrm>
        </p:spPr>
        <p:txBody>
          <a:bodyPr>
            <a:normAutofit fontScale="90000"/>
          </a:bodyPr>
          <a:lstStyle/>
          <a:p>
            <a:r>
              <a:rPr lang="es-ES" sz="3600" dirty="0"/>
              <a:t>Consejo Control de Participación Ciudadana y Social:</a:t>
            </a:r>
            <a:endParaRPr lang="es-EC" sz="36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180664" y="2021354"/>
            <a:ext cx="78306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endParaRPr lang="es-EC" sz="3600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1D6ED1CC-99F5-4A87-A61A-56ADA6EC26BC}"/>
              </a:ext>
            </a:extLst>
          </p:cNvPr>
          <p:cNvSpPr txBox="1"/>
          <p:nvPr/>
        </p:nvSpPr>
        <p:spPr>
          <a:xfrm>
            <a:off x="2884393" y="2917171"/>
            <a:ext cx="7126942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ES" sz="2800" dirty="0"/>
              <a:t>La rendición de cuentas es un proceso mediante el cual quienes toman decisiones sobre la gestión de lo público, cumplen su deber y responsabilidad de explicar, dar a conocer o responder a la ciudadanía sobre el manejo de lo público y sus resultados </a:t>
            </a:r>
            <a:endParaRPr lang="es-EC" sz="2800" dirty="0">
              <a:latin typeface="+mj-lt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EE3E3F3F-FFE2-4FD7-96F4-9D1522A485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6517" y="354235"/>
            <a:ext cx="3402693" cy="111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308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1325563"/>
          </a:xfrm>
        </p:spPr>
        <p:txBody>
          <a:bodyPr/>
          <a:lstStyle/>
          <a:p>
            <a:pPr algn="ctr"/>
            <a:r>
              <a:rPr lang="es-ES" dirty="0">
                <a:solidFill>
                  <a:srgbClr val="213262"/>
                </a:solidFill>
              </a:rPr>
              <a:t>Rendición de Cuentas 2024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180664" y="2021354"/>
            <a:ext cx="78306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Art. 297.- Todo programa financiado con recursos públicos tendrá objetivos, metas y un plazo predeterminado para ser evaluado, en el marco de lo establecido en el Plan Nacional de Desarrollo.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Las instituciones y entidades que reciban o transfieran bienes o recursos públicos se someterán a las normas que las regulan y a los principios y procedimientos de transparencia, rendición de cuentas y control público.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8369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1325563"/>
          </a:xfrm>
        </p:spPr>
        <p:txBody>
          <a:bodyPr/>
          <a:lstStyle/>
          <a:p>
            <a:pPr algn="ctr"/>
            <a:r>
              <a:rPr lang="es-ES" dirty="0">
                <a:solidFill>
                  <a:srgbClr val="213262"/>
                </a:solidFill>
              </a:rPr>
              <a:t>Rendición de Cuentas 2024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180664" y="2021354"/>
            <a:ext cx="78306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endParaRPr lang="es-EC" sz="3600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1D6ED1CC-99F5-4A87-A61A-56ADA6EC26BC}"/>
              </a:ext>
            </a:extLst>
          </p:cNvPr>
          <p:cNvSpPr txBox="1"/>
          <p:nvPr/>
        </p:nvSpPr>
        <p:spPr>
          <a:xfrm>
            <a:off x="3012141" y="3029181"/>
            <a:ext cx="616771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8800" dirty="0">
                <a:latin typeface="+mj-lt"/>
              </a:rPr>
              <a:t>INICIO</a:t>
            </a:r>
          </a:p>
        </p:txBody>
      </p:sp>
    </p:spTree>
    <p:extLst>
      <p:ext uri="{BB962C8B-B14F-4D97-AF65-F5344CB8AC3E}">
        <p14:creationId xmlns:p14="http://schemas.microsoft.com/office/powerpoint/2010/main" val="2781325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1325563"/>
          </a:xfrm>
        </p:spPr>
        <p:txBody>
          <a:bodyPr/>
          <a:lstStyle/>
          <a:p>
            <a:pPr algn="ctr"/>
            <a:r>
              <a:rPr lang="es-ES" dirty="0">
                <a:solidFill>
                  <a:srgbClr val="213262"/>
                </a:solidFill>
              </a:rPr>
              <a:t>Rendición de Cuentas 2024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180664" y="2021354"/>
            <a:ext cx="78306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S" sz="4000" dirty="0"/>
              <a:t>APERTURA DEL ACTO DE RENDICION DE CUENTAS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s-ES" sz="4000" dirty="0"/>
              <a:t>SRA. BETTY MALAVE – REPRESENTANTE CIUDADANA PRESIDENTE DE LA FEDERACION DE BARRIOS</a:t>
            </a:r>
            <a:endParaRPr lang="es-EC" sz="5400" dirty="0"/>
          </a:p>
        </p:txBody>
      </p:sp>
    </p:spTree>
    <p:extLst>
      <p:ext uri="{BB962C8B-B14F-4D97-AF65-F5344CB8AC3E}">
        <p14:creationId xmlns:p14="http://schemas.microsoft.com/office/powerpoint/2010/main" val="599584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F9A839-1906-059E-AADE-D55DC6AC8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48ED1C4A-FB23-AA9F-FC48-17C3659F83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996458E0-D416-B6AF-EC19-61094DE90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1325563"/>
          </a:xfrm>
        </p:spPr>
        <p:txBody>
          <a:bodyPr/>
          <a:lstStyle/>
          <a:p>
            <a:pPr algn="ctr"/>
            <a:r>
              <a:rPr lang="es-ES" dirty="0">
                <a:solidFill>
                  <a:srgbClr val="213262"/>
                </a:solidFill>
              </a:rPr>
              <a:t>Rendición de Cuentas 2024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5C3573BA-40AB-C8CC-BEFB-F1BEE3BD6A78}"/>
              </a:ext>
            </a:extLst>
          </p:cNvPr>
          <p:cNvSpPr txBox="1">
            <a:spLocks/>
          </p:cNvSpPr>
          <p:nvPr/>
        </p:nvSpPr>
        <p:spPr>
          <a:xfrm>
            <a:off x="2180664" y="2021354"/>
            <a:ext cx="78306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endParaRPr lang="es-EC" sz="3600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D9340674-E1A0-81CA-56EF-522C6992720B}"/>
              </a:ext>
            </a:extLst>
          </p:cNvPr>
          <p:cNvSpPr txBox="1"/>
          <p:nvPr/>
        </p:nvSpPr>
        <p:spPr>
          <a:xfrm>
            <a:off x="3012141" y="3029181"/>
            <a:ext cx="616771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8800" dirty="0">
                <a:latin typeface="+mj-lt"/>
              </a:rPr>
              <a:t>VOCALES</a:t>
            </a:r>
          </a:p>
        </p:txBody>
      </p:sp>
    </p:spTree>
    <p:extLst>
      <p:ext uri="{BB962C8B-B14F-4D97-AF65-F5344CB8AC3E}">
        <p14:creationId xmlns:p14="http://schemas.microsoft.com/office/powerpoint/2010/main" val="4031262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1325563"/>
          </a:xfrm>
        </p:spPr>
        <p:txBody>
          <a:bodyPr/>
          <a:lstStyle/>
          <a:p>
            <a:pPr algn="ctr"/>
            <a:r>
              <a:rPr lang="es-EC" dirty="0"/>
              <a:t>COOTAD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497106" y="1709407"/>
            <a:ext cx="9437595" cy="53117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s-ES" sz="2000" b="1" dirty="0">
                <a:latin typeface="+mj-lt"/>
              </a:rPr>
              <a:t>Art . 68 .- </a:t>
            </a:r>
            <a:r>
              <a:rPr lang="es-ES" sz="2000" dirty="0"/>
              <a:t>Atribuciones de los vocales de la junta parroquial rural.- Los vocales de la junta parroquial rural atribuciones:</a:t>
            </a:r>
          </a:p>
          <a:p>
            <a:pPr algn="just"/>
            <a:r>
              <a:rPr lang="es-ES" sz="2000" dirty="0"/>
              <a:t>Intervenir con voz y voto en las sesiones y deliberaciones de la junta   parroquial rural;</a:t>
            </a:r>
          </a:p>
          <a:p>
            <a:pPr algn="just"/>
            <a:r>
              <a:rPr lang="es-ES" sz="2000" dirty="0"/>
              <a:t>La presentación de proyectos de acuerdos y resoluciones, en el ámbito de competencia del gobierno autónomo descentralizado parroquial rural;</a:t>
            </a:r>
          </a:p>
          <a:p>
            <a:pPr algn="just"/>
            <a:r>
              <a:rPr lang="es-ES" sz="2000" dirty="0"/>
              <a:t>La intervención en la asamblea parroquial y en las comisiones, delegaciones y representaciones que designe la junta parroquial rural, 	y en todas las instancias de participación;</a:t>
            </a:r>
          </a:p>
          <a:p>
            <a:pPr algn="just"/>
            <a:r>
              <a:rPr lang="es-ES" sz="2000" dirty="0"/>
              <a:t>Cumplir aquellas funciones que le sean expresamente encomendadas por la junta parroquial rural.</a:t>
            </a:r>
          </a:p>
          <a:p>
            <a:pPr algn="just"/>
            <a:r>
              <a:rPr lang="es-ES" sz="2000" dirty="0"/>
              <a:t>Fiscalizar las acciones del ejecutivo parroquial de acuerdo con este 	código y la ley.</a:t>
            </a:r>
            <a:endParaRPr lang="es-EC" sz="2000" dirty="0"/>
          </a:p>
        </p:txBody>
      </p:sp>
    </p:spTree>
    <p:extLst>
      <p:ext uri="{BB962C8B-B14F-4D97-AF65-F5344CB8AC3E}">
        <p14:creationId xmlns:p14="http://schemas.microsoft.com/office/powerpoint/2010/main" val="701725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>
            <a:extLst>
              <a:ext uri="{FF2B5EF4-FFF2-40B4-BE49-F238E27FC236}">
                <a16:creationId xmlns:a16="http://schemas.microsoft.com/office/drawing/2014/main" id="{B758527E-2715-44BC-887B-F68A6C260D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03"/>
            <a:ext cx="12192000" cy="6860606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68152CBE-761A-461C-9636-9BD44A6BDA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227" y="244951"/>
            <a:ext cx="6242317" cy="6242317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670" y="373911"/>
            <a:ext cx="5674659" cy="1325563"/>
          </a:xfrm>
        </p:spPr>
        <p:txBody>
          <a:bodyPr>
            <a:norm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Rendición de Cuentas 2024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646827" y="5300752"/>
            <a:ext cx="6701118" cy="1186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ING. WILFRIDO COLON QUIRUMBAY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 </a:t>
            </a:r>
            <a:r>
              <a:rPr lang="es-ES" sz="1600" dirty="0">
                <a:latin typeface="EtruscoClassic 20 Nero" panose="00000600000000000000" pitchFamily="50" charset="0"/>
              </a:rPr>
              <a:t>VOCAL PRINCIPAL DEL GAD MANGLARALTO</a:t>
            </a:r>
            <a:endParaRPr lang="es-EC" sz="1800" dirty="0"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467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>
            <a:extLst>
              <a:ext uri="{FF2B5EF4-FFF2-40B4-BE49-F238E27FC236}">
                <a16:creationId xmlns:a16="http://schemas.microsoft.com/office/drawing/2014/main" id="{B758527E-2715-44BC-887B-F68A6C260D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03"/>
            <a:ext cx="12192000" cy="6860606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3C9EF8A7-91DE-416F-9FE4-52101750B5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226" y="244951"/>
            <a:ext cx="6242317" cy="6242317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670" y="373911"/>
            <a:ext cx="5674659" cy="1325563"/>
          </a:xfrm>
        </p:spPr>
        <p:txBody>
          <a:bodyPr>
            <a:norm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Rendición de Cuentas 2024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646827" y="5300752"/>
            <a:ext cx="6701118" cy="1186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ING. JOSE REYES ORRALA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 </a:t>
            </a:r>
            <a:r>
              <a:rPr lang="es-ES" sz="1600" dirty="0">
                <a:latin typeface="EtruscoClassic 20 Nero" panose="00000600000000000000" pitchFamily="50" charset="0"/>
              </a:rPr>
              <a:t>VOCAL PRINCIPAL DEL GAD MANGLARALTO</a:t>
            </a:r>
            <a:endParaRPr lang="es-EC" sz="1800" dirty="0"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0550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>
            <a:extLst>
              <a:ext uri="{FF2B5EF4-FFF2-40B4-BE49-F238E27FC236}">
                <a16:creationId xmlns:a16="http://schemas.microsoft.com/office/drawing/2014/main" id="{B758527E-2715-44BC-887B-F68A6C260D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03"/>
            <a:ext cx="12192000" cy="6860606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B5B669D3-B29D-47EB-9166-CB4806C145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226" y="244951"/>
            <a:ext cx="6242317" cy="6242317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670" y="373911"/>
            <a:ext cx="5674659" cy="1325563"/>
          </a:xfrm>
        </p:spPr>
        <p:txBody>
          <a:bodyPr>
            <a:norm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Rendición de Cuentas 2024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646827" y="5300752"/>
            <a:ext cx="6701118" cy="1186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MSC. WALTER YAGUAL BELTRAN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 </a:t>
            </a:r>
            <a:r>
              <a:rPr lang="es-ES" sz="1600" dirty="0">
                <a:latin typeface="EtruscoClassic 20 Nero" panose="00000600000000000000" pitchFamily="50" charset="0"/>
              </a:rPr>
              <a:t>VOCAL PRINCIPAL DEL GAD MANGLARALTO</a:t>
            </a:r>
            <a:endParaRPr lang="es-EC" sz="1800" dirty="0"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5326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Marcador de contenido 14">
            <a:extLst>
              <a:ext uri="{FF2B5EF4-FFF2-40B4-BE49-F238E27FC236}">
                <a16:creationId xmlns:a16="http://schemas.microsoft.com/office/drawing/2014/main" id="{757EAFCF-19D3-411A-8B86-1B6CB3D81E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6"/>
          </a:xfr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7A8C1924-B913-41D2-BEB3-5D43EFF727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227" y="241772"/>
            <a:ext cx="6242317" cy="6242317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670" y="373911"/>
            <a:ext cx="5674659" cy="1325563"/>
          </a:xfrm>
        </p:spPr>
        <p:txBody>
          <a:bodyPr>
            <a:norm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Rendición de Cuentas 2024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646827" y="5300752"/>
            <a:ext cx="6701118" cy="1186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LIC. ANIBAL TUMBACO ORRALA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s-ES" sz="1600" dirty="0">
                <a:latin typeface="EtruscoClassic 20 Nero" panose="00000600000000000000" pitchFamily="50" charset="0"/>
              </a:rPr>
              <a:t>VICEPRESIDENTE DEL GAD MANGLARALTO</a:t>
            </a:r>
            <a:endParaRPr lang="es-EC" sz="1800" dirty="0"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101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52CE3895-7CCD-47F5-A7EB-0092AAEDA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227" y="238593"/>
            <a:ext cx="6242317" cy="6242317"/>
          </a:xfrm>
          <a:prstGeom prst="rect">
            <a:avLst/>
          </a:prstGeom>
        </p:spPr>
      </p:pic>
      <p:pic>
        <p:nvPicPr>
          <p:cNvPr id="15" name="Marcador de contenido 14">
            <a:extLst>
              <a:ext uri="{FF2B5EF4-FFF2-40B4-BE49-F238E27FC236}">
                <a16:creationId xmlns:a16="http://schemas.microsoft.com/office/drawing/2014/main" id="{757EAFCF-19D3-411A-8B86-1B6CB3D81E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6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670" y="373911"/>
            <a:ext cx="5674659" cy="1325563"/>
          </a:xfrm>
        </p:spPr>
        <p:txBody>
          <a:bodyPr>
            <a:norm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Rendición de Cuentas 2024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646827" y="5300752"/>
            <a:ext cx="6701118" cy="1186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SRA. MELISSA LEMUS SUAREZ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s-ES" sz="1600" dirty="0">
                <a:latin typeface="EtruscoClassic 20 Nero" panose="00000600000000000000" pitchFamily="50" charset="0"/>
              </a:rPr>
              <a:t>PRESIDENTE DEL GAD MANGLARALTO</a:t>
            </a:r>
            <a:endParaRPr lang="es-EC" sz="1800" dirty="0"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8041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869A90-1F44-519E-D245-B0BFBA7A13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E9D8D347-B028-DD6D-E42F-56C6FE79F1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DCFA881C-CBA8-C748-9518-611DDC801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1325563"/>
          </a:xfrm>
        </p:spPr>
        <p:txBody>
          <a:bodyPr/>
          <a:lstStyle/>
          <a:p>
            <a:pPr algn="ctr"/>
            <a:r>
              <a:rPr lang="es-ES" dirty="0">
                <a:solidFill>
                  <a:srgbClr val="213262"/>
                </a:solidFill>
              </a:rPr>
              <a:t>Rendición de Cuentas 2024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CC047C56-992D-6148-24AC-D209941FE236}"/>
              </a:ext>
            </a:extLst>
          </p:cNvPr>
          <p:cNvSpPr txBox="1">
            <a:spLocks/>
          </p:cNvSpPr>
          <p:nvPr/>
        </p:nvSpPr>
        <p:spPr>
          <a:xfrm>
            <a:off x="2180664" y="2021354"/>
            <a:ext cx="78306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s-ES" sz="2400" dirty="0"/>
              <a:t>Art. 89.- Definición.- Se concibe la rendición de cuentas como un proceso sistemático, deliberado, interactivo y universal, que involucra a autoridades, funcionarias y funcionarios o sus representantes legales, según sea el caso, que estén obligadas u obligados a informar y someterse a evaluación de la ciudadanía por las acciones u omisiones en el ejercicio de su gestión y en la administración de recursos públicos.</a:t>
            </a:r>
            <a:endParaRPr lang="es-EC" sz="3600" dirty="0"/>
          </a:p>
        </p:txBody>
      </p:sp>
    </p:spTree>
    <p:extLst>
      <p:ext uri="{BB962C8B-B14F-4D97-AF65-F5344CB8AC3E}">
        <p14:creationId xmlns:p14="http://schemas.microsoft.com/office/powerpoint/2010/main" val="1804312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1325563"/>
          </a:xfrm>
        </p:spPr>
        <p:txBody>
          <a:bodyPr/>
          <a:lstStyle/>
          <a:p>
            <a:pPr algn="ctr"/>
            <a:r>
              <a:rPr lang="es-ES" dirty="0">
                <a:solidFill>
                  <a:srgbClr val="213262"/>
                </a:solidFill>
              </a:rPr>
              <a:t>Rendición de Cuentas 2024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180664" y="2021354"/>
            <a:ext cx="78306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s-ES" sz="2400" dirty="0"/>
              <a:t>Art. 90.- Sujetos obligados.- Las autoridades del Estado, electas o de libre remoción, representantes legales de las empresas públicas o personas jurídicas del sector privado que manejen fondos públicos o desarrollen actividades de interés público, los medios de comunicación social, a través de sus representantes legales, están obligados a rendir cuentas, sin perjuicio de las responsabilidades que tienen las servidoras y los servidores públicos sobre sus actos y omisiones. </a:t>
            </a:r>
            <a:endParaRPr lang="es-ES" sz="3600" dirty="0"/>
          </a:p>
          <a:p>
            <a:pPr marL="0" indent="0" algn="just">
              <a:buFont typeface="Arial" panose="020B0604020202020204" pitchFamily="34" charset="0"/>
              <a:buNone/>
            </a:pPr>
            <a:endParaRPr lang="es-EC" sz="3600" dirty="0"/>
          </a:p>
        </p:txBody>
      </p:sp>
    </p:spTree>
    <p:extLst>
      <p:ext uri="{BB962C8B-B14F-4D97-AF65-F5344CB8AC3E}">
        <p14:creationId xmlns:p14="http://schemas.microsoft.com/office/powerpoint/2010/main" val="3079004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144800"/>
            <a:ext cx="9197788" cy="1325563"/>
          </a:xfrm>
        </p:spPr>
        <p:txBody>
          <a:bodyPr>
            <a:normAutofit/>
          </a:bodyPr>
          <a:lstStyle/>
          <a:p>
            <a:pPr algn="ctr"/>
            <a:r>
              <a:rPr lang="es-EC" sz="3600" dirty="0"/>
              <a:t>ESTIMACION SOBRE PRESUPUESTO ACUERDO 039</a:t>
            </a:r>
            <a:endParaRPr lang="es-EC" sz="36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8DA806B9-6A5E-9057-8DD4-3175A8B9D5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7733209"/>
              </p:ext>
            </p:extLst>
          </p:nvPr>
        </p:nvGraphicFramePr>
        <p:xfrm>
          <a:off x="1620980" y="1345672"/>
          <a:ext cx="9306849" cy="4200689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4677868">
                  <a:extLst>
                    <a:ext uri="{9D8B030D-6E8A-4147-A177-3AD203B41FA5}">
                      <a16:colId xmlns:a16="http://schemas.microsoft.com/office/drawing/2014/main" val="3474423067"/>
                    </a:ext>
                  </a:extLst>
                </a:gridCol>
                <a:gridCol w="2393251">
                  <a:extLst>
                    <a:ext uri="{9D8B030D-6E8A-4147-A177-3AD203B41FA5}">
                      <a16:colId xmlns:a16="http://schemas.microsoft.com/office/drawing/2014/main" val="3045395621"/>
                    </a:ext>
                  </a:extLst>
                </a:gridCol>
                <a:gridCol w="2235730">
                  <a:extLst>
                    <a:ext uri="{9D8B030D-6E8A-4147-A177-3AD203B41FA5}">
                      <a16:colId xmlns:a16="http://schemas.microsoft.com/office/drawing/2014/main" val="431180201"/>
                    </a:ext>
                  </a:extLst>
                </a:gridCol>
              </a:tblGrid>
              <a:tr h="87393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800">
                          <a:effectLst/>
                        </a:rPr>
                        <a:t>TOTAL PRESUPUESTO</a:t>
                      </a:r>
                      <a:endParaRPr lang="es-419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800">
                          <a:effectLst/>
                        </a:rPr>
                        <a:t>MONTO</a:t>
                      </a:r>
                      <a:endParaRPr lang="es-419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800">
                          <a:effectLst/>
                        </a:rPr>
                        <a:t>PORCENTAJE</a:t>
                      </a:r>
                      <a:endParaRPr lang="es-419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1551293"/>
                  </a:ext>
                </a:extLst>
              </a:tr>
              <a:tr h="885695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EC" sz="1800" dirty="0">
                          <a:effectLst/>
                        </a:rPr>
                        <a:t>TOTAL, DEL PRESUPUESTO INSTITUCIONAL CODIFICADO</a:t>
                      </a:r>
                      <a:endParaRPr lang="es-419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0" dirty="0">
                          <a:effectLst/>
                        </a:rPr>
                        <a:t>$ 2,071.171.08</a:t>
                      </a:r>
                      <a:endParaRPr lang="es-419" sz="32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0" dirty="0">
                          <a:effectLst/>
                        </a:rPr>
                        <a:t>100%</a:t>
                      </a:r>
                      <a:endParaRPr lang="es-419" sz="32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43572578"/>
                  </a:ext>
                </a:extLst>
              </a:tr>
              <a:tr h="885695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EC" sz="1800" dirty="0">
                          <a:effectLst/>
                        </a:rPr>
                        <a:t>TOTAL, PRESUPUESTO INSTITUCIONAL RECAUDADO</a:t>
                      </a:r>
                      <a:endParaRPr lang="es-419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solidFill>
                            <a:srgbClr val="FF0000"/>
                          </a:solidFill>
                          <a:effectLst/>
                        </a:rPr>
                        <a:t>$ 1,867.970.61 </a:t>
                      </a:r>
                      <a:endParaRPr lang="es-419" sz="32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solidFill>
                            <a:srgbClr val="FF0000"/>
                          </a:solidFill>
                          <a:effectLst/>
                        </a:rPr>
                        <a:t>90.19%</a:t>
                      </a:r>
                      <a:endParaRPr lang="es-419" sz="32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48809261"/>
                  </a:ext>
                </a:extLst>
              </a:tr>
              <a:tr h="873935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EC" sz="1800">
                          <a:effectLst/>
                        </a:rPr>
                        <a:t>GASTO CORRIENTE EJECUTADO</a:t>
                      </a:r>
                      <a:endParaRPr lang="es-419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effectLst/>
                        </a:rPr>
                        <a:t>$ 194.709.01</a:t>
                      </a:r>
                      <a:endParaRPr lang="es-419" sz="32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effectLst/>
                        </a:rPr>
                        <a:t>97.16%</a:t>
                      </a:r>
                      <a:endParaRPr lang="es-419" sz="32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84358656"/>
                  </a:ext>
                </a:extLst>
              </a:tr>
              <a:tr h="681429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EC" sz="1800">
                          <a:effectLst/>
                        </a:rPr>
                        <a:t>GASTO DE INVERSION EJECUTADO</a:t>
                      </a:r>
                      <a:endParaRPr lang="es-419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effectLst/>
                        </a:rPr>
                        <a:t>$ 1,760.808.20  </a:t>
                      </a:r>
                      <a:endParaRPr lang="es-419" sz="32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effectLst/>
                        </a:rPr>
                        <a:t>94.12%</a:t>
                      </a:r>
                      <a:endParaRPr lang="es-419" sz="32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239891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5621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2E70DC-6966-CE26-8D39-72D2237390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A1A5D1BF-D5C3-A83C-EBD2-6C61F15FB7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7615336F-8BFA-2A31-D27B-E3706C5CD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-6615"/>
            <a:ext cx="9197788" cy="1325563"/>
          </a:xfrm>
        </p:spPr>
        <p:txBody>
          <a:bodyPr>
            <a:normAutofit/>
          </a:bodyPr>
          <a:lstStyle/>
          <a:p>
            <a:pPr algn="ctr"/>
            <a:r>
              <a:rPr lang="es-EC" sz="3600" dirty="0"/>
              <a:t>INGRESOS </a:t>
            </a:r>
            <a:endParaRPr lang="es-EC" sz="36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6E8C89DF-5463-A53B-E6DF-CA1F348D0092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C4E12381-0F1C-68FA-C1EE-32C749E65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4275515"/>
              </p:ext>
            </p:extLst>
          </p:nvPr>
        </p:nvGraphicFramePr>
        <p:xfrm>
          <a:off x="1620980" y="893434"/>
          <a:ext cx="9073914" cy="5505627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6002808">
                  <a:extLst>
                    <a:ext uri="{9D8B030D-6E8A-4147-A177-3AD203B41FA5}">
                      <a16:colId xmlns:a16="http://schemas.microsoft.com/office/drawing/2014/main" val="3474423067"/>
                    </a:ext>
                  </a:extLst>
                </a:gridCol>
                <a:gridCol w="3071106">
                  <a:extLst>
                    <a:ext uri="{9D8B030D-6E8A-4147-A177-3AD203B41FA5}">
                      <a16:colId xmlns:a16="http://schemas.microsoft.com/office/drawing/2014/main" val="3045395621"/>
                    </a:ext>
                  </a:extLst>
                </a:gridCol>
              </a:tblGrid>
              <a:tr h="86483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800" dirty="0">
                          <a:effectLst/>
                        </a:rPr>
                        <a:t>TOTAL PRESUPUESTO</a:t>
                      </a:r>
                      <a:endParaRPr lang="es-419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800">
                          <a:effectLst/>
                        </a:rPr>
                        <a:t>MONTO</a:t>
                      </a:r>
                      <a:endParaRPr lang="es-419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1551293"/>
                  </a:ext>
                </a:extLst>
              </a:tr>
              <a:tr h="876474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419" sz="1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ASIGNACIONES DEL</a:t>
                      </a:r>
                      <a:r>
                        <a:rPr lang="es-EC" sz="1800" dirty="0">
                          <a:effectLst/>
                        </a:rPr>
                        <a:t>MIES</a:t>
                      </a:r>
                      <a:endParaRPr lang="es-419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800" dirty="0"/>
                        <a:t>$ 642.423.08</a:t>
                      </a:r>
                      <a:endParaRPr lang="es-419" sz="32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43572578"/>
                  </a:ext>
                </a:extLst>
              </a:tr>
              <a:tr h="876474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EC" sz="1800" dirty="0">
                          <a:effectLst/>
                        </a:rPr>
                        <a:t>ASIGNACIONES DEL </a:t>
                      </a:r>
                      <a:r>
                        <a:rPr lang="es-419" sz="1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ESTADO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solidFill>
                            <a:srgbClr val="213262"/>
                          </a:solidFill>
                          <a:effectLst/>
                        </a:rPr>
                        <a:t>$ 708.932.96 </a:t>
                      </a:r>
                      <a:endParaRPr lang="es-419" sz="3200" b="1" dirty="0">
                        <a:solidFill>
                          <a:srgbClr val="213262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48809261"/>
                  </a:ext>
                </a:extLst>
              </a:tr>
              <a:tr h="864837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419" sz="1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ASIGNACIONES BDE PRESTAMOS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effectLst/>
                        </a:rPr>
                        <a:t>$ 137,621.57</a:t>
                      </a:r>
                      <a:endParaRPr lang="es-419" sz="32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84358656"/>
                  </a:ext>
                </a:extLst>
              </a:tr>
              <a:tr h="674335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EC" sz="1800" dirty="0">
                          <a:effectLst/>
                        </a:rPr>
                        <a:t>CUENTAS POR COBRAR AÑOS ANTERIORES</a:t>
                      </a:r>
                      <a:endParaRPr lang="es-419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800" b="1" dirty="0">
                          <a:effectLst/>
                        </a:rPr>
                        <a:t>$ 370.056.68  </a:t>
                      </a:r>
                      <a:endParaRPr lang="es-419" sz="32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239891773"/>
                  </a:ext>
                </a:extLst>
              </a:tr>
              <a:tr h="674335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419" sz="1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OTROS INGRESOS -RECUPERADOS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$8.936.32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34505257"/>
                  </a:ext>
                </a:extLst>
              </a:tr>
              <a:tr h="674335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419" sz="1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TOTAL DE INGRESOS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C" sz="2800" b="1" dirty="0">
                          <a:effectLst/>
                        </a:rPr>
                        <a:t>$ 1,760.808.20  </a:t>
                      </a:r>
                      <a:endParaRPr lang="es-419" sz="32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67494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2659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60174-C88C-3F16-F492-19ED3D54D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EFB8E83C-4BEF-C101-68C9-EB1C396185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45D85BE7-993E-5C02-49F2-412D4D72E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-36175"/>
            <a:ext cx="9197788" cy="1325563"/>
          </a:xfrm>
        </p:spPr>
        <p:txBody>
          <a:bodyPr/>
          <a:lstStyle/>
          <a:p>
            <a:pPr algn="ctr"/>
            <a:r>
              <a:rPr lang="es-EC" dirty="0"/>
              <a:t>PROYECTOS-POA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F586838A-64CD-ACE1-F46E-4A41590D5EE3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D5FFD3E6-F84F-F015-829E-32799DC97A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0823837"/>
              </p:ext>
            </p:extLst>
          </p:nvPr>
        </p:nvGraphicFramePr>
        <p:xfrm>
          <a:off x="1497106" y="922950"/>
          <a:ext cx="8906066" cy="5695733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3434658">
                  <a:extLst>
                    <a:ext uri="{9D8B030D-6E8A-4147-A177-3AD203B41FA5}">
                      <a16:colId xmlns:a16="http://schemas.microsoft.com/office/drawing/2014/main" val="3548394270"/>
                    </a:ext>
                  </a:extLst>
                </a:gridCol>
                <a:gridCol w="2413416">
                  <a:extLst>
                    <a:ext uri="{9D8B030D-6E8A-4147-A177-3AD203B41FA5}">
                      <a16:colId xmlns:a16="http://schemas.microsoft.com/office/drawing/2014/main" val="242214837"/>
                    </a:ext>
                  </a:extLst>
                </a:gridCol>
                <a:gridCol w="814818">
                  <a:extLst>
                    <a:ext uri="{9D8B030D-6E8A-4147-A177-3AD203B41FA5}">
                      <a16:colId xmlns:a16="http://schemas.microsoft.com/office/drawing/2014/main" val="4212610084"/>
                    </a:ext>
                  </a:extLst>
                </a:gridCol>
                <a:gridCol w="2243174">
                  <a:extLst>
                    <a:ext uri="{9D8B030D-6E8A-4147-A177-3AD203B41FA5}">
                      <a16:colId xmlns:a16="http://schemas.microsoft.com/office/drawing/2014/main" val="1250788894"/>
                    </a:ext>
                  </a:extLst>
                </a:gridCol>
              </a:tblGrid>
              <a:tr h="121538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400" dirty="0">
                          <a:effectLst/>
                        </a:rPr>
                        <a:t>PROGRAMAS Y PROYECTOS GENERADOS A PARTIR DE LA PRIORIZACIÓN PARTICIPATIVA DE LA INVERSIÓN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400" dirty="0">
                          <a:effectLst/>
                        </a:rPr>
                        <a:t>MONTO EJECUTADO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#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400" dirty="0">
                          <a:effectLst/>
                        </a:rPr>
                        <a:t>% PARTICIPACION SOBRE EL PRESUPUESTO CODIFICADO DE INVERSION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91948892"/>
                  </a:ext>
                </a:extLst>
              </a:tr>
              <a:tr h="47943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900" dirty="0">
                          <a:effectLst/>
                        </a:rPr>
                        <a:t>BIOFÍSICO</a:t>
                      </a:r>
                      <a:endParaRPr lang="es-419" sz="1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$6,200.00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0.35%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25772675"/>
                  </a:ext>
                </a:extLst>
              </a:tr>
              <a:tr h="8029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900" dirty="0">
                          <a:effectLst/>
                        </a:rPr>
                        <a:t>ECONÓMICO PRODUCTIVO</a:t>
                      </a:r>
                      <a:endParaRPr lang="es-419" sz="1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$10.144.00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0.58%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675840152"/>
                  </a:ext>
                </a:extLst>
              </a:tr>
              <a:tr h="47943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900" dirty="0">
                          <a:effectLst/>
                        </a:rPr>
                        <a:t>SOCIO CULTURAL</a:t>
                      </a:r>
                      <a:endParaRPr lang="es-419" sz="1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$825,110.89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46.64%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49225105"/>
                  </a:ext>
                </a:extLst>
              </a:tr>
              <a:tr h="8029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900" dirty="0">
                          <a:effectLst/>
                        </a:rPr>
                        <a:t>ASENTAMIENTOS HUMANOS</a:t>
                      </a:r>
                      <a:endParaRPr lang="es-419" sz="1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$416,527.94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23.66%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70632413"/>
                  </a:ext>
                </a:extLst>
              </a:tr>
              <a:tr h="8029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1900" dirty="0">
                          <a:effectLst/>
                        </a:rPr>
                        <a:t>POLÍTICO INSTITUCIONAL</a:t>
                      </a:r>
                      <a:endParaRPr lang="es-419" sz="1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$58,268.50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3.31%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62001793"/>
                  </a:ext>
                </a:extLst>
              </a:tr>
              <a:tr h="580677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EC" sz="1900" dirty="0">
                          <a:effectLst/>
                        </a:rPr>
                        <a:t>OTRAS INVERSIONES COMPROMETIDAS</a:t>
                      </a:r>
                      <a:endParaRPr lang="es-419" sz="1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$444.556.87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419" sz="24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dirty="0">
                          <a:effectLst/>
                        </a:rPr>
                        <a:t>25.25%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943939344"/>
                  </a:ext>
                </a:extLst>
              </a:tr>
              <a:tr h="479431"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s-EC" sz="1900" dirty="0">
                          <a:effectLst/>
                        </a:rPr>
                        <a:t>TOTAL</a:t>
                      </a:r>
                      <a:endParaRPr lang="es-419" sz="1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$1,760.808.20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s-EC" sz="2400" kern="1200" dirty="0">
                          <a:effectLst/>
                        </a:rPr>
                        <a:t>100%</a:t>
                      </a:r>
                      <a:endParaRPr lang="es-419" sz="24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678155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631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129" y="1141981"/>
            <a:ext cx="11241741" cy="4073151"/>
          </a:xfrm>
        </p:spPr>
        <p:txBody>
          <a:bodyPr>
            <a:normAutofit/>
          </a:bodyPr>
          <a:lstStyle/>
          <a:p>
            <a:pPr algn="ctr"/>
            <a:r>
              <a:rPr lang="es-ES" sz="4800" dirty="0">
                <a:solidFill>
                  <a:srgbClr val="213262"/>
                </a:solidFill>
              </a:rPr>
              <a:t>EJECUCIÓN DE 0BRAS, </a:t>
            </a:r>
            <a:br>
              <a:rPr lang="es-ES" sz="4800" dirty="0">
                <a:solidFill>
                  <a:srgbClr val="213262"/>
                </a:solidFill>
              </a:rPr>
            </a:br>
            <a:r>
              <a:rPr lang="es-ES" sz="4800" dirty="0">
                <a:solidFill>
                  <a:srgbClr val="213262"/>
                </a:solidFill>
              </a:rPr>
              <a:t>PROYECTOS Y SERVICIOS 2024</a:t>
            </a:r>
            <a:endParaRPr lang="es-EC" sz="4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8444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cador de contenido 6">
            <a:extLst>
              <a:ext uri="{FF2B5EF4-FFF2-40B4-BE49-F238E27FC236}">
                <a16:creationId xmlns:a16="http://schemas.microsoft.com/office/drawing/2014/main" id="{34D1A8EE-84F6-4880-AADD-D7BB443E3A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B20160AC-01A0-40C9-A5D0-8A6068AECF75}"/>
              </a:ext>
            </a:extLst>
          </p:cNvPr>
          <p:cNvSpPr txBox="1">
            <a:spLocks/>
          </p:cNvSpPr>
          <p:nvPr/>
        </p:nvSpPr>
        <p:spPr>
          <a:xfrm>
            <a:off x="1326775" y="1491409"/>
            <a:ext cx="9654989" cy="38751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s-EC" sz="7200" dirty="0">
              <a:solidFill>
                <a:srgbClr val="213262"/>
              </a:solidFill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17A2A21-76CE-4BA8-8C94-D1755093EADA}"/>
              </a:ext>
            </a:extLst>
          </p:cNvPr>
          <p:cNvSpPr txBox="1"/>
          <p:nvPr/>
        </p:nvSpPr>
        <p:spPr>
          <a:xfrm>
            <a:off x="1855694" y="2767279"/>
            <a:ext cx="900953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4800" dirty="0">
                <a:latin typeface="+mj-lt"/>
              </a:rPr>
              <a:t>COMPONENTE</a:t>
            </a:r>
            <a:br>
              <a:rPr lang="es-EC" sz="4800" dirty="0">
                <a:latin typeface="+mj-lt"/>
              </a:rPr>
            </a:br>
            <a:r>
              <a:rPr lang="es-EC" sz="4800" dirty="0">
                <a:latin typeface="+mj-lt"/>
              </a:rPr>
              <a:t>ASENTAMIENTOS HUMANOS</a:t>
            </a:r>
          </a:p>
        </p:txBody>
      </p:sp>
    </p:spTree>
    <p:extLst>
      <p:ext uri="{BB962C8B-B14F-4D97-AF65-F5344CB8AC3E}">
        <p14:creationId xmlns:p14="http://schemas.microsoft.com/office/powerpoint/2010/main" val="32682055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517" y="-353191"/>
            <a:ext cx="11205883" cy="2689411"/>
          </a:xfrm>
        </p:spPr>
        <p:txBody>
          <a:bodyPr>
            <a:normAutofit/>
          </a:bodyPr>
          <a:lstStyle/>
          <a:p>
            <a:pPr algn="ctr"/>
            <a:r>
              <a:rPr lang="es-ES" sz="1600" dirty="0">
                <a:solidFill>
                  <a:srgbClr val="0A7633"/>
                </a:solidFill>
              </a:rPr>
              <a:t>CONVENIO ENTRE EL GAD MUNICIPAL Y CUERPO DE BOMBEROS DE SANTA ELENA</a:t>
            </a:r>
            <a:br>
              <a:rPr lang="es-ES" sz="2400" dirty="0"/>
            </a:br>
            <a:r>
              <a:rPr lang="es-ES" sz="3600" dirty="0"/>
              <a:t>ADQUISICIÓN DE UNA AMBULANCIA</a:t>
            </a:r>
            <a:endParaRPr lang="es-EC" sz="54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22322" y="2848359"/>
            <a:ext cx="5701554" cy="2765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C" sz="4000" b="1" dirty="0">
                <a:solidFill>
                  <a:srgbClr val="0A7633"/>
                </a:solidFill>
                <a:latin typeface="+mj-lt"/>
              </a:rPr>
              <a:t>MONTO: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s-EC" sz="4000" dirty="0">
                <a:latin typeface="+mj-lt"/>
              </a:rPr>
              <a:t>$40,000.00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s-EC" sz="2000" dirty="0"/>
              <a:t> </a:t>
            </a: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727E6FCA-DC54-4571-AB64-3DB73C46BF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777" y="1441453"/>
            <a:ext cx="4967978" cy="3311177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6A618129-8C1E-4FB8-9D1F-953DE01AFA9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5" b="24414"/>
          <a:stretch/>
        </p:blipFill>
        <p:spPr>
          <a:xfrm>
            <a:off x="5898777" y="4382972"/>
            <a:ext cx="4967978" cy="2439969"/>
          </a:xfrm>
          <a:prstGeom prst="rect">
            <a:avLst/>
          </a:prstGeom>
        </p:spPr>
      </p:pic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8CE4A783-7E94-47E6-9369-1E7A9F3C32BC}"/>
              </a:ext>
            </a:extLst>
          </p:cNvPr>
          <p:cNvSpPr/>
          <p:nvPr/>
        </p:nvSpPr>
        <p:spPr>
          <a:xfrm>
            <a:off x="1244562" y="2486872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23460AB4-8DBE-4333-89F3-EF7D345182E0}"/>
              </a:ext>
            </a:extLst>
          </p:cNvPr>
          <p:cNvSpPr txBox="1"/>
          <p:nvPr/>
        </p:nvSpPr>
        <p:spPr>
          <a:xfrm>
            <a:off x="877417" y="4782974"/>
            <a:ext cx="439136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dirty="0">
                <a:latin typeface="+mj-lt"/>
              </a:rPr>
              <a:t>Beneficiarios: 73.691</a:t>
            </a:r>
          </a:p>
          <a:p>
            <a:pPr algn="ctr"/>
            <a:endParaRPr lang="es-EC" dirty="0"/>
          </a:p>
          <a:p>
            <a:pPr algn="ctr"/>
            <a:r>
              <a:rPr lang="es-EC" dirty="0">
                <a:solidFill>
                  <a:srgbClr val="0A7633"/>
                </a:solidFill>
              </a:rPr>
              <a:t>habitantes de las parroquias Manglaralto y Colonche.</a:t>
            </a:r>
          </a:p>
        </p:txBody>
      </p:sp>
    </p:spTree>
    <p:extLst>
      <p:ext uri="{BB962C8B-B14F-4D97-AF65-F5344CB8AC3E}">
        <p14:creationId xmlns:p14="http://schemas.microsoft.com/office/powerpoint/2010/main" val="2897951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11068-9C18-721A-64E7-B2D523BB4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8FA7B79E-B543-965B-0DF2-074B9148ED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098"/>
            <a:ext cx="12192000" cy="6860607"/>
          </a:xfr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2C06AC40-3C6E-F3B4-5F1E-8B23F4CAC6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80" b="13498"/>
          <a:stretch/>
        </p:blipFill>
        <p:spPr>
          <a:xfrm>
            <a:off x="623046" y="1532965"/>
            <a:ext cx="4298578" cy="3847875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FF7A46F1-496D-4A15-CF85-919323F07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8518" y="778904"/>
            <a:ext cx="9556376" cy="1019828"/>
          </a:xfrm>
        </p:spPr>
        <p:txBody>
          <a:bodyPr>
            <a:normAutofit fontScale="90000"/>
          </a:bodyPr>
          <a:lstStyle/>
          <a:p>
            <a:pPr algn="ctr"/>
            <a:r>
              <a:rPr lang="es-ES" sz="4000" dirty="0"/>
              <a:t>MEJORAMIENTO DE LAS INSTALACIONES DEL GAD PARROQUIAL</a:t>
            </a:r>
            <a:br>
              <a:rPr lang="es-EC" sz="4400" dirty="0">
                <a:latin typeface="EtruscoClassic 20 Nero" panose="00000600000000000000" pitchFamily="50" charset="0"/>
              </a:rPr>
            </a:b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E5479AF5-1895-2832-3A9B-78665F75DFCA}"/>
              </a:ext>
            </a:extLst>
          </p:cNvPr>
          <p:cNvSpPr txBox="1">
            <a:spLocks/>
          </p:cNvSpPr>
          <p:nvPr/>
        </p:nvSpPr>
        <p:spPr>
          <a:xfrm>
            <a:off x="5670176" y="2203917"/>
            <a:ext cx="6441142" cy="342792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C" sz="40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4000" b="1" dirty="0">
                <a:solidFill>
                  <a:srgbClr val="213262"/>
                </a:solidFill>
                <a:latin typeface="+mj-lt"/>
              </a:rPr>
              <a:t>$3.000.00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4000" b="1" dirty="0">
              <a:solidFill>
                <a:srgbClr val="213262"/>
              </a:solidFill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s-EC" sz="40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4000" dirty="0">
                <a:latin typeface="+mj-lt"/>
              </a:rPr>
              <a:t>$104,598.66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s-EC" sz="40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4000" dirty="0">
                <a:latin typeface="+mj-lt"/>
              </a:rPr>
              <a:t>$3,999.74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D1113867-564A-5E54-B53C-9BCF3BBFABEB}"/>
              </a:ext>
            </a:extLst>
          </p:cNvPr>
          <p:cNvSpPr txBox="1"/>
          <p:nvPr/>
        </p:nvSpPr>
        <p:spPr>
          <a:xfrm>
            <a:off x="5432612" y="2864052"/>
            <a:ext cx="61677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s-EC" sz="1800" dirty="0"/>
              <a:t>CONSTRUCCIÓN</a:t>
            </a:r>
          </a:p>
        </p:txBody>
      </p:sp>
      <p:sp>
        <p:nvSpPr>
          <p:cNvPr id="9" name="Rectángulo: esquinas redondeadas 8">
            <a:extLst>
              <a:ext uri="{FF2B5EF4-FFF2-40B4-BE49-F238E27FC236}">
                <a16:creationId xmlns:a16="http://schemas.microsoft.com/office/drawing/2014/main" id="{63C16B1E-031E-E40F-41AE-D34B47C2E7E4}"/>
              </a:ext>
            </a:extLst>
          </p:cNvPr>
          <p:cNvSpPr/>
          <p:nvPr/>
        </p:nvSpPr>
        <p:spPr>
          <a:xfrm>
            <a:off x="5432387" y="3336408"/>
            <a:ext cx="5961529" cy="781633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6280AB14-ED97-936B-6288-5954959412F6}"/>
              </a:ext>
            </a:extLst>
          </p:cNvPr>
          <p:cNvSpPr txBox="1"/>
          <p:nvPr/>
        </p:nvSpPr>
        <p:spPr>
          <a:xfrm>
            <a:off x="5455473" y="4208964"/>
            <a:ext cx="61677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s-EC" sz="1800" dirty="0"/>
              <a:t>FISCALIZACIÓN</a:t>
            </a:r>
          </a:p>
        </p:txBody>
      </p:sp>
      <p:sp>
        <p:nvSpPr>
          <p:cNvPr id="14" name="Rectángulo: esquinas redondeadas 13">
            <a:extLst>
              <a:ext uri="{FF2B5EF4-FFF2-40B4-BE49-F238E27FC236}">
                <a16:creationId xmlns:a16="http://schemas.microsoft.com/office/drawing/2014/main" id="{B8E5317C-DECB-81D3-75A2-3ECDB622D536}"/>
              </a:ext>
            </a:extLst>
          </p:cNvPr>
          <p:cNvSpPr/>
          <p:nvPr/>
        </p:nvSpPr>
        <p:spPr>
          <a:xfrm>
            <a:off x="5432387" y="4605625"/>
            <a:ext cx="5961529" cy="775215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3" name="Rectángulo: esquinas redondeadas 2">
            <a:extLst>
              <a:ext uri="{FF2B5EF4-FFF2-40B4-BE49-F238E27FC236}">
                <a16:creationId xmlns:a16="http://schemas.microsoft.com/office/drawing/2014/main" id="{B463FEDD-BE51-100A-A8DA-AFBAD221CA8D}"/>
              </a:ext>
            </a:extLst>
          </p:cNvPr>
          <p:cNvSpPr/>
          <p:nvPr/>
        </p:nvSpPr>
        <p:spPr>
          <a:xfrm>
            <a:off x="5432612" y="1975499"/>
            <a:ext cx="5961529" cy="77112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EF56EFC-48A0-4014-9D26-2630E33B5E80}"/>
              </a:ext>
            </a:extLst>
          </p:cNvPr>
          <p:cNvSpPr txBox="1"/>
          <p:nvPr/>
        </p:nvSpPr>
        <p:spPr>
          <a:xfrm>
            <a:off x="5401236" y="1578095"/>
            <a:ext cx="61677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s-EC" dirty="0"/>
              <a:t>ESTUDIOS</a:t>
            </a:r>
            <a:endParaRPr lang="es-EC" sz="1800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6A823ED5-06C6-7AD9-4808-060698186421}"/>
              </a:ext>
            </a:extLst>
          </p:cNvPr>
          <p:cNvSpPr txBox="1"/>
          <p:nvPr/>
        </p:nvSpPr>
        <p:spPr>
          <a:xfrm>
            <a:off x="5561256" y="5796257"/>
            <a:ext cx="57037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solidFill>
                  <a:srgbClr val="0A7633"/>
                </a:solidFill>
              </a:rPr>
              <a:t>Unidad Multicompetente, GAD Manglaralto, Fiscalía, Tenencia Política Policía de Turismo, Comisaria Municipal 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3AAD827-320A-3210-6D81-A20DBF25DB62}"/>
              </a:ext>
            </a:extLst>
          </p:cNvPr>
          <p:cNvSpPr txBox="1"/>
          <p:nvPr/>
        </p:nvSpPr>
        <p:spPr>
          <a:xfrm>
            <a:off x="5561256" y="5447173"/>
            <a:ext cx="61677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s-ES" dirty="0">
                <a:latin typeface="+mj-lt"/>
              </a:rPr>
              <a:t>ESPACIOS </a:t>
            </a:r>
            <a:r>
              <a:rPr lang="es-EC" dirty="0">
                <a:latin typeface="+mj-lt"/>
              </a:rPr>
              <a:t> INTERVENIDOS: </a:t>
            </a:r>
            <a:endParaRPr lang="es-EC" sz="1800" dirty="0">
              <a:latin typeface="+mj-lt"/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D25D352A-0EB1-6325-09CC-780E7B595EDD}"/>
              </a:ext>
            </a:extLst>
          </p:cNvPr>
          <p:cNvSpPr txBox="1"/>
          <p:nvPr/>
        </p:nvSpPr>
        <p:spPr>
          <a:xfrm>
            <a:off x="1138517" y="5426925"/>
            <a:ext cx="3958813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ES" sz="1400" b="1" i="1" u="none" strike="noStrike" baseline="0" dirty="0">
                <a:latin typeface="Calibri" panose="020F0502020204030204" pitchFamily="34" charset="0"/>
              </a:rPr>
              <a:t>8.-</a:t>
            </a:r>
            <a:r>
              <a:rPr lang="es-ES" sz="1400" b="0" i="1" u="none" strike="noStrike" baseline="0" dirty="0">
                <a:latin typeface="Calibri" panose="020F0502020204030204" pitchFamily="34" charset="0"/>
              </a:rPr>
              <a:t>¿En el </a:t>
            </a:r>
            <a:r>
              <a:rPr lang="es-ES" sz="1400" b="0" i="1" u="none" strike="noStrike" baseline="0" dirty="0" err="1">
                <a:latin typeface="Calibri" panose="020F0502020204030204" pitchFamily="34" charset="0"/>
              </a:rPr>
              <a:t>Pac</a:t>
            </a:r>
            <a:r>
              <a:rPr lang="es-ES" sz="1400" b="0" i="1" u="none" strike="noStrike" baseline="0" dirty="0">
                <a:latin typeface="Calibri" panose="020F0502020204030204" pitchFamily="34" charset="0"/>
              </a:rPr>
              <a:t> 2023 hay un rubro de $100,261,05 por concepto de Mantenimiento de infraestructura de las instalaciones del GAD y en el PAC del 2024 el mismo rubro por el mismo valor $ 100.261.05, detalle este valor de inversión.</a:t>
            </a:r>
            <a:r>
              <a:rPr lang="es-419" sz="1400" b="0" i="1" u="none" strike="noStrike" baseline="0" dirty="0">
                <a:latin typeface="Calibri" panose="020F0502020204030204" pitchFamily="34" charset="0"/>
              </a:rPr>
              <a:t>?</a:t>
            </a:r>
            <a:endParaRPr lang="es-419" sz="1400" i="1" dirty="0"/>
          </a:p>
        </p:txBody>
      </p:sp>
    </p:spTree>
    <p:extLst>
      <p:ext uri="{BB962C8B-B14F-4D97-AF65-F5344CB8AC3E}">
        <p14:creationId xmlns:p14="http://schemas.microsoft.com/office/powerpoint/2010/main" val="22041306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365" y="317528"/>
            <a:ext cx="9961765" cy="1325563"/>
          </a:xfrm>
        </p:spPr>
        <p:txBody>
          <a:bodyPr>
            <a:normAutofit/>
          </a:bodyPr>
          <a:lstStyle/>
          <a:p>
            <a:pPr algn="ctr"/>
            <a:r>
              <a:rPr lang="es-ES" sz="1800" b="1" dirty="0">
                <a:solidFill>
                  <a:srgbClr val="0A7633"/>
                </a:solidFill>
                <a:latin typeface="+mn-lt"/>
              </a:rPr>
              <a:t>MANTENIMIENTO GENERAL DE LA INFRAESTRUCTURA DEL ESPACIO RECREATIVO</a:t>
            </a:r>
            <a:r>
              <a:rPr lang="es-ES" sz="2400" b="1" dirty="0"/>
              <a:t> </a:t>
            </a:r>
            <a:r>
              <a:rPr lang="es-ES" sz="2400" dirty="0"/>
              <a:t>PARQUE DE LA CABECERA PARROQUIAL DE</a:t>
            </a:r>
            <a:br>
              <a:rPr lang="es-ES" sz="2400" dirty="0"/>
            </a:br>
            <a:r>
              <a:rPr lang="es-ES" sz="2400" dirty="0"/>
              <a:t> MANGLARALTO</a:t>
            </a:r>
            <a:endParaRPr lang="es-EC" sz="54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3302373" y="1960619"/>
            <a:ext cx="5587253" cy="9880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 </a:t>
            </a:r>
            <a:r>
              <a:rPr lang="es-EC" sz="3500" dirty="0">
                <a:latin typeface="+mj-lt"/>
              </a:rPr>
              <a:t>$ 6,063.50</a:t>
            </a:r>
            <a:endParaRPr lang="es-EC" sz="4800" dirty="0"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2200" dirty="0"/>
              <a:t>MANTENIMIENTO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3423920" y="1643091"/>
            <a:ext cx="5344160" cy="1374855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8E367011-F6F5-44CC-B1F8-8C8C11C32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672" y="3675977"/>
            <a:ext cx="9058656" cy="3002280"/>
          </a:xfrm>
          <a:prstGeom prst="rect">
            <a:avLst/>
          </a:prstGeom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6A8E1EC4-FFC6-4317-B985-2C5E8FD0A0CF}"/>
              </a:ext>
            </a:extLst>
          </p:cNvPr>
          <p:cNvSpPr txBox="1"/>
          <p:nvPr/>
        </p:nvSpPr>
        <p:spPr>
          <a:xfrm>
            <a:off x="4226560" y="3200296"/>
            <a:ext cx="4541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>
                <a:solidFill>
                  <a:srgbClr val="0A7633"/>
                </a:solidFill>
                <a:latin typeface="+mj-lt"/>
              </a:rPr>
              <a:t>Beneficiarios: </a:t>
            </a:r>
            <a:r>
              <a:rPr lang="es-ES" dirty="0">
                <a:latin typeface="+mj-lt"/>
              </a:rPr>
              <a:t>2,864 habitantes.</a:t>
            </a:r>
            <a:endParaRPr lang="es-EC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048674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95A8D873-5D36-48BB-82F7-A2BF24946C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87" y="3949851"/>
            <a:ext cx="4172608" cy="2781738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274" y="186932"/>
            <a:ext cx="9977718" cy="1325563"/>
          </a:xfrm>
        </p:spPr>
        <p:txBody>
          <a:bodyPr>
            <a:normAutofit/>
          </a:bodyPr>
          <a:lstStyle/>
          <a:p>
            <a:pPr algn="ctr"/>
            <a:r>
              <a:rPr lang="es-EC" sz="2400" dirty="0">
                <a:solidFill>
                  <a:srgbClr val="0A7633"/>
                </a:solidFill>
              </a:rPr>
              <a:t>CONTRATACIÓN DE LA CONSTRUCCIÓN DE</a:t>
            </a:r>
            <a:br>
              <a:rPr lang="es-EC" sz="2400" dirty="0"/>
            </a:br>
            <a:r>
              <a:rPr lang="es-EC" sz="2400" dirty="0"/>
              <a:t>ÁREA RECREATIVA EN EL SECTOR LAS PALMERAS, DE LA COMUNA OLÓN</a:t>
            </a:r>
            <a:endParaRPr lang="es-EC" sz="54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014001" y="2082555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5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 </a:t>
            </a:r>
            <a:r>
              <a:rPr lang="es-EC" sz="3500" dirty="0">
                <a:latin typeface="+mj-lt"/>
              </a:rPr>
              <a:t>$124,638.65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B9205CEA-3912-44BA-AF72-6C297FACF10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8" r="6592"/>
          <a:stretch/>
        </p:blipFill>
        <p:spPr>
          <a:xfrm>
            <a:off x="4410636" y="3817657"/>
            <a:ext cx="7664823" cy="2913931"/>
          </a:xfrm>
          <a:prstGeom prst="rect">
            <a:avLst/>
          </a:prstGeom>
        </p:spPr>
      </p:pic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1369096" y="1930380"/>
            <a:ext cx="3794575" cy="149862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EE3F46A2-1EB1-4097-8043-60EE3030F984}"/>
              </a:ext>
            </a:extLst>
          </p:cNvPr>
          <p:cNvSpPr txBox="1"/>
          <p:nvPr/>
        </p:nvSpPr>
        <p:spPr>
          <a:xfrm>
            <a:off x="2417967" y="3503972"/>
            <a:ext cx="19926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CONSTRUCCIÓN</a:t>
            </a:r>
          </a:p>
        </p:txBody>
      </p:sp>
      <p:sp>
        <p:nvSpPr>
          <p:cNvPr id="13" name="Marcador de contenido 2">
            <a:extLst>
              <a:ext uri="{FF2B5EF4-FFF2-40B4-BE49-F238E27FC236}">
                <a16:creationId xmlns:a16="http://schemas.microsoft.com/office/drawing/2014/main" id="{C302939A-A001-4FAA-A394-012BDDF9CB4C}"/>
              </a:ext>
            </a:extLst>
          </p:cNvPr>
          <p:cNvSpPr txBox="1">
            <a:spLocks/>
          </p:cNvSpPr>
          <p:nvPr/>
        </p:nvSpPr>
        <p:spPr>
          <a:xfrm>
            <a:off x="6403305" y="2057962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5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               </a:t>
            </a:r>
            <a:r>
              <a:rPr lang="es-EC" sz="3500" dirty="0">
                <a:latin typeface="+mj-lt"/>
              </a:rPr>
              <a:t>$ 5.350.00</a:t>
            </a:r>
            <a:endParaRPr lang="es-EC" sz="2000" dirty="0"/>
          </a:p>
        </p:txBody>
      </p:sp>
      <p:sp>
        <p:nvSpPr>
          <p:cNvPr id="14" name="Rectángulo: esquinas redondeadas 13">
            <a:extLst>
              <a:ext uri="{FF2B5EF4-FFF2-40B4-BE49-F238E27FC236}">
                <a16:creationId xmlns:a16="http://schemas.microsoft.com/office/drawing/2014/main" id="{334A46A4-5BB4-4936-A69C-833A3776B00F}"/>
              </a:ext>
            </a:extLst>
          </p:cNvPr>
          <p:cNvSpPr/>
          <p:nvPr/>
        </p:nvSpPr>
        <p:spPr>
          <a:xfrm>
            <a:off x="6780548" y="1930380"/>
            <a:ext cx="3794575" cy="149862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694184CA-0BF7-4159-9B7F-62844EE12DC4}"/>
              </a:ext>
            </a:extLst>
          </p:cNvPr>
          <p:cNvSpPr txBox="1"/>
          <p:nvPr/>
        </p:nvSpPr>
        <p:spPr>
          <a:xfrm>
            <a:off x="2793234" y="1420928"/>
            <a:ext cx="74444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BENEFICIARIOS: </a:t>
            </a:r>
            <a:r>
              <a:rPr lang="es-EC" dirty="0">
                <a:solidFill>
                  <a:srgbClr val="0A7633"/>
                </a:solidFill>
                <a:latin typeface="+mj-lt"/>
              </a:rPr>
              <a:t>1,200 HABITANTES </a:t>
            </a:r>
            <a:r>
              <a:rPr lang="es-EC" dirty="0">
                <a:solidFill>
                  <a:srgbClr val="0A7633"/>
                </a:solidFill>
              </a:rPr>
              <a:t>DEL SECTOR LAS PALMERAS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4889B599-4046-C0CC-4DB8-2AFF5AF7CA26}"/>
              </a:ext>
            </a:extLst>
          </p:cNvPr>
          <p:cNvSpPr txBox="1"/>
          <p:nvPr/>
        </p:nvSpPr>
        <p:spPr>
          <a:xfrm>
            <a:off x="7800777" y="3522434"/>
            <a:ext cx="19926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FISCALIZACIÓN</a:t>
            </a:r>
          </a:p>
        </p:txBody>
      </p:sp>
    </p:spTree>
    <p:extLst>
      <p:ext uri="{BB962C8B-B14F-4D97-AF65-F5344CB8AC3E}">
        <p14:creationId xmlns:p14="http://schemas.microsoft.com/office/powerpoint/2010/main" val="4571526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DAD8E41D-742E-4B2D-A2D7-9CE00F9B87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67" y="1586755"/>
            <a:ext cx="3306071" cy="4959107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007" y="261192"/>
            <a:ext cx="8991985" cy="1325563"/>
          </a:xfrm>
        </p:spPr>
        <p:txBody>
          <a:bodyPr>
            <a:no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MANTENIMIENTO DE LA PLANTA</a:t>
            </a:r>
            <a:br>
              <a:rPr lang="es-ES" sz="2800" dirty="0">
                <a:solidFill>
                  <a:srgbClr val="213262"/>
                </a:solidFill>
              </a:rPr>
            </a:br>
            <a:r>
              <a:rPr lang="es-ES" sz="2800" dirty="0">
                <a:solidFill>
                  <a:srgbClr val="213262"/>
                </a:solidFill>
              </a:rPr>
              <a:t> ALTA DE “EL NIDO”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4526792" y="1717361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$6,039.70</a:t>
            </a:r>
            <a:endParaRPr lang="es-EC" sz="4800" dirty="0">
              <a:latin typeface="+mj-lt"/>
            </a:endParaRPr>
          </a:p>
          <a:p>
            <a:pPr marL="0" indent="0" algn="ctr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s-EC" sz="2200" dirty="0"/>
              <a:t>MANTENIMIENTO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4906078" y="1586755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47BBE647-5C05-47BA-BBB1-39A6B8E667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9105" y="4085333"/>
            <a:ext cx="3679702" cy="2453135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7A4B0028-4DB5-4A8D-B661-B630F96722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4074" y="4092727"/>
            <a:ext cx="3679702" cy="2453135"/>
          </a:xfrm>
          <a:prstGeom prst="rect">
            <a:avLst/>
          </a:prstGeom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4A513A19-BB5E-331F-35F5-F994515B72C0}"/>
              </a:ext>
            </a:extLst>
          </p:cNvPr>
          <p:cNvSpPr txBox="1"/>
          <p:nvPr/>
        </p:nvSpPr>
        <p:spPr>
          <a:xfrm>
            <a:off x="9040607" y="2282046"/>
            <a:ext cx="26136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>
                <a:solidFill>
                  <a:srgbClr val="0A7633"/>
                </a:solidFill>
                <a:latin typeface="+mj-lt"/>
              </a:rPr>
              <a:t>315</a:t>
            </a:r>
            <a:r>
              <a:rPr lang="es-ES" dirty="0">
                <a:latin typeface="+mj-lt"/>
              </a:rPr>
              <a:t> BENEFICIARIOS</a:t>
            </a:r>
            <a:endParaRPr lang="es-EC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664265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385" y="2168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119" y="261192"/>
            <a:ext cx="10040470" cy="1769294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s-ES" sz="3600" dirty="0">
                <a:solidFill>
                  <a:srgbClr val="0A7633"/>
                </a:solidFill>
              </a:rPr>
              <a:t>CONTRATACIÓN DE ESTUDIO </a:t>
            </a:r>
            <a:br>
              <a:rPr lang="es-ES" sz="2400" dirty="0">
                <a:solidFill>
                  <a:srgbClr val="213262"/>
                </a:solidFill>
              </a:rPr>
            </a:br>
            <a:r>
              <a:rPr lang="es-ES" sz="2800" dirty="0">
                <a:solidFill>
                  <a:srgbClr val="213262"/>
                </a:solidFill>
              </a:rPr>
              <a:t>PARA LA CONSTRUCCIÓN DE UN PABELLÓN DE AULAS EN LA COMUNA CADEATE</a:t>
            </a:r>
            <a:endParaRPr lang="es-EC" sz="24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436503" y="2382935"/>
            <a:ext cx="4659497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s-EC" sz="1800" dirty="0">
                <a:solidFill>
                  <a:srgbClr val="0A7633"/>
                </a:solidFill>
                <a:latin typeface="+mj-lt"/>
              </a:rPr>
              <a:t>MONTO DE ESTUDIO</a:t>
            </a:r>
            <a:r>
              <a:rPr lang="es-EC" dirty="0">
                <a:solidFill>
                  <a:srgbClr val="0A7633"/>
                </a:solidFill>
                <a:latin typeface="+mj-lt"/>
              </a:rPr>
              <a:t>:</a:t>
            </a: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$6,500.00</a:t>
            </a:r>
            <a:endParaRPr lang="es-EC" sz="4800" dirty="0">
              <a:latin typeface="+mj-lt"/>
            </a:endParaRP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endParaRPr lang="es-EC" sz="22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1955655" y="2273147"/>
            <a:ext cx="3609031" cy="1365812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86B47427-A5DC-4452-994E-D7A0D491A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3421" y="2139467"/>
            <a:ext cx="5369844" cy="4119248"/>
          </a:xfrm>
          <a:prstGeom prst="rect">
            <a:avLst/>
          </a:prstGeom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9988DDAD-D3E2-165E-FB9E-31F2C920A83C}"/>
              </a:ext>
            </a:extLst>
          </p:cNvPr>
          <p:cNvSpPr txBox="1"/>
          <p:nvPr/>
        </p:nvSpPr>
        <p:spPr>
          <a:xfrm>
            <a:off x="1880705" y="3696954"/>
            <a:ext cx="45047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BENEFICIARIOS: </a:t>
            </a:r>
            <a:r>
              <a:rPr lang="es-EC" dirty="0">
                <a:solidFill>
                  <a:srgbClr val="0A7633"/>
                </a:solidFill>
                <a:latin typeface="+mj-lt"/>
              </a:rPr>
              <a:t>415 ESTUDIANTES</a:t>
            </a:r>
            <a:endParaRPr lang="es-EC" dirty="0">
              <a:solidFill>
                <a:srgbClr val="0A7633"/>
              </a:solidFill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DC658E34-B13A-8638-497C-443D02B40F20}"/>
              </a:ext>
            </a:extLst>
          </p:cNvPr>
          <p:cNvSpPr txBox="1"/>
          <p:nvPr/>
        </p:nvSpPr>
        <p:spPr>
          <a:xfrm>
            <a:off x="1493809" y="4289764"/>
            <a:ext cx="459480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dist"/>
            <a:r>
              <a:rPr lang="es-ES" sz="1800" b="1" i="1" u="none" strike="noStrike" baseline="0" dirty="0">
                <a:latin typeface="Calibri" panose="020F0502020204030204" pitchFamily="34" charset="0"/>
              </a:rPr>
              <a:t>3.-</a:t>
            </a:r>
            <a:r>
              <a:rPr lang="es-ES" sz="1800" b="0" i="1" u="none" strike="noStrike" baseline="0" dirty="0">
                <a:latin typeface="Calibri" panose="020F0502020204030204" pitchFamily="34" charset="0"/>
              </a:rPr>
              <a:t>¿En las decisiones de aprobación del presupuesto participativo para el año 2024 los consejeros asentimos aprobarlo siempre y cuando se priorice la obra del pabellón de aulas para la Escuela de la comuna Cadeate, queremos escuchar el motivo del incumplimiento de esta obra durante el </a:t>
            </a:r>
            <a:r>
              <a:rPr lang="es-419" sz="1800" b="0" i="1" u="none" strike="noStrike" baseline="0" dirty="0">
                <a:latin typeface="Calibri" panose="020F0502020204030204" pitchFamily="34" charset="0"/>
              </a:rPr>
              <a:t>2024?</a:t>
            </a:r>
            <a:endParaRPr lang="es-419" i="1" dirty="0"/>
          </a:p>
        </p:txBody>
      </p:sp>
    </p:spTree>
    <p:extLst>
      <p:ext uri="{BB962C8B-B14F-4D97-AF65-F5344CB8AC3E}">
        <p14:creationId xmlns:p14="http://schemas.microsoft.com/office/powerpoint/2010/main" val="959511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2015077" y="3362235"/>
            <a:ext cx="4504764" cy="1899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8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28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$66,689.99</a:t>
            </a:r>
            <a:endParaRPr lang="es-EC" sz="4800" dirty="0">
              <a:latin typeface="+mj-lt"/>
            </a:endParaRPr>
          </a:p>
          <a:p>
            <a:pPr marL="0" indent="0" algn="ctr">
              <a:lnSpc>
                <a:spcPts val="2800"/>
              </a:lnSpc>
              <a:buFont typeface="Arial" panose="020B0604020202020204" pitchFamily="34" charset="0"/>
              <a:buNone/>
            </a:pPr>
            <a:r>
              <a:rPr lang="es-EC" sz="2200" dirty="0"/>
              <a:t>Pago de crédito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2438922" y="3012616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0E7D01D9-0CC4-45F2-93B8-818D8E76D116}"/>
              </a:ext>
            </a:extLst>
          </p:cNvPr>
          <p:cNvSpPr txBox="1"/>
          <p:nvPr/>
        </p:nvSpPr>
        <p:spPr>
          <a:xfrm>
            <a:off x="2206922" y="5492098"/>
            <a:ext cx="45047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BENEFICIARIOS: </a:t>
            </a:r>
            <a:r>
              <a:rPr lang="es-EC" dirty="0">
                <a:solidFill>
                  <a:srgbClr val="0A7633"/>
                </a:solidFill>
                <a:latin typeface="+mj-lt"/>
              </a:rPr>
              <a:t>1,125 ESTUDIANTES</a:t>
            </a:r>
            <a:endParaRPr lang="es-EC" dirty="0">
              <a:solidFill>
                <a:srgbClr val="0A7633"/>
              </a:solidFill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D1A23D5E-D8B4-4C89-ABF3-D234C41C389C}"/>
              </a:ext>
            </a:extLst>
          </p:cNvPr>
          <p:cNvSpPr txBox="1"/>
          <p:nvPr/>
        </p:nvSpPr>
        <p:spPr>
          <a:xfrm>
            <a:off x="1519514" y="1037313"/>
            <a:ext cx="915296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400" dirty="0">
                <a:latin typeface="+mj-lt"/>
              </a:rPr>
              <a:t>CONSTRUCCIÓN DEL PABELLON DE SEIS AULAS DE LA EEB FRANCISCO DE MIRANDA PERTENECIENTE A LA COMUNA VALDIVIA </a:t>
            </a:r>
            <a:endParaRPr lang="es-EC" sz="2400" dirty="0">
              <a:latin typeface="+mj-lt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B8B626D2-403A-4AAF-A23F-B08836860F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949" y="2610134"/>
            <a:ext cx="4406790" cy="2937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33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321" y="1549495"/>
            <a:ext cx="8991985" cy="1325563"/>
          </a:xfrm>
        </p:spPr>
        <p:txBody>
          <a:bodyPr>
            <a:noAutofit/>
          </a:bodyPr>
          <a:lstStyle/>
          <a:p>
            <a:pPr algn="ctr"/>
            <a:r>
              <a:rPr lang="es-ES" sz="2400" dirty="0">
                <a:solidFill>
                  <a:srgbClr val="0A7633"/>
                </a:solidFill>
              </a:rPr>
              <a:t>OBRA: </a:t>
            </a:r>
            <a:r>
              <a:rPr lang="es-ES" sz="2400" dirty="0">
                <a:solidFill>
                  <a:srgbClr val="213262"/>
                </a:solidFill>
                <a:latin typeface="+mn-lt"/>
              </a:rPr>
              <a:t>ÁREA  RECREATIVA DE LA COMUNA SINCHAL.</a:t>
            </a:r>
            <a:endParaRPr lang="es-EC" sz="2400" dirty="0">
              <a:solidFill>
                <a:srgbClr val="213262"/>
              </a:solidFill>
              <a:latin typeface="+mn-lt"/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3843617" y="4347941"/>
            <a:ext cx="4504764" cy="1899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8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28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$48,443.20</a:t>
            </a:r>
            <a:endParaRPr lang="es-EC" sz="4800" dirty="0">
              <a:latin typeface="+mj-lt"/>
            </a:endParaRPr>
          </a:p>
          <a:p>
            <a:pPr marL="0" indent="0" algn="ctr">
              <a:lnSpc>
                <a:spcPts val="2800"/>
              </a:lnSpc>
              <a:buFont typeface="Arial" panose="020B0604020202020204" pitchFamily="34" charset="0"/>
              <a:buNone/>
            </a:pPr>
            <a:r>
              <a:rPr lang="es-EC" sz="2200" dirty="0"/>
              <a:t>Pago de créditos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4267462" y="3911272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EE0A3939-4FA8-4B36-8332-4B751ADA5144}"/>
              </a:ext>
            </a:extLst>
          </p:cNvPr>
          <p:cNvSpPr txBox="1"/>
          <p:nvPr/>
        </p:nvSpPr>
        <p:spPr>
          <a:xfrm>
            <a:off x="1828799" y="525651"/>
            <a:ext cx="915296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2400" dirty="0">
                <a:latin typeface="+mj-lt"/>
              </a:rPr>
              <a:t>CRÉDITOS BANCARIO BDE, PARA OBRAS DE LA ADMINISTRACIÓN DEL 2019 - 2023</a:t>
            </a:r>
          </a:p>
        </p:txBody>
      </p:sp>
      <p:sp>
        <p:nvSpPr>
          <p:cNvPr id="10" name="Título 1">
            <a:extLst>
              <a:ext uri="{FF2B5EF4-FFF2-40B4-BE49-F238E27FC236}">
                <a16:creationId xmlns:a16="http://schemas.microsoft.com/office/drawing/2014/main" id="{B0627C8A-CA6D-492B-8648-8061DB3DC686}"/>
              </a:ext>
            </a:extLst>
          </p:cNvPr>
          <p:cNvSpPr txBox="1">
            <a:spLocks/>
          </p:cNvSpPr>
          <p:nvPr/>
        </p:nvSpPr>
        <p:spPr>
          <a:xfrm>
            <a:off x="898607" y="2506853"/>
            <a:ext cx="10197549" cy="69088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400" dirty="0">
                <a:solidFill>
                  <a:srgbClr val="0A7633"/>
                </a:solidFill>
              </a:rPr>
              <a:t>OBRA: </a:t>
            </a:r>
            <a:r>
              <a:rPr lang="es-ES" sz="2400" dirty="0">
                <a:solidFill>
                  <a:srgbClr val="213262"/>
                </a:solidFill>
                <a:latin typeface="+mn-lt"/>
              </a:rPr>
              <a:t>HOSPEDARÍA COMUNITARIA DE LA COMUNA SAN PEDRO</a:t>
            </a:r>
            <a:endParaRPr lang="es-EC" sz="2400" dirty="0">
              <a:solidFill>
                <a:srgbClr val="213262"/>
              </a:solidFill>
              <a:latin typeface="+mn-lt"/>
            </a:endParaRPr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70A29485-8801-8EE3-212D-065E2541204C}"/>
              </a:ext>
            </a:extLst>
          </p:cNvPr>
          <p:cNvSpPr txBox="1">
            <a:spLocks/>
          </p:cNvSpPr>
          <p:nvPr/>
        </p:nvSpPr>
        <p:spPr>
          <a:xfrm>
            <a:off x="1828799" y="3117707"/>
            <a:ext cx="10197549" cy="69088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" sz="2400" dirty="0">
                <a:solidFill>
                  <a:srgbClr val="0A7633"/>
                </a:solidFill>
              </a:rPr>
              <a:t>OBRA: </a:t>
            </a:r>
            <a:r>
              <a:rPr lang="es-ES" sz="2400" dirty="0">
                <a:solidFill>
                  <a:srgbClr val="213262"/>
                </a:solidFill>
                <a:latin typeface="+mn-lt"/>
              </a:rPr>
              <a:t>PARQUE RECREATIVO OLON – LAS PALMERAS</a:t>
            </a:r>
            <a:endParaRPr lang="es-EC" sz="2400" dirty="0">
              <a:solidFill>
                <a:srgbClr val="21326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734565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34" y="261192"/>
            <a:ext cx="10486663" cy="1769294"/>
          </a:xfrm>
        </p:spPr>
        <p:txBody>
          <a:bodyPr>
            <a:noAutofit/>
          </a:bodyPr>
          <a:lstStyle/>
          <a:p>
            <a:pPr algn="ctr"/>
            <a:r>
              <a:rPr lang="es-ES" sz="2400" dirty="0">
                <a:solidFill>
                  <a:srgbClr val="0A7633"/>
                </a:solidFill>
              </a:rPr>
              <a:t>CONSTRUCCIÓN DE LETRAS CORPÓREAS IDENTIFICATIVAS</a:t>
            </a:r>
            <a:br>
              <a:rPr lang="es-ES" sz="2800" dirty="0">
                <a:solidFill>
                  <a:srgbClr val="213262"/>
                </a:solidFill>
              </a:rPr>
            </a:br>
            <a:r>
              <a:rPr lang="es-ES" sz="2800" dirty="0">
                <a:solidFill>
                  <a:srgbClr val="213262"/>
                </a:solidFill>
              </a:rPr>
              <a:t> </a:t>
            </a:r>
            <a:r>
              <a:rPr lang="es-ES" sz="2400" dirty="0">
                <a:solidFill>
                  <a:srgbClr val="213262"/>
                </a:solidFill>
              </a:rPr>
              <a:t>DE LA COMUNA ATRAVEZADO LIBERTADOR BOLÍVAR</a:t>
            </a:r>
            <a:br>
              <a:rPr lang="es-ES" sz="2400" dirty="0">
                <a:solidFill>
                  <a:srgbClr val="213262"/>
                </a:solidFill>
              </a:rPr>
            </a:br>
            <a:r>
              <a:rPr lang="es-ES" sz="2400" dirty="0">
                <a:solidFill>
                  <a:srgbClr val="213262"/>
                </a:solidFill>
              </a:rPr>
              <a:t>Y DE LA COMUNA LA RINCONADA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4008073" y="3314700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$1,204.50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4267462" y="2797009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8822890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cador de contenido 6">
            <a:extLst>
              <a:ext uri="{FF2B5EF4-FFF2-40B4-BE49-F238E27FC236}">
                <a16:creationId xmlns:a16="http://schemas.microsoft.com/office/drawing/2014/main" id="{34D1A8EE-84F6-4880-AADD-D7BB443E3A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B20160AC-01A0-40C9-A5D0-8A6068AECF75}"/>
              </a:ext>
            </a:extLst>
          </p:cNvPr>
          <p:cNvSpPr txBox="1">
            <a:spLocks/>
          </p:cNvSpPr>
          <p:nvPr/>
        </p:nvSpPr>
        <p:spPr>
          <a:xfrm>
            <a:off x="1326776" y="1491409"/>
            <a:ext cx="9197788" cy="38751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5400" dirty="0">
                <a:solidFill>
                  <a:srgbClr val="213262"/>
                </a:solidFill>
              </a:rPr>
              <a:t>COMPONENTE </a:t>
            </a:r>
            <a:br>
              <a:rPr lang="es-ES" sz="5400" dirty="0">
                <a:solidFill>
                  <a:srgbClr val="213262"/>
                </a:solidFill>
              </a:rPr>
            </a:br>
            <a:r>
              <a:rPr lang="es-ES" sz="5400" dirty="0">
                <a:solidFill>
                  <a:srgbClr val="213262"/>
                </a:solidFill>
              </a:rPr>
              <a:t>BIOFÍSICO</a:t>
            </a:r>
            <a:endParaRPr lang="es-EC" sz="5400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7875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12">
            <a:extLst>
              <a:ext uri="{FF2B5EF4-FFF2-40B4-BE49-F238E27FC236}">
                <a16:creationId xmlns:a16="http://schemas.microsoft.com/office/drawing/2014/main" id="{25DBF5DE-C133-45BA-A59B-224A193D0C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5" r="18291" b="11046"/>
          <a:stretch/>
        </p:blipFill>
        <p:spPr>
          <a:xfrm>
            <a:off x="463800" y="1775759"/>
            <a:ext cx="2603570" cy="4761939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530D0359-A4AE-4DF7-875F-66E4A75EEB1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42" r="144" b="11091"/>
          <a:stretch/>
        </p:blipFill>
        <p:spPr>
          <a:xfrm>
            <a:off x="3422273" y="1850984"/>
            <a:ext cx="5619205" cy="3018052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572" y="320302"/>
            <a:ext cx="9676322" cy="1455457"/>
          </a:xfrm>
        </p:spPr>
        <p:txBody>
          <a:bodyPr>
            <a:normAutofit fontScale="90000"/>
          </a:bodyPr>
          <a:lstStyle/>
          <a:p>
            <a:pPr algn="ctr"/>
            <a:r>
              <a:rPr lang="es-ES" sz="2800" dirty="0">
                <a:solidFill>
                  <a:srgbClr val="0A7633"/>
                </a:solidFill>
              </a:rPr>
              <a:t>CONTRATACIÓN DE LOGISTICA PARA LA CONSERVACION DEL MEDIO AMBIENTE</a:t>
            </a:r>
            <a:br>
              <a:rPr lang="es-ES" sz="2800" dirty="0">
                <a:solidFill>
                  <a:srgbClr val="0A7633"/>
                </a:solidFill>
              </a:rPr>
            </a:br>
            <a:r>
              <a:rPr lang="es-ES" sz="2800" dirty="0">
                <a:solidFill>
                  <a:srgbClr val="213262"/>
                </a:solidFill>
              </a:rPr>
              <a:t>SIEMBRA DE AGUA Y COSECHA DE AGUA EN EL RIO MANGLARALTO, FESTIVAL DE LA TORTUGA.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11" name="Rectángulo: esquinas redondeadas 10">
            <a:extLst>
              <a:ext uri="{FF2B5EF4-FFF2-40B4-BE49-F238E27FC236}">
                <a16:creationId xmlns:a16="http://schemas.microsoft.com/office/drawing/2014/main" id="{15215699-47F4-44E5-A518-34B491FE973F}"/>
              </a:ext>
            </a:extLst>
          </p:cNvPr>
          <p:cNvSpPr/>
          <p:nvPr/>
        </p:nvSpPr>
        <p:spPr>
          <a:xfrm>
            <a:off x="4394268" y="2063188"/>
            <a:ext cx="3609031" cy="1365812"/>
          </a:xfrm>
          <a:prstGeom prst="roundRect">
            <a:avLst/>
          </a:prstGeom>
          <a:solidFill>
            <a:srgbClr val="FFFFFF"/>
          </a:solidFill>
          <a:ln w="28575">
            <a:solidFill>
              <a:srgbClr val="0A763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4A02FAAB-E1EF-49B9-82D1-56C8C05E6609}"/>
              </a:ext>
            </a:extLst>
          </p:cNvPr>
          <p:cNvSpPr txBox="1">
            <a:spLocks/>
          </p:cNvSpPr>
          <p:nvPr/>
        </p:nvSpPr>
        <p:spPr>
          <a:xfrm>
            <a:off x="3869034" y="2334891"/>
            <a:ext cx="4659497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2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400" dirty="0">
                <a:solidFill>
                  <a:srgbClr val="0A7633"/>
                </a:solidFill>
                <a:latin typeface="+mj-lt"/>
              </a:rPr>
              <a:t>:</a:t>
            </a: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$6,200.00</a:t>
            </a:r>
            <a:endParaRPr lang="es-EC" sz="4800" dirty="0">
              <a:latin typeface="+mj-lt"/>
            </a:endParaRP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endParaRPr lang="es-EC" sz="22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21BD9FB2-8935-41D0-962F-A30B455BC7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8387" y="1775759"/>
            <a:ext cx="2678591" cy="4761939"/>
          </a:xfrm>
          <a:prstGeom prst="rect">
            <a:avLst/>
          </a:prstGeom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08DD1765-A50E-54DA-2ADF-B2ACB13377F1}"/>
              </a:ext>
            </a:extLst>
          </p:cNvPr>
          <p:cNvSpPr txBox="1"/>
          <p:nvPr/>
        </p:nvSpPr>
        <p:spPr>
          <a:xfrm>
            <a:off x="3760292" y="4944262"/>
            <a:ext cx="5323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Participantes: </a:t>
            </a:r>
            <a:r>
              <a:rPr lang="es-EC" dirty="0">
                <a:solidFill>
                  <a:srgbClr val="0A7633"/>
                </a:solidFill>
                <a:latin typeface="+mj-lt"/>
              </a:rPr>
              <a:t> 150 personas </a:t>
            </a:r>
            <a:r>
              <a:rPr lang="es-EC" dirty="0">
                <a:solidFill>
                  <a:srgbClr val="0A7633"/>
                </a:solidFill>
              </a:rPr>
              <a:t>siembra de agua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FAB0B2B-8316-96FC-633E-F6FCD56F770E}"/>
              </a:ext>
            </a:extLst>
          </p:cNvPr>
          <p:cNvSpPr txBox="1"/>
          <p:nvPr/>
        </p:nvSpPr>
        <p:spPr>
          <a:xfrm>
            <a:off x="3760292" y="5298880"/>
            <a:ext cx="64271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Participantes: </a:t>
            </a:r>
            <a:r>
              <a:rPr lang="es-EC" dirty="0">
                <a:solidFill>
                  <a:srgbClr val="0A7633"/>
                </a:solidFill>
                <a:latin typeface="+mj-lt"/>
              </a:rPr>
              <a:t> 500 personas </a:t>
            </a:r>
            <a:r>
              <a:rPr lang="es-EC" dirty="0">
                <a:solidFill>
                  <a:srgbClr val="0A7633"/>
                </a:solidFill>
              </a:rPr>
              <a:t>festival tortugas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52D90F89-CBFA-4114-4C90-56D2214188A2}"/>
              </a:ext>
            </a:extLst>
          </p:cNvPr>
          <p:cNvSpPr txBox="1"/>
          <p:nvPr/>
        </p:nvSpPr>
        <p:spPr>
          <a:xfrm>
            <a:off x="3422273" y="5824312"/>
            <a:ext cx="577772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ES" sz="1400" b="0" i="1" u="none" strike="noStrike" baseline="0" dirty="0">
                <a:latin typeface="Calibri" panose="020F0502020204030204" pitchFamily="34" charset="0"/>
              </a:rPr>
              <a:t>Explique detalladamente cual ha sido la inversión para la concientización del 12% de la población para promover la conservación y manejo sustentable del ecosistema?</a:t>
            </a:r>
            <a:endParaRPr lang="es-419" sz="1400" i="1" dirty="0"/>
          </a:p>
        </p:txBody>
      </p:sp>
    </p:spTree>
    <p:extLst>
      <p:ext uri="{BB962C8B-B14F-4D97-AF65-F5344CB8AC3E}">
        <p14:creationId xmlns:p14="http://schemas.microsoft.com/office/powerpoint/2010/main" val="42472344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cador de contenido 6">
            <a:extLst>
              <a:ext uri="{FF2B5EF4-FFF2-40B4-BE49-F238E27FC236}">
                <a16:creationId xmlns:a16="http://schemas.microsoft.com/office/drawing/2014/main" id="{34D1A8EE-84F6-4880-AADD-D7BB443E3A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B20160AC-01A0-40C9-A5D0-8A6068AECF75}"/>
              </a:ext>
            </a:extLst>
          </p:cNvPr>
          <p:cNvSpPr txBox="1">
            <a:spLocks/>
          </p:cNvSpPr>
          <p:nvPr/>
        </p:nvSpPr>
        <p:spPr>
          <a:xfrm>
            <a:off x="1326775" y="1491409"/>
            <a:ext cx="9654989" cy="38751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5400" dirty="0">
                <a:solidFill>
                  <a:srgbClr val="213262"/>
                </a:solidFill>
              </a:rPr>
              <a:t>COMPONENTE </a:t>
            </a:r>
            <a:br>
              <a:rPr lang="es-ES" sz="5400" dirty="0">
                <a:solidFill>
                  <a:srgbClr val="213262"/>
                </a:solidFill>
              </a:rPr>
            </a:br>
            <a:r>
              <a:rPr lang="es-ES" sz="5400" dirty="0">
                <a:solidFill>
                  <a:srgbClr val="213262"/>
                </a:solidFill>
              </a:rPr>
              <a:t>ECONÓMICO -PRODUCTIVO </a:t>
            </a:r>
            <a:endParaRPr lang="es-EC" sz="5400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8192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722744"/>
            <a:ext cx="9197788" cy="1325563"/>
          </a:xfrm>
        </p:spPr>
        <p:txBody>
          <a:bodyPr>
            <a:normAutofit/>
          </a:bodyPr>
          <a:lstStyle/>
          <a:p>
            <a:pPr algn="ctr"/>
            <a:r>
              <a:rPr lang="es-ES" sz="3600" dirty="0"/>
              <a:t>TRADICIONAL MESA DE MUERTOS POR EL DÍA DE LOS DIFUNTOS 2024</a:t>
            </a:r>
            <a:endParaRPr lang="es-EC" sz="36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590553" y="306459"/>
            <a:ext cx="9741061" cy="430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S" sz="24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Servicio De Organización Y Logística Para Evento Sociocultural</a:t>
            </a:r>
            <a:endParaRPr lang="es-EC" sz="24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B48698D0-5280-48CA-96EF-3389EE0AEF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5" t="22610" r="17993" b="4110"/>
          <a:stretch/>
        </p:blipFill>
        <p:spPr>
          <a:xfrm>
            <a:off x="4928609" y="2064011"/>
            <a:ext cx="6833583" cy="4405337"/>
          </a:xfrm>
          <a:prstGeom prst="rect">
            <a:avLst/>
          </a:prstGeom>
        </p:spPr>
      </p:pic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B7C0A76A-20C8-48B5-95B4-97C78D6265AE}"/>
              </a:ext>
            </a:extLst>
          </p:cNvPr>
          <p:cNvSpPr txBox="1">
            <a:spLocks/>
          </p:cNvSpPr>
          <p:nvPr/>
        </p:nvSpPr>
        <p:spPr>
          <a:xfrm>
            <a:off x="429808" y="3541872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VALOR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$3,494.00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1" name="Rectángulo: esquinas redondeadas 10">
            <a:extLst>
              <a:ext uri="{FF2B5EF4-FFF2-40B4-BE49-F238E27FC236}">
                <a16:creationId xmlns:a16="http://schemas.microsoft.com/office/drawing/2014/main" id="{E945C6C5-7E72-4260-A76C-2E0EA990E800}"/>
              </a:ext>
            </a:extLst>
          </p:cNvPr>
          <p:cNvSpPr/>
          <p:nvPr/>
        </p:nvSpPr>
        <p:spPr>
          <a:xfrm>
            <a:off x="841726" y="2988016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08014EC1-44D6-4C4B-9166-C00253E0C2AF}"/>
              </a:ext>
            </a:extLst>
          </p:cNvPr>
          <p:cNvSpPr txBox="1"/>
          <p:nvPr/>
        </p:nvSpPr>
        <p:spPr>
          <a:xfrm>
            <a:off x="1093196" y="5228281"/>
            <a:ext cx="34967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solidFill>
                  <a:srgbClr val="0A7633"/>
                </a:solidFill>
                <a:latin typeface="+mj-lt"/>
              </a:rPr>
              <a:t>MÁS DE 2,000 VISITANTES</a:t>
            </a:r>
            <a:endParaRPr lang="es-EC" dirty="0">
              <a:solidFill>
                <a:srgbClr val="0A76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4492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383"/>
            <a:ext cx="12192000" cy="6860607"/>
          </a:xfr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A2B67146-6F3E-47E5-A58C-FCA139D477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65" r="13405"/>
          <a:stretch/>
        </p:blipFill>
        <p:spPr>
          <a:xfrm>
            <a:off x="1370673" y="2371932"/>
            <a:ext cx="3513398" cy="3074659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404" y="753992"/>
            <a:ext cx="9085192" cy="645850"/>
          </a:xfrm>
        </p:spPr>
        <p:txBody>
          <a:bodyPr>
            <a:norm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FERIA ARTESANAL DEL CALZADO VALDIVIA 2024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553404" y="408599"/>
            <a:ext cx="9085192" cy="64585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S" sz="2400" dirty="0">
                <a:solidFill>
                  <a:srgbClr val="0A7633"/>
                </a:solidFill>
                <a:latin typeface="+mj-lt"/>
              </a:rPr>
              <a:t>CONTRATACIÓN DEL SERVICIO DE ORGANIZACIÓN Y LOGÍSTICA</a:t>
            </a:r>
            <a:endParaRPr lang="es-EC" sz="2400" dirty="0">
              <a:solidFill>
                <a:srgbClr val="0A7633"/>
              </a:solidFill>
              <a:latin typeface="+mj-lt"/>
            </a:endParaRP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2BE1E2B4-AAF2-4992-94E9-05D29F6FEC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8418" y="2371932"/>
            <a:ext cx="4603666" cy="3069110"/>
          </a:xfrm>
          <a:prstGeom prst="rect">
            <a:avLst/>
          </a:prstGeom>
        </p:spPr>
      </p:pic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7ECF9B2F-0206-406F-9781-AC2055BA58DA}"/>
              </a:ext>
            </a:extLst>
          </p:cNvPr>
          <p:cNvSpPr/>
          <p:nvPr/>
        </p:nvSpPr>
        <p:spPr>
          <a:xfrm>
            <a:off x="4361457" y="2167627"/>
            <a:ext cx="3191686" cy="1365812"/>
          </a:xfrm>
          <a:prstGeom prst="roundRect">
            <a:avLst/>
          </a:prstGeom>
          <a:solidFill>
            <a:srgbClr val="FFFFFF"/>
          </a:solidFill>
          <a:ln w="28575">
            <a:solidFill>
              <a:srgbClr val="0A763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12" name="Marcador de contenido 2">
            <a:extLst>
              <a:ext uri="{FF2B5EF4-FFF2-40B4-BE49-F238E27FC236}">
                <a16:creationId xmlns:a16="http://schemas.microsoft.com/office/drawing/2014/main" id="{BA23B790-F69D-4392-ABF8-8F11380C8075}"/>
              </a:ext>
            </a:extLst>
          </p:cNvPr>
          <p:cNvSpPr txBox="1">
            <a:spLocks/>
          </p:cNvSpPr>
          <p:nvPr/>
        </p:nvSpPr>
        <p:spPr>
          <a:xfrm>
            <a:off x="3627552" y="2419467"/>
            <a:ext cx="4659497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800"/>
              </a:lnSpc>
              <a:buFont typeface="Arial" panose="020B0604020202020204" pitchFamily="34" charset="0"/>
              <a:buNone/>
            </a:pPr>
            <a:r>
              <a:rPr lang="es-EC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000" dirty="0">
                <a:solidFill>
                  <a:srgbClr val="0A7633"/>
                </a:solidFill>
                <a:latin typeface="+mj-lt"/>
              </a:rPr>
              <a:t>:</a:t>
            </a:r>
          </a:p>
          <a:p>
            <a:pPr marL="0" indent="0" algn="ctr">
              <a:lnSpc>
                <a:spcPts val="2800"/>
              </a:lnSpc>
              <a:buFont typeface="Arial" panose="020B0604020202020204" pitchFamily="34" charset="0"/>
              <a:buNone/>
            </a:pPr>
            <a:r>
              <a:rPr lang="es-EC" sz="3200" dirty="0">
                <a:latin typeface="+mj-lt"/>
              </a:rPr>
              <a:t>$6,650.00</a:t>
            </a:r>
            <a:endParaRPr lang="es-EC" sz="4400" dirty="0">
              <a:latin typeface="+mj-lt"/>
            </a:endParaRP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endParaRPr lang="es-EC" sz="22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AF11560C-714A-4E0D-BDA8-7D2FF1E84A18}"/>
              </a:ext>
            </a:extLst>
          </p:cNvPr>
          <p:cNvSpPr txBox="1"/>
          <p:nvPr/>
        </p:nvSpPr>
        <p:spPr>
          <a:xfrm>
            <a:off x="2687342" y="1313128"/>
            <a:ext cx="681731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1600" dirty="0"/>
              <a:t>Beneficiarios: </a:t>
            </a:r>
            <a:r>
              <a:rPr lang="es-EC" sz="1600" dirty="0">
                <a:solidFill>
                  <a:srgbClr val="0A7633"/>
                </a:solidFill>
              </a:rPr>
              <a:t>a 42 familias de la aso de calzado artesanal Valdivia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F313B557-0224-39C6-20BF-C5D64339A744}"/>
              </a:ext>
            </a:extLst>
          </p:cNvPr>
          <p:cNvSpPr txBox="1"/>
          <p:nvPr/>
        </p:nvSpPr>
        <p:spPr>
          <a:xfrm>
            <a:off x="4361457" y="1767750"/>
            <a:ext cx="36570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solidFill>
                  <a:srgbClr val="0A7633"/>
                </a:solidFill>
              </a:rPr>
              <a:t>Visitantes</a:t>
            </a:r>
            <a:r>
              <a:rPr lang="es-EC" dirty="0">
                <a:solidFill>
                  <a:srgbClr val="213262"/>
                </a:solidFill>
                <a:latin typeface="+mj-lt"/>
              </a:rPr>
              <a:t>: 4.525 personas 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5033D875-8B4E-BFAF-33D1-10EAE7C022E6}"/>
              </a:ext>
            </a:extLst>
          </p:cNvPr>
          <p:cNvSpPr txBox="1"/>
          <p:nvPr/>
        </p:nvSpPr>
        <p:spPr>
          <a:xfrm>
            <a:off x="2910550" y="5645347"/>
            <a:ext cx="67730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ES" sz="1800" b="0" i="1" u="none" strike="noStrike" baseline="0" dirty="0">
                <a:latin typeface="Calibri" panose="020F0502020204030204" pitchFamily="34" charset="0"/>
              </a:rPr>
              <a:t>Explique detalladamente cual ha sido la inversión para incrementar el 0,2% de la tasa de Empleo y cuantas personas se han favorecido en ese 0,2% en el componente económico productivo?</a:t>
            </a:r>
            <a:endParaRPr lang="es-419" i="1" dirty="0"/>
          </a:p>
        </p:txBody>
      </p:sp>
    </p:spTree>
    <p:extLst>
      <p:ext uri="{BB962C8B-B14F-4D97-AF65-F5344CB8AC3E}">
        <p14:creationId xmlns:p14="http://schemas.microsoft.com/office/powerpoint/2010/main" val="33090950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cador de contenido 6">
            <a:extLst>
              <a:ext uri="{FF2B5EF4-FFF2-40B4-BE49-F238E27FC236}">
                <a16:creationId xmlns:a16="http://schemas.microsoft.com/office/drawing/2014/main" id="{34D1A8EE-84F6-4880-AADD-D7BB443E3A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B20160AC-01A0-40C9-A5D0-8A6068AECF75}"/>
              </a:ext>
            </a:extLst>
          </p:cNvPr>
          <p:cNvSpPr txBox="1">
            <a:spLocks/>
          </p:cNvSpPr>
          <p:nvPr/>
        </p:nvSpPr>
        <p:spPr>
          <a:xfrm>
            <a:off x="1326775" y="1491409"/>
            <a:ext cx="9654989" cy="38751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6000" dirty="0">
                <a:solidFill>
                  <a:srgbClr val="213262"/>
                </a:solidFill>
              </a:rPr>
              <a:t>COMPONENTE</a:t>
            </a:r>
            <a:br>
              <a:rPr lang="es-ES" sz="6000" dirty="0">
                <a:solidFill>
                  <a:srgbClr val="213262"/>
                </a:solidFill>
              </a:rPr>
            </a:br>
            <a:r>
              <a:rPr lang="es-ES" sz="6000" dirty="0">
                <a:solidFill>
                  <a:srgbClr val="213262"/>
                </a:solidFill>
              </a:rPr>
              <a:t>SOCIOCULTURAL</a:t>
            </a:r>
            <a:endParaRPr lang="es-EC" sz="6000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05703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29817"/>
            <a:ext cx="9197788" cy="1325563"/>
          </a:xfrm>
        </p:spPr>
        <p:txBody>
          <a:bodyPr>
            <a:normAutofit/>
          </a:bodyPr>
          <a:lstStyle/>
          <a:p>
            <a:pPr algn="ctr"/>
            <a:r>
              <a:rPr lang="es-ES" sz="2000" dirty="0"/>
              <a:t>EJECUCIÓN DEL PROYECTO RESCATE DE COSTUMBRES Y</a:t>
            </a:r>
            <a:br>
              <a:rPr lang="es-ES" sz="2000" dirty="0"/>
            </a:br>
            <a:r>
              <a:rPr lang="es-ES" sz="2000" dirty="0"/>
              <a:t> TRADICIONES ANCESTRALES EN LAS COMUNAS DE LA PARROQUIA</a:t>
            </a:r>
            <a:br>
              <a:rPr lang="es-ES" sz="2000" dirty="0"/>
            </a:br>
            <a:r>
              <a:rPr lang="es-ES" sz="2000" dirty="0"/>
              <a:t> MANGLARALTO:</a:t>
            </a:r>
            <a:endParaRPr lang="es-EC" sz="20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367509" y="1767049"/>
            <a:ext cx="9456982" cy="8685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 sz="16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DOS MANGAS, MONTAÑITA, CADEATE, LA ENTRADA , SAN ANTONIO, SAN PEDRO, RIO CHICO, SINCHAL, LAS NÚÑEZ, BARCELONA, CURIA Y OLÓN. </a:t>
            </a:r>
            <a:endParaRPr lang="es-EC" sz="16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B7C0A76A-20C8-48B5-95B4-97C78D6265AE}"/>
              </a:ext>
            </a:extLst>
          </p:cNvPr>
          <p:cNvSpPr txBox="1">
            <a:spLocks/>
          </p:cNvSpPr>
          <p:nvPr/>
        </p:nvSpPr>
        <p:spPr>
          <a:xfrm>
            <a:off x="813285" y="3722048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VALOR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$11,972.94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1" name="Rectángulo: esquinas redondeadas 10">
            <a:extLst>
              <a:ext uri="{FF2B5EF4-FFF2-40B4-BE49-F238E27FC236}">
                <a16:creationId xmlns:a16="http://schemas.microsoft.com/office/drawing/2014/main" id="{E945C6C5-7E72-4260-A76C-2E0EA990E800}"/>
              </a:ext>
            </a:extLst>
          </p:cNvPr>
          <p:cNvSpPr/>
          <p:nvPr/>
        </p:nvSpPr>
        <p:spPr>
          <a:xfrm>
            <a:off x="1237130" y="3204976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518A6AAA-DA35-4D06-BD7D-A8276EAFD4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4255" y="2805794"/>
            <a:ext cx="5180615" cy="3452900"/>
          </a:xfrm>
          <a:prstGeom prst="rect">
            <a:avLst/>
          </a:prstGeom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608CA0AE-BBA5-2FB2-ADEE-B672041C71D6}"/>
              </a:ext>
            </a:extLst>
          </p:cNvPr>
          <p:cNvSpPr txBox="1"/>
          <p:nvPr/>
        </p:nvSpPr>
        <p:spPr>
          <a:xfrm>
            <a:off x="1237130" y="5386883"/>
            <a:ext cx="39563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solidFill>
                  <a:srgbClr val="0A7633"/>
                </a:solidFill>
              </a:rPr>
              <a:t>Beneficiarios</a:t>
            </a:r>
            <a:r>
              <a:rPr lang="es-EC" dirty="0">
                <a:solidFill>
                  <a:srgbClr val="213262"/>
                </a:solidFill>
                <a:latin typeface="+mj-lt"/>
              </a:rPr>
              <a:t>:  29,301  personas </a:t>
            </a:r>
            <a:endParaRPr lang="es-EC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4285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n 19">
            <a:extLst>
              <a:ext uri="{FF2B5EF4-FFF2-40B4-BE49-F238E27FC236}">
                <a16:creationId xmlns:a16="http://schemas.microsoft.com/office/drawing/2014/main" id="{0FD15524-E5C8-419C-A488-427B4D1327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9" b="-1"/>
          <a:stretch/>
        </p:blipFill>
        <p:spPr>
          <a:xfrm>
            <a:off x="1240918" y="3036307"/>
            <a:ext cx="5334000" cy="3425184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436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786" y="566156"/>
            <a:ext cx="10434916" cy="1325563"/>
          </a:xfrm>
        </p:spPr>
        <p:txBody>
          <a:bodyPr>
            <a:noAutofit/>
          </a:bodyPr>
          <a:lstStyle/>
          <a:p>
            <a:pPr algn="ctr"/>
            <a:r>
              <a:rPr lang="es-ES" sz="2400" dirty="0"/>
              <a:t> ACTIVIDADES ARTÍSTICAS Y CULTURALES DE INTEGRACIÓN POR</a:t>
            </a:r>
            <a:br>
              <a:rPr lang="es-ES" sz="2400" dirty="0"/>
            </a:br>
            <a:r>
              <a:rPr lang="es-ES" sz="2400" dirty="0"/>
              <a:t> LOS 163 AÑOS DE PARROQUIALIZACIÓN DE MANGLARALTO</a:t>
            </a:r>
            <a:endParaRPr lang="es-EC" sz="24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pic>
        <p:nvPicPr>
          <p:cNvPr id="18" name="Imagen 17">
            <a:extLst>
              <a:ext uri="{FF2B5EF4-FFF2-40B4-BE49-F238E27FC236}">
                <a16:creationId xmlns:a16="http://schemas.microsoft.com/office/drawing/2014/main" id="{2AF5BF55-AE63-451B-8F78-68F92D8B7C1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5" r="8338"/>
          <a:stretch/>
        </p:blipFill>
        <p:spPr>
          <a:xfrm>
            <a:off x="6704238" y="3035331"/>
            <a:ext cx="4419356" cy="3425184"/>
          </a:xfrm>
          <a:prstGeom prst="rect">
            <a:avLst/>
          </a:prstGeom>
        </p:spPr>
      </p:pic>
      <p:sp>
        <p:nvSpPr>
          <p:cNvPr id="11" name="Título 1">
            <a:extLst>
              <a:ext uri="{FF2B5EF4-FFF2-40B4-BE49-F238E27FC236}">
                <a16:creationId xmlns:a16="http://schemas.microsoft.com/office/drawing/2014/main" id="{8B4652AC-0C4B-4246-8E9B-4241992DDADF}"/>
              </a:ext>
            </a:extLst>
          </p:cNvPr>
          <p:cNvSpPr txBox="1">
            <a:spLocks/>
          </p:cNvSpPr>
          <p:nvPr/>
        </p:nvSpPr>
        <p:spPr>
          <a:xfrm>
            <a:off x="609602" y="155905"/>
            <a:ext cx="10744198" cy="7973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000" dirty="0">
                <a:solidFill>
                  <a:srgbClr val="0A7633"/>
                </a:solidFill>
                <a:latin typeface="+mn-lt"/>
              </a:rPr>
              <a:t>CONTRATACIÓN DEL SERVICIO DE LA ORGANIZACIÓN Y EJECUCIÓN DE</a:t>
            </a:r>
            <a:endParaRPr lang="es-EC" sz="2000" dirty="0">
              <a:solidFill>
                <a:srgbClr val="0A7633"/>
              </a:solidFill>
              <a:latin typeface="+mn-lt"/>
            </a:endParaRPr>
          </a:p>
        </p:txBody>
      </p:sp>
      <p:sp>
        <p:nvSpPr>
          <p:cNvPr id="12" name="Marcador de contenido 2">
            <a:extLst>
              <a:ext uri="{FF2B5EF4-FFF2-40B4-BE49-F238E27FC236}">
                <a16:creationId xmlns:a16="http://schemas.microsoft.com/office/drawing/2014/main" id="{D0FDAADC-296C-4E14-9197-D1AAD3818238}"/>
              </a:ext>
            </a:extLst>
          </p:cNvPr>
          <p:cNvSpPr txBox="1">
            <a:spLocks/>
          </p:cNvSpPr>
          <p:nvPr/>
        </p:nvSpPr>
        <p:spPr>
          <a:xfrm>
            <a:off x="1220527" y="2112416"/>
            <a:ext cx="6441142" cy="6496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C" sz="40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4000" dirty="0">
                <a:latin typeface="+mj-lt"/>
              </a:rPr>
              <a:t>$35,000.00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3" name="Rectángulo: esquinas redondeadas 12">
            <a:extLst>
              <a:ext uri="{FF2B5EF4-FFF2-40B4-BE49-F238E27FC236}">
                <a16:creationId xmlns:a16="http://schemas.microsoft.com/office/drawing/2014/main" id="{E8F30F7B-FD42-47DC-8983-D5DC7FEFCD12}"/>
              </a:ext>
            </a:extLst>
          </p:cNvPr>
          <p:cNvSpPr/>
          <p:nvPr/>
        </p:nvSpPr>
        <p:spPr>
          <a:xfrm>
            <a:off x="974913" y="1914579"/>
            <a:ext cx="5961529" cy="945775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EB4FA57D-55D6-99E3-3EB6-9B3979857B1F}"/>
              </a:ext>
            </a:extLst>
          </p:cNvPr>
          <p:cNvSpPr txBox="1"/>
          <p:nvPr/>
        </p:nvSpPr>
        <p:spPr>
          <a:xfrm>
            <a:off x="7174499" y="2156633"/>
            <a:ext cx="43867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2400" dirty="0">
                <a:solidFill>
                  <a:srgbClr val="0A7633"/>
                </a:solidFill>
              </a:rPr>
              <a:t>Visitantes: </a:t>
            </a:r>
            <a:r>
              <a:rPr lang="es-EC" sz="2400" dirty="0">
                <a:solidFill>
                  <a:srgbClr val="213262"/>
                </a:solidFill>
              </a:rPr>
              <a:t>64</a:t>
            </a:r>
            <a:r>
              <a:rPr lang="es-EC" sz="2400" dirty="0"/>
              <a:t>.237 personas</a:t>
            </a:r>
          </a:p>
        </p:txBody>
      </p:sp>
    </p:spTree>
    <p:extLst>
      <p:ext uri="{BB962C8B-B14F-4D97-AF65-F5344CB8AC3E}">
        <p14:creationId xmlns:p14="http://schemas.microsoft.com/office/powerpoint/2010/main" val="14939482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F8142C00-4DC5-4792-8418-15AA7830E4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17"/>
          <a:stretch/>
        </p:blipFill>
        <p:spPr>
          <a:xfrm>
            <a:off x="998666" y="4059378"/>
            <a:ext cx="4226243" cy="2636690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3D032BD0-3B16-4B86-BA1D-FFAA65375E6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518"/>
          <a:stretch/>
        </p:blipFill>
        <p:spPr>
          <a:xfrm>
            <a:off x="998667" y="127229"/>
            <a:ext cx="4226243" cy="380492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9906" y="1526877"/>
            <a:ext cx="7870414" cy="1325563"/>
          </a:xfrm>
        </p:spPr>
        <p:txBody>
          <a:bodyPr>
            <a:noAutofit/>
          </a:bodyPr>
          <a:lstStyle/>
          <a:p>
            <a:pPr algn="ctr"/>
            <a:r>
              <a:rPr lang="es-EC" sz="3600" dirty="0"/>
              <a:t>ACTIVIDAD DEPORTIVA CAMPEONATO DE SURF MANGLARALTO 2024</a:t>
            </a:r>
            <a:endParaRPr lang="es-EC" sz="36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6096000" y="900071"/>
            <a:ext cx="6045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S" sz="20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SERVICIO DE ORGANIZACIÓN Y LOGÍSTICA</a:t>
            </a:r>
            <a:endParaRPr lang="es-EC" sz="20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59B2E00E-5462-4B47-A8A5-F33B4162CC82}"/>
              </a:ext>
            </a:extLst>
          </p:cNvPr>
          <p:cNvSpPr txBox="1">
            <a:spLocks/>
          </p:cNvSpPr>
          <p:nvPr/>
        </p:nvSpPr>
        <p:spPr>
          <a:xfrm>
            <a:off x="6456071" y="3958371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VALOR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$3,500.00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3" name="Rectángulo: esquinas redondeadas 12">
            <a:extLst>
              <a:ext uri="{FF2B5EF4-FFF2-40B4-BE49-F238E27FC236}">
                <a16:creationId xmlns:a16="http://schemas.microsoft.com/office/drawing/2014/main" id="{DBC7134F-EA07-4129-9BB7-D740E4E15CA0}"/>
              </a:ext>
            </a:extLst>
          </p:cNvPr>
          <p:cNvSpPr/>
          <p:nvPr/>
        </p:nvSpPr>
        <p:spPr>
          <a:xfrm>
            <a:off x="6879916" y="3425388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1574111A-A452-31D2-9310-E50B32D22100}"/>
              </a:ext>
            </a:extLst>
          </p:cNvPr>
          <p:cNvSpPr txBox="1"/>
          <p:nvPr/>
        </p:nvSpPr>
        <p:spPr>
          <a:xfrm>
            <a:off x="7050493" y="5773263"/>
            <a:ext cx="36570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solidFill>
                  <a:srgbClr val="0A7633"/>
                </a:solidFill>
              </a:rPr>
              <a:t>Beneficiarios</a:t>
            </a:r>
            <a:r>
              <a:rPr lang="es-EC" dirty="0">
                <a:solidFill>
                  <a:srgbClr val="213262"/>
                </a:solidFill>
                <a:latin typeface="+mj-lt"/>
              </a:rPr>
              <a:t>:   86 personas </a:t>
            </a:r>
            <a:endParaRPr lang="es-EC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583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A4782A0-CEE6-4DA2-BF99-DB8AACB8E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779" y="492760"/>
            <a:ext cx="3956348" cy="5892800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2705" y="2200855"/>
            <a:ext cx="5391374" cy="917265"/>
          </a:xfrm>
        </p:spPr>
        <p:txBody>
          <a:bodyPr>
            <a:noAutofit/>
          </a:bodyPr>
          <a:lstStyle/>
          <a:p>
            <a:pPr algn="ctr"/>
            <a:r>
              <a:rPr lang="es-ES" sz="2400" dirty="0">
                <a:solidFill>
                  <a:srgbClr val="213262"/>
                </a:solidFill>
              </a:rPr>
              <a:t>ENCENDIDO DEL ÁRBOL DE NAVIDAD PARA LA CABECERA</a:t>
            </a:r>
            <a:br>
              <a:rPr lang="es-ES" sz="2400" dirty="0">
                <a:solidFill>
                  <a:srgbClr val="213262"/>
                </a:solidFill>
              </a:rPr>
            </a:br>
            <a:r>
              <a:rPr lang="es-ES" sz="2400" dirty="0">
                <a:solidFill>
                  <a:srgbClr val="213262"/>
                </a:solidFill>
              </a:rPr>
              <a:t> PARROQUIAL DE  MANGLARALTO</a:t>
            </a:r>
            <a:endParaRPr lang="es-EC" sz="24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63918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F88DBF23-7072-462E-B7A4-F211D1FFAA01}"/>
              </a:ext>
            </a:extLst>
          </p:cNvPr>
          <p:cNvSpPr txBox="1">
            <a:spLocks/>
          </p:cNvSpPr>
          <p:nvPr/>
        </p:nvSpPr>
        <p:spPr>
          <a:xfrm>
            <a:off x="5303520" y="893526"/>
            <a:ext cx="6177280" cy="11749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000" dirty="0">
                <a:solidFill>
                  <a:srgbClr val="0A7633"/>
                </a:solidFill>
                <a:latin typeface="+mn-lt"/>
              </a:rPr>
              <a:t>CONTRATACIÓN DEL SERVICIO DE LOGÍSTICA INCLUIDO MONTAJE,</a:t>
            </a:r>
          </a:p>
          <a:p>
            <a:pPr algn="ctr"/>
            <a:r>
              <a:rPr lang="es-ES" sz="2000" dirty="0">
                <a:solidFill>
                  <a:srgbClr val="0A7633"/>
                </a:solidFill>
                <a:latin typeface="+mn-lt"/>
              </a:rPr>
              <a:t> DESMONTAJE, DECORACIÓN, Y DESARROLLO</a:t>
            </a:r>
            <a:endParaRPr lang="es-EC" sz="2000" dirty="0">
              <a:solidFill>
                <a:srgbClr val="0A7633"/>
              </a:solidFill>
              <a:latin typeface="+mn-lt"/>
            </a:endParaRP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BDF60A07-AFF0-4069-B97B-475FEAAAC6EA}"/>
              </a:ext>
            </a:extLst>
          </p:cNvPr>
          <p:cNvSpPr txBox="1">
            <a:spLocks/>
          </p:cNvSpPr>
          <p:nvPr/>
        </p:nvSpPr>
        <p:spPr>
          <a:xfrm>
            <a:off x="7092448" y="3842971"/>
            <a:ext cx="2810910" cy="113663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C" sz="3600" b="1" dirty="0">
                <a:solidFill>
                  <a:srgbClr val="0A7633"/>
                </a:solidFill>
                <a:latin typeface="+mj-lt"/>
              </a:rPr>
              <a:t>MONTO: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s-EC" sz="3600" dirty="0">
                <a:latin typeface="+mj-lt"/>
              </a:rPr>
              <a:t>$3,500.00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2" name="Rectángulo: esquinas redondeadas 11">
            <a:extLst>
              <a:ext uri="{FF2B5EF4-FFF2-40B4-BE49-F238E27FC236}">
                <a16:creationId xmlns:a16="http://schemas.microsoft.com/office/drawing/2014/main" id="{06705860-6AD1-44A3-9755-30DB18B6D378}"/>
              </a:ext>
            </a:extLst>
          </p:cNvPr>
          <p:cNvSpPr/>
          <p:nvPr/>
        </p:nvSpPr>
        <p:spPr>
          <a:xfrm>
            <a:off x="6664023" y="3578169"/>
            <a:ext cx="3667760" cy="166624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5A4962E6-B82E-A121-0AFB-36F4F51F1BE7}"/>
              </a:ext>
            </a:extLst>
          </p:cNvPr>
          <p:cNvSpPr txBox="1"/>
          <p:nvPr/>
        </p:nvSpPr>
        <p:spPr>
          <a:xfrm>
            <a:off x="5409263" y="5479556"/>
            <a:ext cx="6177280" cy="449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dirty="0">
                <a:solidFill>
                  <a:srgbClr val="0A7633"/>
                </a:solidFill>
              </a:rPr>
              <a:t>Visitantes</a:t>
            </a:r>
            <a:r>
              <a:rPr lang="es-EC" sz="1800" dirty="0">
                <a:solidFill>
                  <a:srgbClr val="0A7633"/>
                </a:solidFill>
              </a:rPr>
              <a:t>:  </a:t>
            </a:r>
            <a:r>
              <a:rPr lang="es-EC" sz="1800" dirty="0">
                <a:solidFill>
                  <a:srgbClr val="213262"/>
                </a:solidFill>
              </a:rPr>
              <a:t>1,500 personas</a:t>
            </a:r>
            <a:endParaRPr lang="es-EC" sz="2800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0200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2349A0BE-9333-4E52-A4B0-5A35085FC5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43" b="20572"/>
          <a:stretch/>
        </p:blipFill>
        <p:spPr>
          <a:xfrm>
            <a:off x="553720" y="3786779"/>
            <a:ext cx="6993635" cy="2948763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1431512"/>
            <a:ext cx="9197788" cy="917265"/>
          </a:xfrm>
        </p:spPr>
        <p:txBody>
          <a:bodyPr>
            <a:normAutofit/>
          </a:bodyPr>
          <a:lstStyle/>
          <a:p>
            <a:pPr algn="ctr"/>
            <a:r>
              <a:rPr lang="es-ES" sz="4000" dirty="0">
                <a:solidFill>
                  <a:srgbClr val="213262"/>
                </a:solidFill>
              </a:rPr>
              <a:t>CAMPAMENTO RESILIENTE 2024</a:t>
            </a:r>
            <a:endParaRPr lang="es-EC" sz="40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63918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pic>
        <p:nvPicPr>
          <p:cNvPr id="19" name="Imagen 18">
            <a:extLst>
              <a:ext uri="{FF2B5EF4-FFF2-40B4-BE49-F238E27FC236}">
                <a16:creationId xmlns:a16="http://schemas.microsoft.com/office/drawing/2014/main" id="{264CE762-7B5E-4332-A953-4FA4724133B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17"/>
          <a:stretch/>
        </p:blipFill>
        <p:spPr>
          <a:xfrm>
            <a:off x="7622353" y="3786779"/>
            <a:ext cx="4491659" cy="2922692"/>
          </a:xfrm>
          <a:prstGeom prst="rect">
            <a:avLst/>
          </a:prstGeom>
        </p:spPr>
      </p:pic>
      <p:sp>
        <p:nvSpPr>
          <p:cNvPr id="8" name="Título 1">
            <a:extLst>
              <a:ext uri="{FF2B5EF4-FFF2-40B4-BE49-F238E27FC236}">
                <a16:creationId xmlns:a16="http://schemas.microsoft.com/office/drawing/2014/main" id="{F88DBF23-7072-462E-B7A4-F211D1FFAA01}"/>
              </a:ext>
            </a:extLst>
          </p:cNvPr>
          <p:cNvSpPr txBox="1">
            <a:spLocks/>
          </p:cNvSpPr>
          <p:nvPr/>
        </p:nvSpPr>
        <p:spPr>
          <a:xfrm>
            <a:off x="496856" y="807316"/>
            <a:ext cx="11258263" cy="7973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000" dirty="0">
                <a:solidFill>
                  <a:srgbClr val="0A7633"/>
                </a:solidFill>
                <a:latin typeface="+mn-lt"/>
              </a:rPr>
              <a:t>FORTALECIMIENTO DELOS COMITES DE RIESGO DE LA PARROQUIA</a:t>
            </a:r>
          </a:p>
          <a:p>
            <a:pPr algn="ctr"/>
            <a:r>
              <a:rPr lang="es-ES" sz="2000" dirty="0">
                <a:solidFill>
                  <a:srgbClr val="0A7633"/>
                </a:solidFill>
                <a:latin typeface="+mn-lt"/>
              </a:rPr>
              <a:t> MANGLARALTO COMO RESPUESTAS A AMENAZAS ANTROPICAS Y NATURALES</a:t>
            </a:r>
            <a:endParaRPr lang="es-EC" sz="2000" dirty="0">
              <a:solidFill>
                <a:srgbClr val="0A7633"/>
              </a:solidFill>
              <a:latin typeface="+mn-lt"/>
            </a:endParaRP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BDF60A07-AFF0-4069-B97B-475FEAAAC6EA}"/>
              </a:ext>
            </a:extLst>
          </p:cNvPr>
          <p:cNvSpPr txBox="1">
            <a:spLocks/>
          </p:cNvSpPr>
          <p:nvPr/>
        </p:nvSpPr>
        <p:spPr>
          <a:xfrm>
            <a:off x="2280206" y="2405694"/>
            <a:ext cx="4722764" cy="6496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C" sz="36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3600" dirty="0">
                <a:latin typeface="+mj-lt"/>
              </a:rPr>
              <a:t>$4,990.00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2" name="Rectángulo: esquinas redondeadas 11">
            <a:extLst>
              <a:ext uri="{FF2B5EF4-FFF2-40B4-BE49-F238E27FC236}">
                <a16:creationId xmlns:a16="http://schemas.microsoft.com/office/drawing/2014/main" id="{06705860-6AD1-44A3-9755-30DB18B6D378}"/>
              </a:ext>
            </a:extLst>
          </p:cNvPr>
          <p:cNvSpPr/>
          <p:nvPr/>
        </p:nvSpPr>
        <p:spPr>
          <a:xfrm>
            <a:off x="1660824" y="2257644"/>
            <a:ext cx="5961529" cy="945775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EF686C44-9FFD-C82D-1D28-4151BAD2401D}"/>
              </a:ext>
            </a:extLst>
          </p:cNvPr>
          <p:cNvSpPr txBox="1"/>
          <p:nvPr/>
        </p:nvSpPr>
        <p:spPr>
          <a:xfrm>
            <a:off x="1705685" y="3280648"/>
            <a:ext cx="102886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2000" dirty="0">
                <a:solidFill>
                  <a:srgbClr val="0A7633"/>
                </a:solidFill>
              </a:rPr>
              <a:t>Beneficiarios: </a:t>
            </a:r>
            <a:r>
              <a:rPr lang="es-EC" sz="2000" dirty="0"/>
              <a:t>120 personas de los Comité Comunitarios de Riesgos de la parroquia.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6F20297-76EC-F35B-9335-30828EDB8CA1}"/>
              </a:ext>
            </a:extLst>
          </p:cNvPr>
          <p:cNvSpPr txBox="1"/>
          <p:nvPr/>
        </p:nvSpPr>
        <p:spPr>
          <a:xfrm>
            <a:off x="7786071" y="2058086"/>
            <a:ext cx="3956146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ES" sz="1400" b="0" i="1" u="none" strike="noStrike" baseline="0" dirty="0">
                <a:latin typeface="Calibri" panose="020F0502020204030204" pitchFamily="34" charset="0"/>
              </a:rPr>
              <a:t>Con la Fuerte incidencia de la estaci</a:t>
            </a:r>
            <a:r>
              <a:rPr lang="es-ES" sz="1400" i="1" dirty="0">
                <a:latin typeface="Calibri" panose="020F0502020204030204" pitchFamily="34" charset="0"/>
              </a:rPr>
              <a:t>ó</a:t>
            </a:r>
            <a:r>
              <a:rPr lang="es-ES" sz="1400" b="0" i="1" u="none" strike="noStrike" baseline="0" dirty="0">
                <a:latin typeface="Calibri" panose="020F0502020204030204" pitchFamily="34" charset="0"/>
              </a:rPr>
              <a:t>n invernal en el mes de febrero del 2024, indique cual fue la inversión para mitigar los riesgos por desastres naturales en la parroquia, contemplado en el </a:t>
            </a:r>
            <a:r>
              <a:rPr lang="es-419" sz="1400" b="0" i="1" u="none" strike="noStrike" baseline="0" dirty="0">
                <a:latin typeface="Calibri" panose="020F0502020204030204" pitchFamily="34" charset="0"/>
              </a:rPr>
              <a:t>componente asentamientos humanos?</a:t>
            </a:r>
            <a:endParaRPr lang="es-419" sz="1400" i="1" dirty="0"/>
          </a:p>
        </p:txBody>
      </p:sp>
    </p:spTree>
    <p:extLst>
      <p:ext uri="{BB962C8B-B14F-4D97-AF65-F5344CB8AC3E}">
        <p14:creationId xmlns:p14="http://schemas.microsoft.com/office/powerpoint/2010/main" val="3395507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5B5FBB24-9AA4-47D3-B0F8-4DDC88C949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834" y="3562570"/>
            <a:ext cx="3312464" cy="220831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69265" y="1195450"/>
            <a:ext cx="8924467" cy="1294404"/>
          </a:xfrm>
        </p:spPr>
        <p:txBody>
          <a:bodyPr>
            <a:noAutofit/>
          </a:bodyPr>
          <a:lstStyle/>
          <a:p>
            <a:pPr algn="ctr"/>
            <a:r>
              <a:rPr lang="es-ES" sz="2400" dirty="0">
                <a:solidFill>
                  <a:srgbClr val="213262"/>
                </a:solidFill>
              </a:rPr>
              <a:t>CAMPEONATO</a:t>
            </a:r>
            <a:br>
              <a:rPr lang="es-ES" sz="2400" dirty="0">
                <a:solidFill>
                  <a:srgbClr val="213262"/>
                </a:solidFill>
              </a:rPr>
            </a:br>
            <a:r>
              <a:rPr lang="es-ES" sz="2400" dirty="0">
                <a:solidFill>
                  <a:srgbClr val="213262"/>
                </a:solidFill>
              </a:rPr>
              <a:t>DE ECUAVOLEY</a:t>
            </a:r>
            <a:endParaRPr lang="es-EC" sz="2400" dirty="0">
              <a:solidFill>
                <a:srgbClr val="213262"/>
              </a:solidFill>
            </a:endParaRPr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FEB43E9F-2AB4-427D-B3BF-DA355AC5759D}"/>
              </a:ext>
            </a:extLst>
          </p:cNvPr>
          <p:cNvSpPr txBox="1">
            <a:spLocks/>
          </p:cNvSpPr>
          <p:nvPr/>
        </p:nvSpPr>
        <p:spPr>
          <a:xfrm>
            <a:off x="469445" y="445542"/>
            <a:ext cx="5232398" cy="7973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000" dirty="0">
                <a:solidFill>
                  <a:srgbClr val="0A7633"/>
                </a:solidFill>
                <a:latin typeface="+mn-lt"/>
              </a:rPr>
              <a:t>CONTRATACIÓN DEL SERVICIO DE ORGANIZACIÓN Y LOGÍSTICA</a:t>
            </a:r>
            <a:endParaRPr lang="es-EC" sz="2000" dirty="0">
              <a:solidFill>
                <a:srgbClr val="0A7633"/>
              </a:solidFill>
              <a:latin typeface="+mn-lt"/>
            </a:endParaRP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748C6F69-2EA0-499F-820A-F2A9645002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32" b="10209"/>
          <a:stretch/>
        </p:blipFill>
        <p:spPr>
          <a:xfrm>
            <a:off x="5881891" y="1338625"/>
            <a:ext cx="5897382" cy="2062474"/>
          </a:xfrm>
          <a:prstGeom prst="rect">
            <a:avLst/>
          </a:prstGeom>
        </p:spPr>
      </p:pic>
      <p:sp>
        <p:nvSpPr>
          <p:cNvPr id="14" name="Marcador de contenido 2">
            <a:extLst>
              <a:ext uri="{FF2B5EF4-FFF2-40B4-BE49-F238E27FC236}">
                <a16:creationId xmlns:a16="http://schemas.microsoft.com/office/drawing/2014/main" id="{CBC7B550-4702-4E15-A60C-4BBDC6F7C5D6}"/>
              </a:ext>
            </a:extLst>
          </p:cNvPr>
          <p:cNvSpPr txBox="1">
            <a:spLocks/>
          </p:cNvSpPr>
          <p:nvPr/>
        </p:nvSpPr>
        <p:spPr>
          <a:xfrm>
            <a:off x="597647" y="4666725"/>
            <a:ext cx="4898480" cy="19642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9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C" sz="3200" dirty="0">
                <a:solidFill>
                  <a:srgbClr val="0A7633"/>
                </a:solidFill>
                <a:latin typeface="+mj-lt"/>
              </a:rPr>
              <a:t>VALOR</a:t>
            </a:r>
            <a:r>
              <a:rPr lang="es-EC" sz="4400" dirty="0">
                <a:solidFill>
                  <a:srgbClr val="0A7633"/>
                </a:solidFill>
                <a:latin typeface="+mj-lt"/>
              </a:rPr>
              <a:t>:</a:t>
            </a:r>
            <a:endParaRPr lang="es-EC" sz="32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29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C" sz="3200" dirty="0">
                <a:latin typeface="+mj-lt"/>
              </a:rPr>
              <a:t>$4,000.00</a:t>
            </a:r>
            <a:endParaRPr lang="es-EC" sz="44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5" name="Rectángulo: esquinas redondeadas 14">
            <a:extLst>
              <a:ext uri="{FF2B5EF4-FFF2-40B4-BE49-F238E27FC236}">
                <a16:creationId xmlns:a16="http://schemas.microsoft.com/office/drawing/2014/main" id="{B4689B67-3285-419C-9ABB-63F5D151CC5A}"/>
              </a:ext>
            </a:extLst>
          </p:cNvPr>
          <p:cNvSpPr/>
          <p:nvPr/>
        </p:nvSpPr>
        <p:spPr>
          <a:xfrm>
            <a:off x="1303855" y="4355115"/>
            <a:ext cx="3563582" cy="1294404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52FAEC13-2EBC-446D-975C-4F4267F2BE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447" r="9666"/>
          <a:stretch/>
        </p:blipFill>
        <p:spPr>
          <a:xfrm>
            <a:off x="9364256" y="3562570"/>
            <a:ext cx="2415017" cy="2284104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58D15DB9-C4C6-4DDC-A058-83BB7B42B562}"/>
              </a:ext>
            </a:extLst>
          </p:cNvPr>
          <p:cNvSpPr txBox="1"/>
          <p:nvPr/>
        </p:nvSpPr>
        <p:spPr>
          <a:xfrm>
            <a:off x="114264" y="2239311"/>
            <a:ext cx="575741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1600" dirty="0">
                <a:solidFill>
                  <a:srgbClr val="0A7633"/>
                </a:solidFill>
              </a:rPr>
              <a:t>BENEFICIARIOS:  19 EQUIPOS – 95 PERSONAS 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04C11649-83D5-41D9-A381-DFBB8743D187}"/>
              </a:ext>
            </a:extLst>
          </p:cNvPr>
          <p:cNvSpPr txBox="1"/>
          <p:nvPr/>
        </p:nvSpPr>
        <p:spPr>
          <a:xfrm>
            <a:off x="206940" y="3845324"/>
            <a:ext cx="575741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1600" dirty="0">
                <a:solidFill>
                  <a:srgbClr val="0A7633"/>
                </a:solidFill>
              </a:rPr>
              <a:t>BENEFICIARIOS:  12 EQUIPOS – 60 PERSONAS </a:t>
            </a:r>
          </a:p>
        </p:txBody>
      </p:sp>
      <p:sp>
        <p:nvSpPr>
          <p:cNvPr id="17" name="Título 1">
            <a:extLst>
              <a:ext uri="{FF2B5EF4-FFF2-40B4-BE49-F238E27FC236}">
                <a16:creationId xmlns:a16="http://schemas.microsoft.com/office/drawing/2014/main" id="{40B285F5-6A9C-413B-83A9-32D976044F88}"/>
              </a:ext>
            </a:extLst>
          </p:cNvPr>
          <p:cNvSpPr txBox="1">
            <a:spLocks/>
          </p:cNvSpPr>
          <p:nvPr/>
        </p:nvSpPr>
        <p:spPr>
          <a:xfrm>
            <a:off x="-1376589" y="2819288"/>
            <a:ext cx="8924467" cy="12944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400" dirty="0">
                <a:solidFill>
                  <a:srgbClr val="213262"/>
                </a:solidFill>
              </a:rPr>
              <a:t>CAMPEONATO DE ECUAVOLEY</a:t>
            </a:r>
          </a:p>
          <a:p>
            <a:pPr algn="ctr"/>
            <a:r>
              <a:rPr lang="es-ES" sz="2400" dirty="0">
                <a:solidFill>
                  <a:srgbClr val="213262"/>
                </a:solidFill>
              </a:rPr>
              <a:t>DÍA DEL PADRE</a:t>
            </a:r>
            <a:endParaRPr lang="es-EC" sz="2400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7547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315"/>
            <a:ext cx="12192000" cy="6860607"/>
          </a:xfrm>
        </p:spPr>
      </p:pic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293686" y="3285349"/>
            <a:ext cx="2067560" cy="511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S" sz="24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Copa Pasión</a:t>
            </a:r>
            <a:endParaRPr lang="es-EC" sz="24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899D2117-B4A1-4850-8704-9CE0C3825A6A}"/>
              </a:ext>
            </a:extLst>
          </p:cNvPr>
          <p:cNvSpPr txBox="1">
            <a:spLocks/>
          </p:cNvSpPr>
          <p:nvPr/>
        </p:nvSpPr>
        <p:spPr>
          <a:xfrm>
            <a:off x="4193883" y="3289462"/>
            <a:ext cx="4004423" cy="498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S" sz="24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Campeonato Docentes</a:t>
            </a:r>
            <a:endParaRPr lang="es-EC" sz="24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088E4A4D-F9CC-4532-90C2-8DFA168F744C}"/>
              </a:ext>
            </a:extLst>
          </p:cNvPr>
          <p:cNvSpPr txBox="1">
            <a:spLocks/>
          </p:cNvSpPr>
          <p:nvPr/>
        </p:nvSpPr>
        <p:spPr>
          <a:xfrm>
            <a:off x="2901291" y="2060165"/>
            <a:ext cx="6389414" cy="511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VALOR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r>
              <a:rPr lang="es-EC" sz="3500" dirty="0">
                <a:solidFill>
                  <a:srgbClr val="0A7633"/>
                </a:solidFill>
                <a:latin typeface="+mj-lt"/>
              </a:rPr>
              <a:t> </a:t>
            </a:r>
            <a:r>
              <a:rPr lang="es-EC" sz="3500" dirty="0">
                <a:latin typeface="+mj-lt"/>
              </a:rPr>
              <a:t>$3.920,00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3" name="Rectángulo: esquinas redondeadas 12">
            <a:extLst>
              <a:ext uri="{FF2B5EF4-FFF2-40B4-BE49-F238E27FC236}">
                <a16:creationId xmlns:a16="http://schemas.microsoft.com/office/drawing/2014/main" id="{F3C57CC2-1616-4D81-80A1-E6A68555265D}"/>
              </a:ext>
            </a:extLst>
          </p:cNvPr>
          <p:cNvSpPr/>
          <p:nvPr/>
        </p:nvSpPr>
        <p:spPr>
          <a:xfrm>
            <a:off x="3502458" y="1824642"/>
            <a:ext cx="5187079" cy="73449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pic>
        <p:nvPicPr>
          <p:cNvPr id="15" name="Imagen 14">
            <a:extLst>
              <a:ext uri="{FF2B5EF4-FFF2-40B4-BE49-F238E27FC236}">
                <a16:creationId xmlns:a16="http://schemas.microsoft.com/office/drawing/2014/main" id="{1AD54756-30F4-4610-93AF-3FE233C66F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1" r="8672"/>
          <a:stretch/>
        </p:blipFill>
        <p:spPr>
          <a:xfrm>
            <a:off x="4505422" y="3796524"/>
            <a:ext cx="3361601" cy="2668281"/>
          </a:xfrm>
          <a:prstGeom prst="rect">
            <a:avLst/>
          </a:prstGeom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7A2DB340-1E90-459E-BAEF-73CAF1C007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1"/>
          <a:stretch/>
        </p:blipFill>
        <p:spPr>
          <a:xfrm>
            <a:off x="467153" y="3814454"/>
            <a:ext cx="3773320" cy="2669615"/>
          </a:xfrm>
          <a:prstGeom prst="rect">
            <a:avLst/>
          </a:prstGeom>
        </p:spPr>
      </p:pic>
      <p:sp>
        <p:nvSpPr>
          <p:cNvPr id="19" name="CuadroTexto 18">
            <a:extLst>
              <a:ext uri="{FF2B5EF4-FFF2-40B4-BE49-F238E27FC236}">
                <a16:creationId xmlns:a16="http://schemas.microsoft.com/office/drawing/2014/main" id="{517E2E70-8C0C-4860-9ADC-91017300DC9B}"/>
              </a:ext>
            </a:extLst>
          </p:cNvPr>
          <p:cNvSpPr txBox="1"/>
          <p:nvPr/>
        </p:nvSpPr>
        <p:spPr>
          <a:xfrm>
            <a:off x="2416566" y="373931"/>
            <a:ext cx="77422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800" dirty="0">
                <a:latin typeface="+mj-lt"/>
              </a:rPr>
              <a:t>FOMENTO DE VALORES Y TRADICIONES A TRAVÉS DEL DEPORTE</a:t>
            </a:r>
          </a:p>
        </p:txBody>
      </p:sp>
      <p:pic>
        <p:nvPicPr>
          <p:cNvPr id="21" name="Imagen 20">
            <a:extLst>
              <a:ext uri="{FF2B5EF4-FFF2-40B4-BE49-F238E27FC236}">
                <a16:creationId xmlns:a16="http://schemas.microsoft.com/office/drawing/2014/main" id="{14367D79-C28F-42D4-8C31-2857D2AB66E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90" r="10970"/>
          <a:stretch/>
        </p:blipFill>
        <p:spPr>
          <a:xfrm>
            <a:off x="8131972" y="3795191"/>
            <a:ext cx="3870755" cy="2669614"/>
          </a:xfrm>
          <a:prstGeom prst="rect">
            <a:avLst/>
          </a:prstGeom>
        </p:spPr>
      </p:pic>
      <p:sp>
        <p:nvSpPr>
          <p:cNvPr id="22" name="Marcador de contenido 2">
            <a:extLst>
              <a:ext uri="{FF2B5EF4-FFF2-40B4-BE49-F238E27FC236}">
                <a16:creationId xmlns:a16="http://schemas.microsoft.com/office/drawing/2014/main" id="{C31380A7-108C-4E53-A9D9-5475B8310907}"/>
              </a:ext>
            </a:extLst>
          </p:cNvPr>
          <p:cNvSpPr txBox="1">
            <a:spLocks/>
          </p:cNvSpPr>
          <p:nvPr/>
        </p:nvSpPr>
        <p:spPr>
          <a:xfrm>
            <a:off x="8689537" y="3271808"/>
            <a:ext cx="2749396" cy="511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S" sz="24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Copa Manglaralto</a:t>
            </a:r>
            <a:endParaRPr lang="es-EC" sz="24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87959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C34817B5-D856-4418-8909-C1FC9E9B35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397" y="3550024"/>
            <a:ext cx="4961963" cy="3307976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6057" y="1699330"/>
            <a:ext cx="5391374" cy="917265"/>
          </a:xfrm>
        </p:spPr>
        <p:txBody>
          <a:bodyPr>
            <a:no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CURSOS VACACIONALES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63918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F88DBF23-7072-462E-B7A4-F211D1FFAA01}"/>
              </a:ext>
            </a:extLst>
          </p:cNvPr>
          <p:cNvSpPr txBox="1">
            <a:spLocks/>
          </p:cNvSpPr>
          <p:nvPr/>
        </p:nvSpPr>
        <p:spPr>
          <a:xfrm>
            <a:off x="5495101" y="817787"/>
            <a:ext cx="6177280" cy="11749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400" dirty="0">
                <a:solidFill>
                  <a:srgbClr val="0A7633"/>
                </a:solidFill>
                <a:latin typeface="+mn-lt"/>
              </a:rPr>
              <a:t>SERVICIO DE ORGANIZACIÓN</a:t>
            </a:r>
          </a:p>
          <a:p>
            <a:pPr algn="ctr"/>
            <a:r>
              <a:rPr lang="es-ES" sz="2400" dirty="0">
                <a:solidFill>
                  <a:srgbClr val="0A7633"/>
                </a:solidFill>
                <a:latin typeface="+mn-lt"/>
              </a:rPr>
              <a:t>Y LOGÍSTICA PARA</a:t>
            </a: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BDF60A07-AFF0-4069-B97B-475FEAAAC6EA}"/>
              </a:ext>
            </a:extLst>
          </p:cNvPr>
          <p:cNvSpPr txBox="1">
            <a:spLocks/>
          </p:cNvSpPr>
          <p:nvPr/>
        </p:nvSpPr>
        <p:spPr>
          <a:xfrm>
            <a:off x="7178286" y="4001294"/>
            <a:ext cx="2810910" cy="113663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C" sz="3600" b="1" dirty="0">
                <a:solidFill>
                  <a:srgbClr val="0A7633"/>
                </a:solidFill>
                <a:latin typeface="+mj-lt"/>
              </a:rPr>
              <a:t>MONTO: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s-EC" sz="3600" dirty="0">
                <a:latin typeface="+mj-lt"/>
              </a:rPr>
              <a:t>$4,000.00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2" name="Rectángulo: esquinas redondeadas 11">
            <a:extLst>
              <a:ext uri="{FF2B5EF4-FFF2-40B4-BE49-F238E27FC236}">
                <a16:creationId xmlns:a16="http://schemas.microsoft.com/office/drawing/2014/main" id="{06705860-6AD1-44A3-9755-30DB18B6D378}"/>
              </a:ext>
            </a:extLst>
          </p:cNvPr>
          <p:cNvSpPr/>
          <p:nvPr/>
        </p:nvSpPr>
        <p:spPr>
          <a:xfrm>
            <a:off x="6754642" y="3632362"/>
            <a:ext cx="3667760" cy="166624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6E579A0C-5B29-42E8-B512-0F7101F252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397" y="146331"/>
            <a:ext cx="4961963" cy="3307976"/>
          </a:xfrm>
          <a:prstGeom prst="rect">
            <a:avLst/>
          </a:prstGeom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5DC9EED1-F90C-4F42-ABFA-4DC041C3CB71}"/>
              </a:ext>
            </a:extLst>
          </p:cNvPr>
          <p:cNvSpPr txBox="1"/>
          <p:nvPr/>
        </p:nvSpPr>
        <p:spPr>
          <a:xfrm>
            <a:off x="5504663" y="2373765"/>
            <a:ext cx="61677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1600" dirty="0"/>
              <a:t>Carate Do, trenzas y peinados, elaboración de vinchas, manualidades, natación, levantamiento de pesas, Ballet, pintura, Danza folclórica y contemporánea.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352056FA-C663-4BCB-B3CF-5E887D74C3EE}"/>
              </a:ext>
            </a:extLst>
          </p:cNvPr>
          <p:cNvSpPr txBox="1"/>
          <p:nvPr/>
        </p:nvSpPr>
        <p:spPr>
          <a:xfrm>
            <a:off x="5912757" y="5838409"/>
            <a:ext cx="59923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1600" dirty="0"/>
              <a:t>Beneficiarios: más 500 personas entre niños, niñas y adultos.</a:t>
            </a:r>
            <a:endParaRPr lang="es-EC" sz="1600" dirty="0">
              <a:solidFill>
                <a:srgbClr val="0A76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2605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250031"/>
            <a:ext cx="9197788" cy="1325563"/>
          </a:xfrm>
        </p:spPr>
        <p:txBody>
          <a:bodyPr>
            <a:noAutofit/>
          </a:bodyPr>
          <a:lstStyle/>
          <a:p>
            <a:pPr algn="ctr"/>
            <a:r>
              <a:rPr lang="es-ES" sz="2000" dirty="0"/>
              <a:t>PROYECTOS SOCIALES DE COOPERACIÓN INTERINSTITUCIONAL </a:t>
            </a:r>
            <a:r>
              <a:rPr lang="es-ES" sz="2800" dirty="0"/>
              <a:t>CENTROS DE DESARROLLO INFANTIL. </a:t>
            </a:r>
            <a:endParaRPr lang="es-EC" sz="3200" dirty="0">
              <a:solidFill>
                <a:srgbClr val="213262"/>
              </a:solidFill>
            </a:endParaRP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366E3DA5-F25D-4B1B-91D5-4D38BE48DE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48" b="5228"/>
          <a:stretch/>
        </p:blipFill>
        <p:spPr>
          <a:xfrm>
            <a:off x="5295794" y="3504837"/>
            <a:ext cx="5368159" cy="3103132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6039C60E-2A54-4AD3-9136-5B3B0FB4F58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2" t="11956" r="-129" b="5883"/>
          <a:stretch/>
        </p:blipFill>
        <p:spPr>
          <a:xfrm>
            <a:off x="1497106" y="3504837"/>
            <a:ext cx="3689136" cy="3103132"/>
          </a:xfrm>
          <a:prstGeom prst="rect">
            <a:avLst/>
          </a:prstGeom>
        </p:spPr>
      </p:pic>
      <p:sp>
        <p:nvSpPr>
          <p:cNvPr id="12" name="Marcador de contenido 2">
            <a:extLst>
              <a:ext uri="{FF2B5EF4-FFF2-40B4-BE49-F238E27FC236}">
                <a16:creationId xmlns:a16="http://schemas.microsoft.com/office/drawing/2014/main" id="{A6C0C4BF-68B5-4BB6-AEA6-7E085A333E15}"/>
              </a:ext>
            </a:extLst>
          </p:cNvPr>
          <p:cNvSpPr txBox="1">
            <a:spLocks/>
          </p:cNvSpPr>
          <p:nvPr/>
        </p:nvSpPr>
        <p:spPr>
          <a:xfrm>
            <a:off x="2975819" y="2106640"/>
            <a:ext cx="6240356" cy="4493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C" sz="32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3200" b="1" dirty="0">
                <a:solidFill>
                  <a:srgbClr val="213262"/>
                </a:solidFill>
                <a:latin typeface="+mj-lt"/>
              </a:rPr>
              <a:t>$392,378.83</a:t>
            </a:r>
          </a:p>
        </p:txBody>
      </p:sp>
      <p:sp>
        <p:nvSpPr>
          <p:cNvPr id="13" name="Rectángulo: esquinas redondeadas 12">
            <a:extLst>
              <a:ext uri="{FF2B5EF4-FFF2-40B4-BE49-F238E27FC236}">
                <a16:creationId xmlns:a16="http://schemas.microsoft.com/office/drawing/2014/main" id="{42590988-88FA-4518-85DF-BDA80F084D30}"/>
              </a:ext>
            </a:extLst>
          </p:cNvPr>
          <p:cNvSpPr/>
          <p:nvPr/>
        </p:nvSpPr>
        <p:spPr>
          <a:xfrm>
            <a:off x="3368039" y="1806377"/>
            <a:ext cx="5455920" cy="94274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14" name="Título 1">
            <a:extLst>
              <a:ext uri="{FF2B5EF4-FFF2-40B4-BE49-F238E27FC236}">
                <a16:creationId xmlns:a16="http://schemas.microsoft.com/office/drawing/2014/main" id="{2FF84A0A-5C61-4B30-810B-05340B6323CB}"/>
              </a:ext>
            </a:extLst>
          </p:cNvPr>
          <p:cNvSpPr txBox="1">
            <a:spLocks/>
          </p:cNvSpPr>
          <p:nvPr/>
        </p:nvSpPr>
        <p:spPr>
          <a:xfrm>
            <a:off x="1497106" y="1025864"/>
            <a:ext cx="9197788" cy="9427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1600" dirty="0">
                <a:solidFill>
                  <a:srgbClr val="0A7633"/>
                </a:solidFill>
                <a:latin typeface="+mn-lt"/>
              </a:rPr>
              <a:t>Servicios de alimentación, servicios básicos, materiales didácticos, de aseo y eventos sociales. </a:t>
            </a:r>
            <a:endParaRPr lang="es-EC" sz="3200" dirty="0">
              <a:solidFill>
                <a:srgbClr val="0A7633"/>
              </a:solidFill>
              <a:latin typeface="+mn-lt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57DA4BFB-25B1-4FE9-A07D-A6FE7CA8CF72}"/>
              </a:ext>
            </a:extLst>
          </p:cNvPr>
          <p:cNvSpPr txBox="1"/>
          <p:nvPr/>
        </p:nvSpPr>
        <p:spPr>
          <a:xfrm>
            <a:off x="4147812" y="2942716"/>
            <a:ext cx="389637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2000" dirty="0">
                <a:solidFill>
                  <a:srgbClr val="0A7633"/>
                </a:solidFill>
              </a:rPr>
              <a:t>Beneficiarios: </a:t>
            </a:r>
            <a:r>
              <a:rPr lang="es-EC" sz="2000" dirty="0">
                <a:solidFill>
                  <a:srgbClr val="213262"/>
                </a:solidFill>
              </a:rPr>
              <a:t>13 CDI - 414 niños </a:t>
            </a:r>
          </a:p>
        </p:txBody>
      </p:sp>
    </p:spTree>
    <p:extLst>
      <p:ext uri="{BB962C8B-B14F-4D97-AF65-F5344CB8AC3E}">
        <p14:creationId xmlns:p14="http://schemas.microsoft.com/office/powerpoint/2010/main" val="309962798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71E7A-09E9-7348-9BC5-66BD8EFA7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737B04DE-2C15-18F2-8E37-65E171296A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753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51D57848-BBDA-4F40-E033-42973E5E6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250031"/>
            <a:ext cx="9197788" cy="1325563"/>
          </a:xfrm>
        </p:spPr>
        <p:txBody>
          <a:bodyPr>
            <a:noAutofit/>
          </a:bodyPr>
          <a:lstStyle/>
          <a:p>
            <a:pPr algn="ctr"/>
            <a:r>
              <a:rPr lang="es-ES" sz="2000" dirty="0"/>
              <a:t>PROYECTOS SOCIALES DE COOPERACIÓN INTERINSTITUCIONAL </a:t>
            </a:r>
            <a:r>
              <a:rPr lang="es-ES" sz="2800" dirty="0"/>
              <a:t>CENTROS DE DESARROLLO INFANTIL. 414 NIÑOS (13 CDI)</a:t>
            </a:r>
            <a:endParaRPr lang="es-EC" sz="3200" dirty="0">
              <a:solidFill>
                <a:srgbClr val="213262"/>
              </a:solidFill>
            </a:endParaRPr>
          </a:p>
        </p:txBody>
      </p:sp>
      <p:sp>
        <p:nvSpPr>
          <p:cNvPr id="12" name="Marcador de contenido 2">
            <a:extLst>
              <a:ext uri="{FF2B5EF4-FFF2-40B4-BE49-F238E27FC236}">
                <a16:creationId xmlns:a16="http://schemas.microsoft.com/office/drawing/2014/main" id="{750E21A9-A264-C0DE-A2E6-D8650A4C6719}"/>
              </a:ext>
            </a:extLst>
          </p:cNvPr>
          <p:cNvSpPr txBox="1">
            <a:spLocks/>
          </p:cNvSpPr>
          <p:nvPr/>
        </p:nvSpPr>
        <p:spPr>
          <a:xfrm>
            <a:off x="2687782" y="2022441"/>
            <a:ext cx="7074167" cy="94274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C" sz="36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3600" b="1" dirty="0">
                <a:solidFill>
                  <a:srgbClr val="213262"/>
                </a:solidFill>
                <a:latin typeface="+mj-lt"/>
              </a:rPr>
              <a:t>$174,959.30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s-EC" sz="3000" b="1" i="1" dirty="0"/>
              <a:t>64.546 INGESTAS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3" name="Rectángulo: esquinas redondeadas 12">
            <a:extLst>
              <a:ext uri="{FF2B5EF4-FFF2-40B4-BE49-F238E27FC236}">
                <a16:creationId xmlns:a16="http://schemas.microsoft.com/office/drawing/2014/main" id="{FB653353-961C-4439-5165-16C181567AE5}"/>
              </a:ext>
            </a:extLst>
          </p:cNvPr>
          <p:cNvSpPr/>
          <p:nvPr/>
        </p:nvSpPr>
        <p:spPr>
          <a:xfrm>
            <a:off x="2430049" y="1839443"/>
            <a:ext cx="7331900" cy="1325563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14" name="Título 1">
            <a:extLst>
              <a:ext uri="{FF2B5EF4-FFF2-40B4-BE49-F238E27FC236}">
                <a16:creationId xmlns:a16="http://schemas.microsoft.com/office/drawing/2014/main" id="{986EC10B-9858-E48D-0720-0570F3AEDD10}"/>
              </a:ext>
            </a:extLst>
          </p:cNvPr>
          <p:cNvSpPr txBox="1">
            <a:spLocks/>
          </p:cNvSpPr>
          <p:nvPr/>
        </p:nvSpPr>
        <p:spPr>
          <a:xfrm>
            <a:off x="1497106" y="1172499"/>
            <a:ext cx="9197788" cy="9427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1600" dirty="0">
                <a:solidFill>
                  <a:srgbClr val="0A7633"/>
                </a:solidFill>
                <a:latin typeface="+mn-lt"/>
              </a:rPr>
              <a:t>INGESTAS Y ALIMENTACION</a:t>
            </a:r>
            <a:endParaRPr lang="es-EC" sz="3200" dirty="0">
              <a:solidFill>
                <a:srgbClr val="0A7633"/>
              </a:solidFill>
              <a:latin typeface="+mn-lt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12C63B60-35D3-2F44-CFDC-1EB7536F394B}"/>
              </a:ext>
            </a:extLst>
          </p:cNvPr>
          <p:cNvSpPr txBox="1"/>
          <p:nvPr/>
        </p:nvSpPr>
        <p:spPr>
          <a:xfrm>
            <a:off x="1501193" y="3429000"/>
            <a:ext cx="459480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ES" sz="1800" b="1" i="1" u="none" strike="noStrike" baseline="0" dirty="0">
                <a:latin typeface="Calibri" panose="020F0502020204030204" pitchFamily="34" charset="0"/>
              </a:rPr>
              <a:t>4.-</a:t>
            </a:r>
            <a:r>
              <a:rPr lang="es-ES" sz="1800" b="0" i="1" u="none" strike="noStrike" baseline="0" dirty="0">
                <a:latin typeface="Calibri" panose="020F0502020204030204" pitchFamily="34" charset="0"/>
              </a:rPr>
              <a:t>¿En el </a:t>
            </a:r>
            <a:r>
              <a:rPr lang="es-ES" sz="1800" b="0" i="1" u="none" strike="noStrike" baseline="0" dirty="0" err="1">
                <a:latin typeface="Calibri" panose="020F0502020204030204" pitchFamily="34" charset="0"/>
              </a:rPr>
              <a:t>Pac</a:t>
            </a:r>
            <a:r>
              <a:rPr lang="es-ES" sz="1800" b="0" i="1" u="none" strike="noStrike" baseline="0" dirty="0">
                <a:latin typeface="Calibri" panose="020F0502020204030204" pitchFamily="34" charset="0"/>
              </a:rPr>
              <a:t> de 2023 no consta el rubo del servicio externalizado de alimentación para los 13 centro DCI a pesar que si atendieron estos centros. En el </a:t>
            </a:r>
            <a:r>
              <a:rPr lang="es-ES" sz="1800" b="0" i="1" u="none" strike="noStrike" baseline="0" dirty="0" err="1">
                <a:latin typeface="Calibri" panose="020F0502020204030204" pitchFamily="34" charset="0"/>
              </a:rPr>
              <a:t>Pac</a:t>
            </a:r>
            <a:r>
              <a:rPr lang="es-ES" sz="1800" b="0" i="1" u="none" strike="noStrike" baseline="0" dirty="0">
                <a:latin typeface="Calibri" panose="020F0502020204030204" pitchFamily="34" charset="0"/>
              </a:rPr>
              <a:t> del 2024 encontramos un rubro de $ 323,284.32 por este servicio, por lo que necesitamos conocer cuantos niños son atendidos en estos centros, cuantas ingestas se han cubierto con este valor, quienes son los proveedores y las diferentes dietas que se surten.</a:t>
            </a:r>
            <a:r>
              <a:rPr lang="es-419" sz="1800" b="0" i="1" u="none" strike="noStrike" baseline="0" dirty="0">
                <a:latin typeface="Calibri" panose="020F0502020204030204" pitchFamily="34" charset="0"/>
              </a:rPr>
              <a:t>?</a:t>
            </a:r>
            <a:endParaRPr lang="es-419" i="1" dirty="0"/>
          </a:p>
        </p:txBody>
      </p:sp>
    </p:spTree>
    <p:extLst>
      <p:ext uri="{BB962C8B-B14F-4D97-AF65-F5344CB8AC3E}">
        <p14:creationId xmlns:p14="http://schemas.microsoft.com/office/powerpoint/2010/main" val="31037641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6D4C8013-BCE2-4DD3-9682-D76669E399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460" y="2667562"/>
            <a:ext cx="4887163" cy="3258108"/>
          </a:xfrm>
          <a:prstGeom prst="rect">
            <a:avLst/>
          </a:prstGeom>
        </p:spPr>
      </p:pic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936460" y="975461"/>
            <a:ext cx="9830151" cy="8945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S" sz="2400" dirty="0">
                <a:latin typeface="+mj-lt"/>
              </a:rPr>
              <a:t>ENTREGA DE MATERIALES DE CONSTRUCCIÓN PARA ADECUACIONES DE LOS CENTROS DE DESARROLLO INFANTIL</a:t>
            </a:r>
            <a:endParaRPr lang="es-EC" sz="2400" dirty="0">
              <a:latin typeface="+mj-lt"/>
            </a:endParaRP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EB55119F-F6CB-4FF4-80A5-583FCA1DDF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74"/>
          <a:stretch/>
        </p:blipFill>
        <p:spPr>
          <a:xfrm>
            <a:off x="6096000" y="2667561"/>
            <a:ext cx="5471170" cy="3258109"/>
          </a:xfrm>
          <a:prstGeom prst="rect">
            <a:avLst/>
          </a:prstGeom>
        </p:spPr>
      </p:pic>
      <p:sp>
        <p:nvSpPr>
          <p:cNvPr id="8" name="Marcador de contenido 2">
            <a:extLst>
              <a:ext uri="{FF2B5EF4-FFF2-40B4-BE49-F238E27FC236}">
                <a16:creationId xmlns:a16="http://schemas.microsoft.com/office/drawing/2014/main" id="{0DE6602B-8F86-4DFA-BE42-57DFBF0D80EA}"/>
              </a:ext>
            </a:extLst>
          </p:cNvPr>
          <p:cNvSpPr txBox="1">
            <a:spLocks/>
          </p:cNvSpPr>
          <p:nvPr/>
        </p:nvSpPr>
        <p:spPr>
          <a:xfrm>
            <a:off x="838200" y="1820762"/>
            <a:ext cx="9830151" cy="623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S" sz="2000" dirty="0">
                <a:solidFill>
                  <a:srgbClr val="0A7633"/>
                </a:solidFill>
              </a:rPr>
              <a:t>CDI DE OLÓN, MONTAÑITA, LIBERTADOR BOLÍVAR, SINCHAL Y BARCELONA</a:t>
            </a:r>
            <a:endParaRPr lang="es-EC" sz="2000" dirty="0">
              <a:solidFill>
                <a:srgbClr val="0A7633"/>
              </a:solidFill>
            </a:endParaRPr>
          </a:p>
        </p:txBody>
      </p:sp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0F05EB36-5EF7-4812-AFF8-BEEE640545D4}"/>
              </a:ext>
            </a:extLst>
          </p:cNvPr>
          <p:cNvSpPr txBox="1">
            <a:spLocks/>
          </p:cNvSpPr>
          <p:nvPr/>
        </p:nvSpPr>
        <p:spPr>
          <a:xfrm>
            <a:off x="2060105" y="2444160"/>
            <a:ext cx="7621776" cy="1136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</p:spTree>
    <p:extLst>
      <p:ext uri="{BB962C8B-B14F-4D97-AF65-F5344CB8AC3E}">
        <p14:creationId xmlns:p14="http://schemas.microsoft.com/office/powerpoint/2010/main" val="24289704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DD275F72-3107-4BB7-86D5-3C2B761DBB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91"/>
          <a:stretch/>
        </p:blipFill>
        <p:spPr>
          <a:xfrm>
            <a:off x="643884" y="516770"/>
            <a:ext cx="4969205" cy="291223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77CB8D5F-24F4-43C1-AE29-ED3E9CEE93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51"/>
          <a:stretch/>
        </p:blipFill>
        <p:spPr>
          <a:xfrm>
            <a:off x="6347913" y="516770"/>
            <a:ext cx="5151615" cy="2910633"/>
          </a:xfrm>
          <a:prstGeom prst="rect">
            <a:avLst/>
          </a:prstGeom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F26FEB0E-6F9E-4D3D-9B5A-15C6D6BBF79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51"/>
          <a:stretch/>
        </p:blipFill>
        <p:spPr>
          <a:xfrm>
            <a:off x="6347913" y="3606673"/>
            <a:ext cx="5200203" cy="2938085"/>
          </a:xfrm>
          <a:prstGeom prst="rect">
            <a:avLst/>
          </a:prstGeom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4C0C0533-D87F-41A8-B9D1-56CA6A73C7A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5" b="5645"/>
          <a:stretch/>
        </p:blipFill>
        <p:spPr>
          <a:xfrm>
            <a:off x="643883" y="3606673"/>
            <a:ext cx="4969205" cy="2938085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B6B69177-7BD4-4A86-B522-D0FB3B7BFD4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02" b="9696"/>
          <a:stretch/>
        </p:blipFill>
        <p:spPr>
          <a:xfrm>
            <a:off x="3380399" y="2510118"/>
            <a:ext cx="5200203" cy="240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15683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13219-EE5B-6AC0-F9DC-DF190EF061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042A3384-1375-6ABC-DD29-2E3503E94D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91"/>
          <a:stretch/>
        </p:blipFill>
        <p:spPr>
          <a:xfrm>
            <a:off x="643884" y="516770"/>
            <a:ext cx="4969205" cy="2912230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E54BB17B-C3D1-B337-7C53-1A8E5F95E8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51"/>
          <a:stretch/>
        </p:blipFill>
        <p:spPr>
          <a:xfrm>
            <a:off x="6347913" y="516770"/>
            <a:ext cx="5151615" cy="2910633"/>
          </a:xfrm>
          <a:prstGeom prst="rect">
            <a:avLst/>
          </a:prstGeom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559F4CA9-8A1E-768C-BDFE-090BBE68D6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5" b="5645"/>
          <a:stretch/>
        </p:blipFill>
        <p:spPr>
          <a:xfrm>
            <a:off x="643883" y="3606673"/>
            <a:ext cx="4969205" cy="2938085"/>
          </a:xfrm>
          <a:prstGeom prst="rect">
            <a:avLst/>
          </a:prstGeom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4EB28CBF-BB18-0763-ED2D-4B3036324535}"/>
              </a:ext>
            </a:extLst>
          </p:cNvPr>
          <p:cNvSpPr txBox="1"/>
          <p:nvPr/>
        </p:nvSpPr>
        <p:spPr>
          <a:xfrm>
            <a:off x="6299324" y="4475550"/>
            <a:ext cx="52002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dist"/>
            <a:r>
              <a:rPr lang="es-ES" sz="1800" b="1" i="1" u="none" strike="noStrike" baseline="0" dirty="0">
                <a:latin typeface="Calibri" panose="020F0502020204030204" pitchFamily="34" charset="0"/>
              </a:rPr>
              <a:t>6.-</a:t>
            </a:r>
            <a:r>
              <a:rPr lang="es-ES" sz="1800" b="0" i="1" u="none" strike="noStrike" baseline="0" dirty="0">
                <a:latin typeface="Calibri" panose="020F0502020204030204" pitchFamily="34" charset="0"/>
              </a:rPr>
              <a:t>¿En el </a:t>
            </a:r>
            <a:r>
              <a:rPr lang="es-ES" sz="1800" b="0" i="1" u="none" strike="noStrike" baseline="0" dirty="0" err="1">
                <a:latin typeface="Calibri" panose="020F0502020204030204" pitchFamily="34" charset="0"/>
              </a:rPr>
              <a:t>Pac</a:t>
            </a:r>
            <a:r>
              <a:rPr lang="es-ES" sz="1800" b="0" i="1" u="none" strike="noStrike" baseline="0" dirty="0">
                <a:latin typeface="Calibri" panose="020F0502020204030204" pitchFamily="34" charset="0"/>
              </a:rPr>
              <a:t> 2023 se encuentran detallados los valores por servicios básicos, no </a:t>
            </a:r>
            <a:r>
              <a:rPr lang="es-ES" sz="1800" b="0" i="1" u="none" strike="noStrike" baseline="0" dirty="0" err="1">
                <a:latin typeface="Calibri" panose="020F0502020204030204" pitchFamily="34" charset="0"/>
              </a:rPr>
              <a:t>asi</a:t>
            </a:r>
            <a:r>
              <a:rPr lang="es-ES" sz="1800" b="0" i="1" u="none" strike="noStrike" baseline="0" dirty="0">
                <a:latin typeface="Calibri" panose="020F0502020204030204" pitchFamily="34" charset="0"/>
              </a:rPr>
              <a:t> en el del 2024</a:t>
            </a:r>
          </a:p>
          <a:p>
            <a:pPr algn="just"/>
            <a:r>
              <a:rPr lang="es-ES" sz="1800" b="0" i="1" u="none" strike="noStrike" baseline="0" dirty="0">
                <a:latin typeface="Calibri" panose="020F0502020204030204" pitchFamily="34" charset="0"/>
              </a:rPr>
              <a:t>excepto por los de internet, cual es el motivo de esta ausencia?.</a:t>
            </a:r>
            <a:r>
              <a:rPr lang="es-419" sz="1800" b="0" i="1" u="none" strike="noStrike" baseline="0" dirty="0">
                <a:latin typeface="Calibri" panose="020F0502020204030204" pitchFamily="34" charset="0"/>
              </a:rPr>
              <a:t>?</a:t>
            </a:r>
            <a:endParaRPr lang="es-419" i="1" dirty="0"/>
          </a:p>
        </p:txBody>
      </p:sp>
    </p:spTree>
    <p:extLst>
      <p:ext uri="{BB962C8B-B14F-4D97-AF65-F5344CB8AC3E}">
        <p14:creationId xmlns:p14="http://schemas.microsoft.com/office/powerpoint/2010/main" val="421810155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C50349FD-CFD0-436E-8D2E-1426D1ACA1D0}"/>
              </a:ext>
            </a:extLst>
          </p:cNvPr>
          <p:cNvSpPr txBox="1">
            <a:spLocks/>
          </p:cNvSpPr>
          <p:nvPr/>
        </p:nvSpPr>
        <p:spPr>
          <a:xfrm>
            <a:off x="1497106" y="209916"/>
            <a:ext cx="9197788" cy="9427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200" dirty="0"/>
              <a:t>PROYECTOS SOCIALES DE COOPERACIÓN INTERINSTITUCIONAL GAD MANGLARALTO Y MIES</a:t>
            </a:r>
            <a:endParaRPr lang="es-EC" dirty="0">
              <a:solidFill>
                <a:srgbClr val="213262"/>
              </a:solidFill>
            </a:endParaRPr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20DAF660-3EE8-4821-9509-3E40188A0E8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88" b="17268"/>
          <a:stretch/>
        </p:blipFill>
        <p:spPr>
          <a:xfrm>
            <a:off x="887505" y="4039098"/>
            <a:ext cx="7850834" cy="2739671"/>
          </a:xfrm>
          <a:prstGeom prst="rect">
            <a:avLst/>
          </a:prstGeom>
        </p:spPr>
      </p:pic>
      <p:sp>
        <p:nvSpPr>
          <p:cNvPr id="8" name="Marcador de contenido 2">
            <a:extLst>
              <a:ext uri="{FF2B5EF4-FFF2-40B4-BE49-F238E27FC236}">
                <a16:creationId xmlns:a16="http://schemas.microsoft.com/office/drawing/2014/main" id="{B4AC857C-D72E-495B-9BAD-14E5D3320957}"/>
              </a:ext>
            </a:extLst>
          </p:cNvPr>
          <p:cNvSpPr txBox="1">
            <a:spLocks/>
          </p:cNvSpPr>
          <p:nvPr/>
        </p:nvSpPr>
        <p:spPr>
          <a:xfrm>
            <a:off x="2578746" y="2851502"/>
            <a:ext cx="7240695" cy="1136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C" sz="36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3600" dirty="0">
                <a:latin typeface="+mj-lt"/>
              </a:rPr>
              <a:t>$ 126,980.62</a:t>
            </a: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9BA6A06C-46EE-418F-889B-8F93A862222E}"/>
              </a:ext>
            </a:extLst>
          </p:cNvPr>
          <p:cNvSpPr/>
          <p:nvPr/>
        </p:nvSpPr>
        <p:spPr>
          <a:xfrm>
            <a:off x="2998694" y="2590045"/>
            <a:ext cx="6194612" cy="94274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4918CE5A-22B7-4793-A82A-E4B472AC5EB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31" b="21961"/>
          <a:stretch/>
        </p:blipFill>
        <p:spPr>
          <a:xfrm>
            <a:off x="8998370" y="4039098"/>
            <a:ext cx="2585339" cy="2739671"/>
          </a:xfrm>
          <a:prstGeom prst="rect">
            <a:avLst/>
          </a:prstGeom>
        </p:spPr>
      </p:pic>
      <p:sp>
        <p:nvSpPr>
          <p:cNvPr id="11" name="Título 1">
            <a:extLst>
              <a:ext uri="{FF2B5EF4-FFF2-40B4-BE49-F238E27FC236}">
                <a16:creationId xmlns:a16="http://schemas.microsoft.com/office/drawing/2014/main" id="{0556A380-E4AA-4314-A946-7BA30F670630}"/>
              </a:ext>
            </a:extLst>
          </p:cNvPr>
          <p:cNvSpPr txBox="1">
            <a:spLocks/>
          </p:cNvSpPr>
          <p:nvPr/>
        </p:nvSpPr>
        <p:spPr>
          <a:xfrm>
            <a:off x="1595717" y="1047704"/>
            <a:ext cx="9197788" cy="9427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1600" b="1" dirty="0">
                <a:solidFill>
                  <a:srgbClr val="0A7633"/>
                </a:solidFill>
                <a:latin typeface="+mn-lt"/>
              </a:rPr>
              <a:t>CONVENIO ADULTOS MAYORES CON DISCAPACIDAD, ADULTOS MAYORES SIN DISCAPACIDAD, Y PROYECTO DE ESPACIOS DE SOCIALIZACIÓN Y ENCUENTRO CON ALIMENTACIÓN.</a:t>
            </a:r>
            <a:endParaRPr lang="es-EC" sz="3200" b="1" dirty="0">
              <a:solidFill>
                <a:srgbClr val="0A7633"/>
              </a:solidFill>
              <a:latin typeface="+mn-lt"/>
            </a:endParaRPr>
          </a:p>
        </p:txBody>
      </p:sp>
      <p:sp>
        <p:nvSpPr>
          <p:cNvPr id="12" name="Título 1">
            <a:extLst>
              <a:ext uri="{FF2B5EF4-FFF2-40B4-BE49-F238E27FC236}">
                <a16:creationId xmlns:a16="http://schemas.microsoft.com/office/drawing/2014/main" id="{759C1FAD-023E-4E9F-849E-992FA3A88EE7}"/>
              </a:ext>
            </a:extLst>
          </p:cNvPr>
          <p:cNvSpPr txBox="1">
            <a:spLocks/>
          </p:cNvSpPr>
          <p:nvPr/>
        </p:nvSpPr>
        <p:spPr>
          <a:xfrm>
            <a:off x="4298577" y="1726261"/>
            <a:ext cx="3388658" cy="9427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1800" dirty="0">
                <a:solidFill>
                  <a:srgbClr val="0A7633"/>
                </a:solidFill>
                <a:latin typeface="+mn-lt"/>
              </a:rPr>
              <a:t>Usuarios: 389 </a:t>
            </a:r>
            <a:endParaRPr lang="es-EC" sz="3200" dirty="0">
              <a:solidFill>
                <a:srgbClr val="0A7633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3395066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" y="0"/>
            <a:ext cx="12192000" cy="6860607"/>
          </a:xfr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F5FE8B44-347C-4201-824D-094D083758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07" r="10472"/>
          <a:stretch/>
        </p:blipFill>
        <p:spPr>
          <a:xfrm>
            <a:off x="7636869" y="2890680"/>
            <a:ext cx="3833649" cy="3499193"/>
          </a:xfrm>
          <a:prstGeom prst="rect">
            <a:avLst/>
          </a:prstGeom>
        </p:spPr>
      </p:pic>
      <p:sp>
        <p:nvSpPr>
          <p:cNvPr id="12" name="Título 1">
            <a:extLst>
              <a:ext uri="{FF2B5EF4-FFF2-40B4-BE49-F238E27FC236}">
                <a16:creationId xmlns:a16="http://schemas.microsoft.com/office/drawing/2014/main" id="{FFFDAFA6-EAA1-4F7A-B34B-CBFC765468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8027" y="118120"/>
            <a:ext cx="10555941" cy="1381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200" dirty="0"/>
              <a:t>PROYECTOS SOCIALES DE COOPERACIÓN INTERINSTITUCIONAL GAD MANGLARALTO Y MIES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8259E241-38D2-449E-B24B-7E586F626850}"/>
              </a:ext>
            </a:extLst>
          </p:cNvPr>
          <p:cNvSpPr txBox="1"/>
          <p:nvPr/>
        </p:nvSpPr>
        <p:spPr>
          <a:xfrm>
            <a:off x="4576356" y="1482542"/>
            <a:ext cx="3335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latin typeface="+mj-lt"/>
              </a:rPr>
              <a:t>PROYECTO DISCAPACIDAD </a:t>
            </a:r>
          </a:p>
        </p:txBody>
      </p:sp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8CF26372-D84D-4631-851E-7B747AF2FD36}"/>
              </a:ext>
            </a:extLst>
          </p:cNvPr>
          <p:cNvSpPr txBox="1">
            <a:spLocks/>
          </p:cNvSpPr>
          <p:nvPr/>
        </p:nvSpPr>
        <p:spPr>
          <a:xfrm>
            <a:off x="3875777" y="2166070"/>
            <a:ext cx="7240695" cy="1136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C" sz="3600" b="1" dirty="0">
                <a:solidFill>
                  <a:srgbClr val="0A7633"/>
                </a:solidFill>
                <a:latin typeface="+mj-lt"/>
              </a:rPr>
              <a:t>MONTO: </a:t>
            </a:r>
            <a:r>
              <a:rPr lang="es-EC" sz="3600" dirty="0">
                <a:latin typeface="+mj-lt"/>
              </a:rPr>
              <a:t>$59,909.20</a:t>
            </a: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DB8F13AC-97F7-4FEA-8081-83A636054C02}"/>
              </a:ext>
            </a:extLst>
          </p:cNvPr>
          <p:cNvSpPr/>
          <p:nvPr/>
        </p:nvSpPr>
        <p:spPr>
          <a:xfrm>
            <a:off x="4398819" y="1908077"/>
            <a:ext cx="6194612" cy="94274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  <p:sp>
        <p:nvSpPr>
          <p:cNvPr id="13" name="Título 1">
            <a:extLst>
              <a:ext uri="{FF2B5EF4-FFF2-40B4-BE49-F238E27FC236}">
                <a16:creationId xmlns:a16="http://schemas.microsoft.com/office/drawing/2014/main" id="{A5B55F1C-BF14-4B4D-A8FC-25CEEE86679A}"/>
              </a:ext>
            </a:extLst>
          </p:cNvPr>
          <p:cNvSpPr txBox="1">
            <a:spLocks/>
          </p:cNvSpPr>
          <p:nvPr/>
        </p:nvSpPr>
        <p:spPr>
          <a:xfrm>
            <a:off x="7711881" y="1471809"/>
            <a:ext cx="2457622" cy="4637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1800" dirty="0">
                <a:solidFill>
                  <a:srgbClr val="0A7633"/>
                </a:solidFill>
                <a:latin typeface="+mn-lt"/>
              </a:rPr>
              <a:t>Usuarios : 210 </a:t>
            </a:r>
            <a:endParaRPr lang="es-EC" sz="3200" dirty="0">
              <a:solidFill>
                <a:srgbClr val="0A7633"/>
              </a:solidFill>
              <a:latin typeface="+mn-lt"/>
            </a:endParaRP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A9F8DE8B-12CD-4E1F-8783-C4D9F51EE78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61" b="15665"/>
          <a:stretch/>
        </p:blipFill>
        <p:spPr>
          <a:xfrm>
            <a:off x="3521731" y="2924800"/>
            <a:ext cx="3959438" cy="3465073"/>
          </a:xfrm>
          <a:prstGeom prst="rect">
            <a:avLst/>
          </a:prstGeom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0A03E947-E308-3EE8-D807-9CB32853349E}"/>
              </a:ext>
            </a:extLst>
          </p:cNvPr>
          <p:cNvSpPr txBox="1"/>
          <p:nvPr/>
        </p:nvSpPr>
        <p:spPr>
          <a:xfrm>
            <a:off x="910839" y="2871942"/>
            <a:ext cx="2455191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ES" b="1" i="1" dirty="0">
                <a:latin typeface="Calibri" panose="020F0502020204030204" pitchFamily="34" charset="0"/>
              </a:rPr>
              <a:t>5</a:t>
            </a:r>
            <a:r>
              <a:rPr lang="es-ES" sz="1800" b="1" i="1" u="none" strike="noStrike" baseline="0" dirty="0">
                <a:latin typeface="Calibri" panose="020F0502020204030204" pitchFamily="34" charset="0"/>
              </a:rPr>
              <a:t>.-</a:t>
            </a:r>
            <a:r>
              <a:rPr lang="es-ES" sz="1800" b="0" i="1" u="none" strike="noStrike" baseline="0" dirty="0">
                <a:latin typeface="Calibri" panose="020F0502020204030204" pitchFamily="34" charset="0"/>
              </a:rPr>
              <a:t>¿En el PAC del 2023 indica que por el rubro de alimentación para el Proyecto de adultos mayores se incremento al 2024 en un 60% es decir de $ 12732,48 a $ 20,412.00, explique las causa de este notorio incremento.</a:t>
            </a:r>
            <a:r>
              <a:rPr lang="es-419" sz="1800" b="0" i="1" u="none" strike="noStrike" baseline="0" dirty="0">
                <a:latin typeface="Calibri" panose="020F0502020204030204" pitchFamily="34" charset="0"/>
              </a:rPr>
              <a:t>?</a:t>
            </a:r>
            <a:endParaRPr lang="es-419" i="1" dirty="0"/>
          </a:p>
        </p:txBody>
      </p:sp>
    </p:spTree>
    <p:extLst>
      <p:ext uri="{BB962C8B-B14F-4D97-AF65-F5344CB8AC3E}">
        <p14:creationId xmlns:p14="http://schemas.microsoft.com/office/powerpoint/2010/main" val="168876871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A6E3F1F5-2BD5-4324-A687-9BA61DE1B7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5570" y="1745598"/>
            <a:ext cx="5047682" cy="3366804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024" y="332664"/>
            <a:ext cx="10953753" cy="1325563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s-ES" sz="2000" dirty="0">
                <a:solidFill>
                  <a:srgbClr val="0A7633"/>
                </a:solidFill>
              </a:rPr>
              <a:t>PROYECTOS SOCIALES DE COOPERACION INTERINSTITUCIONAL </a:t>
            </a:r>
            <a:br>
              <a:rPr lang="es-ES" sz="2000" dirty="0"/>
            </a:br>
            <a:r>
              <a:rPr lang="es-ES" sz="2000" dirty="0"/>
              <a:t>GAD MANGLARALTO, DIÓCESIS DE SANTA ELENA Y</a:t>
            </a:r>
            <a:br>
              <a:rPr lang="es-ES" sz="2000" dirty="0"/>
            </a:br>
            <a:r>
              <a:rPr lang="es-ES" sz="2000" dirty="0"/>
              <a:t>MANGLARALTO GIVING INC.  </a:t>
            </a:r>
            <a:endParaRPr lang="es-EC" sz="20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261731" y="2376082"/>
            <a:ext cx="4389656" cy="648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S" dirty="0">
                <a:solidFill>
                  <a:srgbClr val="213262"/>
                </a:solidFill>
                <a:latin typeface="+mj-lt"/>
              </a:rPr>
              <a:t>PROGRAMA “EL NIDO” 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F2EFF644-F961-400A-A15F-DC2E2C96540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992" b="5306"/>
          <a:stretch/>
        </p:blipFill>
        <p:spPr>
          <a:xfrm>
            <a:off x="6405570" y="4481918"/>
            <a:ext cx="5050207" cy="2178376"/>
          </a:xfrm>
          <a:prstGeom prst="rect">
            <a:avLst/>
          </a:prstGeom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49D114F4-6307-4929-8160-A589318DD107}"/>
              </a:ext>
            </a:extLst>
          </p:cNvPr>
          <p:cNvSpPr txBox="1"/>
          <p:nvPr/>
        </p:nvSpPr>
        <p:spPr>
          <a:xfrm>
            <a:off x="1449968" y="4150225"/>
            <a:ext cx="403401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C" dirty="0"/>
              <a:t>Comedor comunitario.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Terapia física ocupacional y psicológica.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Casos urgentes ( plan de apoyo en asistencia médica a niños)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Lucha contra la Desnutrición crónica infantil (DCI)</a:t>
            </a:r>
            <a:endParaRPr lang="es-EC" dirty="0"/>
          </a:p>
          <a:p>
            <a:r>
              <a:rPr lang="es-EC" dirty="0"/>
              <a:t> </a:t>
            </a:r>
          </a:p>
          <a:p>
            <a:endParaRPr lang="es-EC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49FA35C1-3FFE-44E7-B29E-2051FE7A4F57}"/>
              </a:ext>
            </a:extLst>
          </p:cNvPr>
          <p:cNvSpPr txBox="1"/>
          <p:nvPr/>
        </p:nvSpPr>
        <p:spPr>
          <a:xfrm>
            <a:off x="1721646" y="3208271"/>
            <a:ext cx="34698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2400" dirty="0">
                <a:solidFill>
                  <a:srgbClr val="0A7633"/>
                </a:solidFill>
                <a:latin typeface="+mj-lt"/>
              </a:rPr>
              <a:t>425 BENEFICIARIOS</a:t>
            </a:r>
          </a:p>
        </p:txBody>
      </p:sp>
      <p:sp>
        <p:nvSpPr>
          <p:cNvPr id="11" name="Rectángulo: esquinas redondeadas 10">
            <a:extLst>
              <a:ext uri="{FF2B5EF4-FFF2-40B4-BE49-F238E27FC236}">
                <a16:creationId xmlns:a16="http://schemas.microsoft.com/office/drawing/2014/main" id="{E7790C65-0849-4258-8671-5E918C21E60E}"/>
              </a:ext>
            </a:extLst>
          </p:cNvPr>
          <p:cNvSpPr/>
          <p:nvPr/>
        </p:nvSpPr>
        <p:spPr>
          <a:xfrm>
            <a:off x="1449968" y="2998753"/>
            <a:ext cx="3723995" cy="784353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</p:spTree>
    <p:extLst>
      <p:ext uri="{BB962C8B-B14F-4D97-AF65-F5344CB8AC3E}">
        <p14:creationId xmlns:p14="http://schemas.microsoft.com/office/powerpoint/2010/main" val="23012602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26BBA17-6156-46CD-91FB-3702718CBF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7940" y="1229482"/>
            <a:ext cx="4122000" cy="2748000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61419451-4F45-4CD2-8341-69632D0771C9}"/>
              </a:ext>
            </a:extLst>
          </p:cNvPr>
          <p:cNvSpPr txBox="1">
            <a:spLocks/>
          </p:cNvSpPr>
          <p:nvPr/>
        </p:nvSpPr>
        <p:spPr>
          <a:xfrm>
            <a:off x="909171" y="-54537"/>
            <a:ext cx="103736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s-ES" sz="1600" dirty="0"/>
              <a:t>PROYECTOS SOCIALES DE COOPERACION </a:t>
            </a:r>
            <a:r>
              <a:rPr lang="es-ES" sz="1800" dirty="0"/>
              <a:t>INTERINSTITUCIONAL </a:t>
            </a:r>
            <a:br>
              <a:rPr lang="es-ES" sz="2400" dirty="0"/>
            </a:br>
            <a:r>
              <a:rPr lang="es-ES" sz="2400" dirty="0"/>
              <a:t>PROGRAMA EL NIDO</a:t>
            </a:r>
            <a:endParaRPr lang="es-EC" sz="2400" dirty="0">
              <a:solidFill>
                <a:srgbClr val="213262"/>
              </a:solidFill>
            </a:endParaRP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A6DF6C7E-1458-4198-A48A-E681B0081C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101" y="1229482"/>
            <a:ext cx="4122000" cy="2748000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6F8B0D9E-794A-4AC5-9CAA-4D739CD62A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7940" y="4110000"/>
            <a:ext cx="4122000" cy="2748000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EB252D10-355B-40B7-ACBF-99624A0C1B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101" y="4110000"/>
            <a:ext cx="4122000" cy="27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39651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cador de contenido 6">
            <a:extLst>
              <a:ext uri="{FF2B5EF4-FFF2-40B4-BE49-F238E27FC236}">
                <a16:creationId xmlns:a16="http://schemas.microsoft.com/office/drawing/2014/main" id="{34D1A8EE-84F6-4880-AADD-D7BB443E3A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B20160AC-01A0-40C9-A5D0-8A6068AECF75}"/>
              </a:ext>
            </a:extLst>
          </p:cNvPr>
          <p:cNvSpPr txBox="1">
            <a:spLocks/>
          </p:cNvSpPr>
          <p:nvPr/>
        </p:nvSpPr>
        <p:spPr>
          <a:xfrm>
            <a:off x="1326775" y="1491409"/>
            <a:ext cx="9654989" cy="38751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s-EC" sz="7200" dirty="0">
              <a:solidFill>
                <a:srgbClr val="213262"/>
              </a:solidFill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17A2A21-76CE-4BA8-8C94-D1755093EADA}"/>
              </a:ext>
            </a:extLst>
          </p:cNvPr>
          <p:cNvSpPr txBox="1"/>
          <p:nvPr/>
        </p:nvSpPr>
        <p:spPr>
          <a:xfrm>
            <a:off x="1452282" y="2644169"/>
            <a:ext cx="928743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4800" dirty="0">
                <a:latin typeface="+mj-lt"/>
              </a:rPr>
              <a:t>COMPONENTE</a:t>
            </a:r>
            <a:br>
              <a:rPr lang="es-EC" sz="4800" dirty="0">
                <a:latin typeface="+mj-lt"/>
              </a:rPr>
            </a:br>
            <a:r>
              <a:rPr lang="es-EC" sz="4800" dirty="0">
                <a:latin typeface="+mj-lt"/>
              </a:rPr>
              <a:t>POLÍTICO INSTITUCIONAL </a:t>
            </a:r>
          </a:p>
        </p:txBody>
      </p:sp>
    </p:spTree>
    <p:extLst>
      <p:ext uri="{BB962C8B-B14F-4D97-AF65-F5344CB8AC3E}">
        <p14:creationId xmlns:p14="http://schemas.microsoft.com/office/powerpoint/2010/main" val="171030833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668" y="635270"/>
            <a:ext cx="10486663" cy="1769294"/>
          </a:xfrm>
        </p:spPr>
        <p:txBody>
          <a:bodyPr>
            <a:no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CREACIÓN DE LOS SÍMBOLOS PATRIOS</a:t>
            </a:r>
            <a:br>
              <a:rPr lang="es-ES" sz="2800" dirty="0">
                <a:solidFill>
                  <a:srgbClr val="213262"/>
                </a:solidFill>
              </a:rPr>
            </a:br>
            <a:r>
              <a:rPr lang="es-ES" sz="2800" dirty="0">
                <a:solidFill>
                  <a:srgbClr val="213262"/>
                </a:solidFill>
              </a:rPr>
              <a:t>DE LA PARROQUIA MANGLARALTO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919103" y="2917992"/>
            <a:ext cx="3657075" cy="1363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2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400" dirty="0">
                <a:solidFill>
                  <a:srgbClr val="0A7633"/>
                </a:solidFill>
                <a:latin typeface="+mj-lt"/>
              </a:rPr>
              <a:t>:</a:t>
            </a:r>
            <a:endParaRPr lang="es-EC" sz="32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200" dirty="0">
                <a:latin typeface="+mj-lt"/>
              </a:rPr>
              <a:t>$6,520.00</a:t>
            </a:r>
            <a:endParaRPr lang="es-EC" sz="44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1275100" y="2619163"/>
            <a:ext cx="2942891" cy="156874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027EE505-6DD8-4F95-B14B-7A5352FD0F93}"/>
              </a:ext>
            </a:extLst>
          </p:cNvPr>
          <p:cNvSpPr txBox="1">
            <a:spLocks/>
          </p:cNvSpPr>
          <p:nvPr/>
        </p:nvSpPr>
        <p:spPr>
          <a:xfrm>
            <a:off x="1061011" y="343830"/>
            <a:ext cx="10069975" cy="10745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800" dirty="0">
                <a:solidFill>
                  <a:srgbClr val="0A7633"/>
                </a:solidFill>
              </a:rPr>
              <a:t>CONTRATACIÓN DEL SERVICIO </a:t>
            </a:r>
            <a:br>
              <a:rPr lang="es-ES" sz="2800" dirty="0">
                <a:solidFill>
                  <a:srgbClr val="213262"/>
                </a:solidFill>
              </a:rPr>
            </a:br>
            <a:endParaRPr lang="es-EC" sz="2800" dirty="0">
              <a:solidFill>
                <a:srgbClr val="213262"/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0B1A1762-D556-4A1D-84DE-AC7A24B6C4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265" y="1826423"/>
            <a:ext cx="3886142" cy="4687747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B5C97082-3315-44A5-9D75-4C5799884EA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4" t="2169" r="7489" b="66981"/>
          <a:stretch/>
        </p:blipFill>
        <p:spPr>
          <a:xfrm>
            <a:off x="7569327" y="2190564"/>
            <a:ext cx="4276164" cy="2115670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3B7BDD4F-EBE6-443B-B35C-B485D8D5B71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4" t="66594" r="7489" b="2557"/>
          <a:stretch/>
        </p:blipFill>
        <p:spPr>
          <a:xfrm>
            <a:off x="7569327" y="4398500"/>
            <a:ext cx="4276164" cy="2115670"/>
          </a:xfrm>
          <a:prstGeom prst="rect">
            <a:avLst/>
          </a:pr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B9A308B-BC28-D0A6-DF99-88966F899A41}"/>
              </a:ext>
            </a:extLst>
          </p:cNvPr>
          <p:cNvSpPr txBox="1">
            <a:spLocks/>
          </p:cNvSpPr>
          <p:nvPr/>
        </p:nvSpPr>
        <p:spPr>
          <a:xfrm>
            <a:off x="-280924" y="4487591"/>
            <a:ext cx="6014720" cy="1363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2400" dirty="0">
                <a:solidFill>
                  <a:srgbClr val="0A7633"/>
                </a:solidFill>
                <a:latin typeface="+mj-lt"/>
              </a:rPr>
              <a:t>BENEFICIARIO:</a:t>
            </a: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2400" dirty="0">
                <a:latin typeface="+mj-lt"/>
              </a:rPr>
              <a:t>33.633 PERSONAS</a:t>
            </a:r>
            <a:endParaRPr lang="es-EC" sz="36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</p:spTree>
    <p:extLst>
      <p:ext uri="{BB962C8B-B14F-4D97-AF65-F5344CB8AC3E}">
        <p14:creationId xmlns:p14="http://schemas.microsoft.com/office/powerpoint/2010/main" val="39119305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B34A6DA2-BE6B-45A7-9146-95A579FF04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1" r="26528" b="15310"/>
          <a:stretch/>
        </p:blipFill>
        <p:spPr>
          <a:xfrm>
            <a:off x="1209040" y="322825"/>
            <a:ext cx="4665376" cy="4716209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1ECF385A-678B-4A16-A27E-7617F37206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89" t="19076" b="18420"/>
          <a:stretch/>
        </p:blipFill>
        <p:spPr>
          <a:xfrm>
            <a:off x="1209039" y="4401530"/>
            <a:ext cx="4665377" cy="2133645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672" y="683476"/>
            <a:ext cx="5101092" cy="1769294"/>
          </a:xfrm>
        </p:spPr>
        <p:txBody>
          <a:bodyPr>
            <a:noAutofit/>
          </a:bodyPr>
          <a:lstStyle/>
          <a:p>
            <a:pPr algn="ctr"/>
            <a:r>
              <a:rPr lang="es-ES" sz="2000" dirty="0">
                <a:solidFill>
                  <a:srgbClr val="213262"/>
                </a:solidFill>
              </a:rPr>
              <a:t>DE SÍMBOLOS PATRIOS</a:t>
            </a:r>
            <a:br>
              <a:rPr lang="es-ES" sz="2000" dirty="0">
                <a:solidFill>
                  <a:srgbClr val="213262"/>
                </a:solidFill>
              </a:rPr>
            </a:br>
            <a:r>
              <a:rPr lang="es-ES" sz="2000" dirty="0">
                <a:solidFill>
                  <a:srgbClr val="213262"/>
                </a:solidFill>
              </a:rPr>
              <a:t>DE LA PARROQUIA MANGLARALTO EN LAS UNIDADES EDUCATIVAS DE LA PARROQUIA.</a:t>
            </a:r>
            <a:endParaRPr lang="es-EC" sz="20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7054447" y="5171171"/>
            <a:ext cx="3657075" cy="1363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2400" dirty="0">
                <a:solidFill>
                  <a:srgbClr val="0A7633"/>
                </a:solidFill>
                <a:latin typeface="+mj-lt"/>
              </a:rPr>
              <a:t>ESTUDIANTES</a:t>
            </a:r>
            <a:r>
              <a:rPr lang="es-EC" sz="3600" dirty="0">
                <a:solidFill>
                  <a:srgbClr val="0A7633"/>
                </a:solidFill>
                <a:latin typeface="+mj-lt"/>
              </a:rPr>
              <a:t>:</a:t>
            </a:r>
            <a:endParaRPr lang="es-EC" sz="24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4000" dirty="0">
                <a:latin typeface="+mj-lt"/>
              </a:rPr>
              <a:t>5.421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7411540" y="4863535"/>
            <a:ext cx="2942891" cy="156874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027EE505-6DD8-4F95-B14B-7A5352FD0F93}"/>
              </a:ext>
            </a:extLst>
          </p:cNvPr>
          <p:cNvSpPr txBox="1">
            <a:spLocks/>
          </p:cNvSpPr>
          <p:nvPr/>
        </p:nvSpPr>
        <p:spPr>
          <a:xfrm>
            <a:off x="6661204" y="488423"/>
            <a:ext cx="4212029" cy="5653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3200" dirty="0">
                <a:solidFill>
                  <a:srgbClr val="0A7633"/>
                </a:solidFill>
              </a:rPr>
              <a:t>SOCIALIZACIÓN</a:t>
            </a:r>
            <a:r>
              <a:rPr lang="es-ES" sz="2800" dirty="0">
                <a:solidFill>
                  <a:srgbClr val="0A7633"/>
                </a:solidFill>
              </a:rPr>
              <a:t> 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A36CA7CB-523E-4434-9596-A68937C2ACDB}"/>
              </a:ext>
            </a:extLst>
          </p:cNvPr>
          <p:cNvSpPr txBox="1"/>
          <p:nvPr/>
        </p:nvSpPr>
        <p:spPr>
          <a:xfrm>
            <a:off x="6004278" y="3853432"/>
            <a:ext cx="57574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1600" dirty="0">
                <a:solidFill>
                  <a:srgbClr val="0A7633"/>
                </a:solidFill>
                <a:latin typeface="+mj-lt"/>
              </a:rPr>
              <a:t>Unidades Educativas</a:t>
            </a:r>
          </a:p>
          <a:p>
            <a:pPr algn="ctr"/>
            <a:r>
              <a:rPr lang="es-EC" sz="1600" dirty="0">
                <a:solidFill>
                  <a:srgbClr val="0A7633"/>
                </a:solidFill>
              </a:rPr>
              <a:t>UE. Valdivia, UE. Manglaralto, UE. Santa María Del Fiat y</a:t>
            </a:r>
          </a:p>
          <a:p>
            <a:pPr algn="ctr"/>
            <a:r>
              <a:rPr lang="es-EC" sz="1600" dirty="0">
                <a:solidFill>
                  <a:srgbClr val="0A7633"/>
                </a:solidFill>
              </a:rPr>
              <a:t>UE. Dr. Emiliano Crespo Toral De La Comuna Olón.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B2D7A26-1B42-6368-AE73-E38875A441C0}"/>
              </a:ext>
            </a:extLst>
          </p:cNvPr>
          <p:cNvSpPr txBox="1">
            <a:spLocks/>
          </p:cNvSpPr>
          <p:nvPr/>
        </p:nvSpPr>
        <p:spPr>
          <a:xfrm>
            <a:off x="6877516" y="2346072"/>
            <a:ext cx="3657075" cy="1363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2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400" dirty="0">
                <a:solidFill>
                  <a:srgbClr val="0A7633"/>
                </a:solidFill>
                <a:latin typeface="+mj-lt"/>
              </a:rPr>
              <a:t>:</a:t>
            </a:r>
            <a:endParaRPr lang="es-EC" sz="32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200" dirty="0">
                <a:latin typeface="+mj-lt"/>
              </a:rPr>
              <a:t>$5.490.00</a:t>
            </a:r>
            <a:endParaRPr lang="es-EC" sz="2000" dirty="0"/>
          </a:p>
        </p:txBody>
      </p:sp>
      <p:sp>
        <p:nvSpPr>
          <p:cNvPr id="5" name="Rectángulo: esquinas redondeadas 4">
            <a:extLst>
              <a:ext uri="{FF2B5EF4-FFF2-40B4-BE49-F238E27FC236}">
                <a16:creationId xmlns:a16="http://schemas.microsoft.com/office/drawing/2014/main" id="{E3124EC1-54B5-D322-D750-9476B0BE5126}"/>
              </a:ext>
            </a:extLst>
          </p:cNvPr>
          <p:cNvSpPr/>
          <p:nvPr/>
        </p:nvSpPr>
        <p:spPr>
          <a:xfrm>
            <a:off x="7233513" y="2047243"/>
            <a:ext cx="2942891" cy="156874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18418007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n 16">
            <a:extLst>
              <a:ext uri="{FF2B5EF4-FFF2-40B4-BE49-F238E27FC236}">
                <a16:creationId xmlns:a16="http://schemas.microsoft.com/office/drawing/2014/main" id="{4B0A5935-B961-41C2-8C12-752451F332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10"/>
          <a:stretch/>
        </p:blipFill>
        <p:spPr>
          <a:xfrm>
            <a:off x="518160" y="4255580"/>
            <a:ext cx="4587951" cy="2393124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07"/>
            <a:ext cx="12192000" cy="6860607"/>
          </a:xfr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31E83D30-9262-47C1-BFC3-5AA3AD7F38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1" t="2797" b="6894"/>
          <a:stretch/>
        </p:blipFill>
        <p:spPr>
          <a:xfrm>
            <a:off x="5276038" y="2467143"/>
            <a:ext cx="6746035" cy="4175576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64" y="477704"/>
            <a:ext cx="10089776" cy="1046409"/>
          </a:xfrm>
        </p:spPr>
        <p:txBody>
          <a:bodyPr>
            <a:normAutofit fontScale="90000"/>
          </a:bodyPr>
          <a:lstStyle/>
          <a:p>
            <a:pPr algn="ctr"/>
            <a:r>
              <a:rPr lang="es-ES" sz="2400" dirty="0">
                <a:solidFill>
                  <a:srgbClr val="213262"/>
                </a:solidFill>
              </a:rPr>
              <a:t> CONTRATACIÓN DE LA ACTUALIZACIÓN DEL PLAN DE DESARROLLO Y</a:t>
            </a:r>
            <a:br>
              <a:rPr lang="es-ES" sz="2400" dirty="0">
                <a:solidFill>
                  <a:srgbClr val="213262"/>
                </a:solidFill>
              </a:rPr>
            </a:br>
            <a:r>
              <a:rPr lang="es-ES" sz="2400" dirty="0">
                <a:solidFill>
                  <a:srgbClr val="213262"/>
                </a:solidFill>
              </a:rPr>
              <a:t> ORDENAMIENTO TERRITORIAL DE LA PARROQUIA MANGLARALTO (PDOT) 2023 - 2027</a:t>
            </a:r>
            <a:endParaRPr lang="es-EC" sz="3200" dirty="0">
              <a:solidFill>
                <a:srgbClr val="213262"/>
              </a:solidFill>
            </a:endParaRP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5E16C929-AAAD-4F9E-9E14-ACEA4E2E178C}"/>
              </a:ext>
            </a:extLst>
          </p:cNvPr>
          <p:cNvSpPr txBox="1">
            <a:spLocks/>
          </p:cNvSpPr>
          <p:nvPr/>
        </p:nvSpPr>
        <p:spPr>
          <a:xfrm>
            <a:off x="983597" y="2508118"/>
            <a:ext cx="3657075" cy="1363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2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400" dirty="0">
                <a:solidFill>
                  <a:srgbClr val="0A7633"/>
                </a:solidFill>
                <a:latin typeface="+mj-lt"/>
              </a:rPr>
              <a:t>:</a:t>
            </a:r>
            <a:endParaRPr lang="es-EC" sz="32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200" dirty="0">
                <a:latin typeface="+mj-lt"/>
              </a:rPr>
              <a:t>$30,000.00</a:t>
            </a:r>
            <a:endParaRPr lang="es-EC" sz="44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2" name="Rectángulo: esquinas redondeadas 11">
            <a:extLst>
              <a:ext uri="{FF2B5EF4-FFF2-40B4-BE49-F238E27FC236}">
                <a16:creationId xmlns:a16="http://schemas.microsoft.com/office/drawing/2014/main" id="{91C936A8-0400-4CEB-B270-CF6235001AC3}"/>
              </a:ext>
            </a:extLst>
          </p:cNvPr>
          <p:cNvSpPr/>
          <p:nvPr/>
        </p:nvSpPr>
        <p:spPr>
          <a:xfrm>
            <a:off x="1286543" y="2202828"/>
            <a:ext cx="2942891" cy="1568740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4" name="Título 1">
            <a:extLst>
              <a:ext uri="{FF2B5EF4-FFF2-40B4-BE49-F238E27FC236}">
                <a16:creationId xmlns:a16="http://schemas.microsoft.com/office/drawing/2014/main" id="{3BB70E6B-D6E0-4E3B-8312-DD64BAF4711C}"/>
              </a:ext>
            </a:extLst>
          </p:cNvPr>
          <p:cNvSpPr txBox="1">
            <a:spLocks/>
          </p:cNvSpPr>
          <p:nvPr/>
        </p:nvSpPr>
        <p:spPr>
          <a:xfrm>
            <a:off x="34936" y="1256661"/>
            <a:ext cx="11359231" cy="10464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1800" dirty="0">
                <a:solidFill>
                  <a:srgbClr val="0A7633"/>
                </a:solidFill>
                <a:latin typeface="+mn-lt"/>
              </a:rPr>
              <a:t>Y ANÁLISIS DEL ESTADO ACTUAL, EVOLUCIÓN FINANCIERA Y PROGRAMÁTICA DEL PDOT</a:t>
            </a:r>
            <a:endParaRPr lang="es-EC" sz="2400" dirty="0">
              <a:solidFill>
                <a:srgbClr val="0A7633"/>
              </a:solidFill>
              <a:latin typeface="+mn-lt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94980754-9FA2-E16E-F019-C5D1658ACE53}"/>
              </a:ext>
            </a:extLst>
          </p:cNvPr>
          <p:cNvSpPr txBox="1"/>
          <p:nvPr/>
        </p:nvSpPr>
        <p:spPr>
          <a:xfrm>
            <a:off x="921490" y="3796080"/>
            <a:ext cx="38270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solidFill>
                  <a:srgbClr val="0A7633"/>
                </a:solidFill>
              </a:rPr>
              <a:t>Beneficiarios</a:t>
            </a:r>
            <a:r>
              <a:rPr lang="es-EC" dirty="0">
                <a:solidFill>
                  <a:srgbClr val="213262"/>
                </a:solidFill>
                <a:latin typeface="+mj-lt"/>
              </a:rPr>
              <a:t>:  37167 personas</a:t>
            </a:r>
          </a:p>
        </p:txBody>
      </p:sp>
    </p:spTree>
    <p:extLst>
      <p:ext uri="{BB962C8B-B14F-4D97-AF65-F5344CB8AC3E}">
        <p14:creationId xmlns:p14="http://schemas.microsoft.com/office/powerpoint/2010/main" val="356976163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AC1EF8A9-4D4F-4D04-AD39-BCD1B4825EEA}"/>
              </a:ext>
            </a:extLst>
          </p:cNvPr>
          <p:cNvSpPr/>
          <p:nvPr/>
        </p:nvSpPr>
        <p:spPr>
          <a:xfrm>
            <a:off x="8419961" y="890436"/>
            <a:ext cx="2451478" cy="1115227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027EE505-6DD8-4F95-B14B-7A5352FD0F93}"/>
              </a:ext>
            </a:extLst>
          </p:cNvPr>
          <p:cNvSpPr txBox="1">
            <a:spLocks/>
          </p:cNvSpPr>
          <p:nvPr/>
        </p:nvSpPr>
        <p:spPr>
          <a:xfrm>
            <a:off x="4218236" y="759330"/>
            <a:ext cx="3486625" cy="12463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" sz="1800" dirty="0">
                <a:solidFill>
                  <a:srgbClr val="213262"/>
                </a:solidFill>
              </a:rPr>
              <a:t>ADQUISICIÓNDE CÁMARA FOTOGRÁFICA PROFESIONAL INCLUIDOS ACCESORIOS</a:t>
            </a:r>
            <a:endParaRPr lang="es-EC" sz="1600" dirty="0">
              <a:solidFill>
                <a:srgbClr val="213262"/>
              </a:solidFill>
            </a:endParaRPr>
          </a:p>
        </p:txBody>
      </p:sp>
      <p:sp>
        <p:nvSpPr>
          <p:cNvPr id="11" name="Marcador de contenido 2">
            <a:extLst>
              <a:ext uri="{FF2B5EF4-FFF2-40B4-BE49-F238E27FC236}">
                <a16:creationId xmlns:a16="http://schemas.microsoft.com/office/drawing/2014/main" id="{D9DE4F67-F510-40B1-B888-52D756A8C81D}"/>
              </a:ext>
            </a:extLst>
          </p:cNvPr>
          <p:cNvSpPr txBox="1">
            <a:spLocks/>
          </p:cNvSpPr>
          <p:nvPr/>
        </p:nvSpPr>
        <p:spPr>
          <a:xfrm>
            <a:off x="8122497" y="1062986"/>
            <a:ext cx="3046405" cy="969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7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C" sz="24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3600" dirty="0">
                <a:solidFill>
                  <a:srgbClr val="0A7633"/>
                </a:solidFill>
                <a:latin typeface="+mj-lt"/>
              </a:rPr>
              <a:t>:</a:t>
            </a:r>
            <a:endParaRPr lang="es-EC" sz="24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27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C" sz="2400" dirty="0">
                <a:latin typeface="+mj-lt"/>
              </a:rPr>
              <a:t>$4,420.00</a:t>
            </a:r>
            <a:endParaRPr lang="es-EC" sz="36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84C31F87-61DD-457E-ADFA-E042B591D43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21603" r="15984"/>
          <a:stretch/>
        </p:blipFill>
        <p:spPr>
          <a:xfrm>
            <a:off x="1752870" y="357478"/>
            <a:ext cx="2225162" cy="1837263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9667C472-758B-416E-AB8E-881B5CEFE54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932" b="10366"/>
          <a:stretch/>
        </p:blipFill>
        <p:spPr>
          <a:xfrm>
            <a:off x="1747555" y="2419705"/>
            <a:ext cx="2235792" cy="1630663"/>
          </a:xfrm>
          <a:prstGeom prst="rect">
            <a:avLst/>
          </a:prstGeom>
        </p:spPr>
      </p:pic>
      <p:sp>
        <p:nvSpPr>
          <p:cNvPr id="18" name="CuadroTexto 17">
            <a:extLst>
              <a:ext uri="{FF2B5EF4-FFF2-40B4-BE49-F238E27FC236}">
                <a16:creationId xmlns:a16="http://schemas.microsoft.com/office/drawing/2014/main" id="{F91354C3-45A1-4758-9E93-19E03A17934C}"/>
              </a:ext>
            </a:extLst>
          </p:cNvPr>
          <p:cNvSpPr txBox="1"/>
          <p:nvPr/>
        </p:nvSpPr>
        <p:spPr>
          <a:xfrm>
            <a:off x="4853915" y="2760877"/>
            <a:ext cx="233289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latin typeface="+mj-lt"/>
              </a:rPr>
              <a:t>CONTRATACIÓN DE EQUIPOS DE AMPLIFICACIÓN</a:t>
            </a:r>
          </a:p>
        </p:txBody>
      </p:sp>
      <p:sp>
        <p:nvSpPr>
          <p:cNvPr id="21" name="Rectángulo: esquinas redondeadas 20">
            <a:extLst>
              <a:ext uri="{FF2B5EF4-FFF2-40B4-BE49-F238E27FC236}">
                <a16:creationId xmlns:a16="http://schemas.microsoft.com/office/drawing/2014/main" id="{F33A2D27-E4D8-4443-BF5B-CFC5E31E5ABE}"/>
              </a:ext>
            </a:extLst>
          </p:cNvPr>
          <p:cNvSpPr/>
          <p:nvPr/>
        </p:nvSpPr>
        <p:spPr>
          <a:xfrm>
            <a:off x="8419961" y="2640705"/>
            <a:ext cx="2451478" cy="1115227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22" name="Marcador de contenido 2">
            <a:extLst>
              <a:ext uri="{FF2B5EF4-FFF2-40B4-BE49-F238E27FC236}">
                <a16:creationId xmlns:a16="http://schemas.microsoft.com/office/drawing/2014/main" id="{F4ACBFFB-3A33-4BE8-A71B-D42333ADCF65}"/>
              </a:ext>
            </a:extLst>
          </p:cNvPr>
          <p:cNvSpPr txBox="1">
            <a:spLocks/>
          </p:cNvSpPr>
          <p:nvPr/>
        </p:nvSpPr>
        <p:spPr>
          <a:xfrm>
            <a:off x="8122496" y="2837059"/>
            <a:ext cx="3046405" cy="969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7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C" sz="24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3600" dirty="0">
                <a:solidFill>
                  <a:srgbClr val="0A7633"/>
                </a:solidFill>
                <a:latin typeface="+mj-lt"/>
              </a:rPr>
              <a:t>:</a:t>
            </a:r>
            <a:endParaRPr lang="es-EC" sz="24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27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C" sz="2400" dirty="0">
                <a:latin typeface="+mj-lt"/>
              </a:rPr>
              <a:t>$6,660.00</a:t>
            </a:r>
            <a:endParaRPr lang="es-EC" sz="36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24" name="CuadroTexto 23">
            <a:extLst>
              <a:ext uri="{FF2B5EF4-FFF2-40B4-BE49-F238E27FC236}">
                <a16:creationId xmlns:a16="http://schemas.microsoft.com/office/drawing/2014/main" id="{C1081AB9-0CDA-499D-BE65-B02FE180F267}"/>
              </a:ext>
            </a:extLst>
          </p:cNvPr>
          <p:cNvSpPr txBox="1"/>
          <p:nvPr/>
        </p:nvSpPr>
        <p:spPr>
          <a:xfrm>
            <a:off x="4227321" y="4565728"/>
            <a:ext cx="3394667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600" dirty="0">
                <a:latin typeface="+mj-lt"/>
              </a:rPr>
              <a:t>ADQUISICIONDE CARPAS PARA EL FORTALECIMIENTOPOLITICO</a:t>
            </a:r>
          </a:p>
          <a:p>
            <a:r>
              <a:rPr lang="es-ES" sz="1600" dirty="0">
                <a:latin typeface="+mj-lt"/>
              </a:rPr>
              <a:t>INSTITUCIONAL</a:t>
            </a:r>
            <a:endParaRPr lang="es-EC" sz="1600" dirty="0">
              <a:latin typeface="+mj-lt"/>
            </a:endParaRPr>
          </a:p>
        </p:txBody>
      </p:sp>
      <p:sp>
        <p:nvSpPr>
          <p:cNvPr id="25" name="Rectángulo: esquinas redondeadas 24">
            <a:extLst>
              <a:ext uri="{FF2B5EF4-FFF2-40B4-BE49-F238E27FC236}">
                <a16:creationId xmlns:a16="http://schemas.microsoft.com/office/drawing/2014/main" id="{7D208D71-7FE2-44B3-AEF8-65244D674BDF}"/>
              </a:ext>
            </a:extLst>
          </p:cNvPr>
          <p:cNvSpPr/>
          <p:nvPr/>
        </p:nvSpPr>
        <p:spPr>
          <a:xfrm>
            <a:off x="8438378" y="4459441"/>
            <a:ext cx="2451478" cy="1115227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26" name="Marcador de contenido 2">
            <a:extLst>
              <a:ext uri="{FF2B5EF4-FFF2-40B4-BE49-F238E27FC236}">
                <a16:creationId xmlns:a16="http://schemas.microsoft.com/office/drawing/2014/main" id="{8B36E842-E54A-4D17-BF2B-4AC8A2392DCE}"/>
              </a:ext>
            </a:extLst>
          </p:cNvPr>
          <p:cNvSpPr txBox="1">
            <a:spLocks/>
          </p:cNvSpPr>
          <p:nvPr/>
        </p:nvSpPr>
        <p:spPr>
          <a:xfrm>
            <a:off x="8122495" y="4626762"/>
            <a:ext cx="3046405" cy="969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7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C" sz="24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3600" dirty="0">
                <a:solidFill>
                  <a:srgbClr val="0A7633"/>
                </a:solidFill>
                <a:latin typeface="+mj-lt"/>
              </a:rPr>
              <a:t>:</a:t>
            </a:r>
            <a:endParaRPr lang="es-EC" sz="24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27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C" sz="2400" dirty="0">
                <a:latin typeface="+mj-lt"/>
              </a:rPr>
              <a:t>$5,178.50</a:t>
            </a:r>
            <a:endParaRPr lang="es-EC" sz="36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pic>
        <p:nvPicPr>
          <p:cNvPr id="27" name="Imagen 26">
            <a:extLst>
              <a:ext uri="{FF2B5EF4-FFF2-40B4-BE49-F238E27FC236}">
                <a16:creationId xmlns:a16="http://schemas.microsoft.com/office/drawing/2014/main" id="{69858D25-1958-4963-B4DA-10C60EA0AB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7555" y="4275333"/>
            <a:ext cx="2225162" cy="1483442"/>
          </a:xfrm>
          <a:prstGeom prst="rect">
            <a:avLst/>
          </a:prstGeom>
        </p:spPr>
      </p:pic>
      <p:sp>
        <p:nvSpPr>
          <p:cNvPr id="28" name="Flecha: a la derecha 27">
            <a:extLst>
              <a:ext uri="{FF2B5EF4-FFF2-40B4-BE49-F238E27FC236}">
                <a16:creationId xmlns:a16="http://schemas.microsoft.com/office/drawing/2014/main" id="{BFF71A32-F961-4828-9593-C3624B4C3E47}"/>
              </a:ext>
            </a:extLst>
          </p:cNvPr>
          <p:cNvSpPr/>
          <p:nvPr/>
        </p:nvSpPr>
        <p:spPr>
          <a:xfrm>
            <a:off x="7840906" y="1283332"/>
            <a:ext cx="328094" cy="162514"/>
          </a:xfrm>
          <a:prstGeom prst="rightArrow">
            <a:avLst/>
          </a:prstGeom>
          <a:solidFill>
            <a:srgbClr val="0A76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29" name="Flecha: a la derecha 28">
            <a:extLst>
              <a:ext uri="{FF2B5EF4-FFF2-40B4-BE49-F238E27FC236}">
                <a16:creationId xmlns:a16="http://schemas.microsoft.com/office/drawing/2014/main" id="{58F59968-D1C0-4440-ADC8-3CD304EA790A}"/>
              </a:ext>
            </a:extLst>
          </p:cNvPr>
          <p:cNvSpPr/>
          <p:nvPr/>
        </p:nvSpPr>
        <p:spPr>
          <a:xfrm>
            <a:off x="7825589" y="3141285"/>
            <a:ext cx="328094" cy="162514"/>
          </a:xfrm>
          <a:prstGeom prst="rightArrow">
            <a:avLst/>
          </a:prstGeom>
          <a:solidFill>
            <a:srgbClr val="0A76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30" name="Flecha: a la derecha 29">
            <a:extLst>
              <a:ext uri="{FF2B5EF4-FFF2-40B4-BE49-F238E27FC236}">
                <a16:creationId xmlns:a16="http://schemas.microsoft.com/office/drawing/2014/main" id="{DDBEA422-1149-4A4F-B6DE-83E984B8DB2B}"/>
              </a:ext>
            </a:extLst>
          </p:cNvPr>
          <p:cNvSpPr/>
          <p:nvPr/>
        </p:nvSpPr>
        <p:spPr>
          <a:xfrm>
            <a:off x="7866684" y="4915358"/>
            <a:ext cx="328094" cy="162514"/>
          </a:xfrm>
          <a:prstGeom prst="rightArrow">
            <a:avLst/>
          </a:prstGeom>
          <a:solidFill>
            <a:srgbClr val="0A76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69473907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00BBC9-15A3-4EC6-998E-63775315E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cador de contenido 6">
            <a:extLst>
              <a:ext uri="{FF2B5EF4-FFF2-40B4-BE49-F238E27FC236}">
                <a16:creationId xmlns:a16="http://schemas.microsoft.com/office/drawing/2014/main" id="{FC1531D2-E482-FF06-F0B6-9214EAF266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0160D8C9-896C-0100-BCFF-8AA6D06C588A}"/>
              </a:ext>
            </a:extLst>
          </p:cNvPr>
          <p:cNvSpPr txBox="1">
            <a:spLocks/>
          </p:cNvSpPr>
          <p:nvPr/>
        </p:nvSpPr>
        <p:spPr>
          <a:xfrm>
            <a:off x="1326776" y="1491409"/>
            <a:ext cx="9197788" cy="38751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4800" dirty="0">
                <a:solidFill>
                  <a:srgbClr val="213262"/>
                </a:solidFill>
              </a:rPr>
              <a:t>INVERSIONES DE AÑOS ANTERIORES COMPROMETIDAS</a:t>
            </a:r>
            <a:endParaRPr lang="es-EC" sz="4800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09197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2E1DD1-4B59-C7CD-B819-3277CE4EF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384BFA50-157A-6F5F-78E2-C1F5BC3D7C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98" y="-10945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9D7DE96-6231-1F58-8B17-AAD152D5C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34" y="261192"/>
            <a:ext cx="10486663" cy="1769294"/>
          </a:xfrm>
        </p:spPr>
        <p:txBody>
          <a:bodyPr>
            <a:noAutofit/>
          </a:bodyPr>
          <a:lstStyle/>
          <a:p>
            <a:pPr algn="ctr"/>
            <a:r>
              <a:rPr lang="es-ES" sz="3200" dirty="0">
                <a:solidFill>
                  <a:srgbClr val="0A7633"/>
                </a:solidFill>
              </a:rPr>
              <a:t>OTROS RUBROS </a:t>
            </a:r>
            <a:br>
              <a:rPr lang="es-ES" sz="3200" dirty="0">
                <a:solidFill>
                  <a:srgbClr val="0A7633"/>
                </a:solidFill>
              </a:rPr>
            </a:br>
            <a:r>
              <a:rPr lang="es-ES" sz="3200" dirty="0">
                <a:solidFill>
                  <a:srgbClr val="0A7633"/>
                </a:solidFill>
              </a:rPr>
              <a:t>COMPROMETIDOS POR INVERSION</a:t>
            </a:r>
            <a:endParaRPr lang="es-EC" sz="36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924F2751-9BEC-EAD0-5BF2-413CC1C07140}"/>
              </a:ext>
            </a:extLst>
          </p:cNvPr>
          <p:cNvSpPr txBox="1">
            <a:spLocks/>
          </p:cNvSpPr>
          <p:nvPr/>
        </p:nvSpPr>
        <p:spPr>
          <a:xfrm>
            <a:off x="2019834" y="2641322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$21.172.00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6" name="Rectángulo: esquinas redondeadas 5">
            <a:extLst>
              <a:ext uri="{FF2B5EF4-FFF2-40B4-BE49-F238E27FC236}">
                <a16:creationId xmlns:a16="http://schemas.microsoft.com/office/drawing/2014/main" id="{7DFF135E-CF9B-85F7-1ED2-FB5326CB33AC}"/>
              </a:ext>
            </a:extLst>
          </p:cNvPr>
          <p:cNvSpPr/>
          <p:nvPr/>
        </p:nvSpPr>
        <p:spPr>
          <a:xfrm>
            <a:off x="2443679" y="1756675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919EA458-6D8B-FEE4-D807-D1D38D468979}"/>
              </a:ext>
            </a:extLst>
          </p:cNvPr>
          <p:cNvSpPr txBox="1"/>
          <p:nvPr/>
        </p:nvSpPr>
        <p:spPr>
          <a:xfrm>
            <a:off x="2630190" y="1960355"/>
            <a:ext cx="34705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419" dirty="0">
                <a:latin typeface="+mj-lt"/>
              </a:rPr>
              <a:t>CONAGOPARE NACIONAL - PROVINCIAL</a:t>
            </a:r>
          </a:p>
        </p:txBody>
      </p:sp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90FE1316-9BEB-5B84-DDFB-4B7103F7E570}"/>
              </a:ext>
            </a:extLst>
          </p:cNvPr>
          <p:cNvSpPr txBox="1">
            <a:spLocks/>
          </p:cNvSpPr>
          <p:nvPr/>
        </p:nvSpPr>
        <p:spPr>
          <a:xfrm>
            <a:off x="6557127" y="2669884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$10.540.16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2B1048D0-C3F4-C632-5D6F-A74D3AF8A65B}"/>
              </a:ext>
            </a:extLst>
          </p:cNvPr>
          <p:cNvSpPr/>
          <p:nvPr/>
        </p:nvSpPr>
        <p:spPr>
          <a:xfrm>
            <a:off x="6846990" y="1740214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73395E5-4C2F-BB44-DBAA-E402B8154A19}"/>
              </a:ext>
            </a:extLst>
          </p:cNvPr>
          <p:cNvSpPr txBox="1"/>
          <p:nvPr/>
        </p:nvSpPr>
        <p:spPr>
          <a:xfrm>
            <a:off x="7033501" y="1774792"/>
            <a:ext cx="347056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419" dirty="0">
                <a:latin typeface="+mj-lt"/>
              </a:rPr>
              <a:t>DEVOLUCIONES NO EJECUTADOS MIES CONVENIO 2023</a:t>
            </a:r>
          </a:p>
        </p:txBody>
      </p:sp>
      <p:sp>
        <p:nvSpPr>
          <p:cNvPr id="12" name="Marcador de contenido 2">
            <a:extLst>
              <a:ext uri="{FF2B5EF4-FFF2-40B4-BE49-F238E27FC236}">
                <a16:creationId xmlns:a16="http://schemas.microsoft.com/office/drawing/2014/main" id="{F2ECD761-4BC4-3D39-4B39-ED8933FB342A}"/>
              </a:ext>
            </a:extLst>
          </p:cNvPr>
          <p:cNvSpPr txBox="1">
            <a:spLocks/>
          </p:cNvSpPr>
          <p:nvPr/>
        </p:nvSpPr>
        <p:spPr>
          <a:xfrm>
            <a:off x="2052363" y="4893685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$50.668.06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3" name="Rectángulo: esquinas redondeadas 12">
            <a:extLst>
              <a:ext uri="{FF2B5EF4-FFF2-40B4-BE49-F238E27FC236}">
                <a16:creationId xmlns:a16="http://schemas.microsoft.com/office/drawing/2014/main" id="{D242BEE9-F7FF-2745-AF61-B4F897E4D815}"/>
              </a:ext>
            </a:extLst>
          </p:cNvPr>
          <p:cNvSpPr/>
          <p:nvPr/>
        </p:nvSpPr>
        <p:spPr>
          <a:xfrm>
            <a:off x="2476208" y="3950544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70028A31-A678-AD54-C648-940B657A0459}"/>
              </a:ext>
            </a:extLst>
          </p:cNvPr>
          <p:cNvSpPr txBox="1"/>
          <p:nvPr/>
        </p:nvSpPr>
        <p:spPr>
          <a:xfrm>
            <a:off x="2510969" y="4040484"/>
            <a:ext cx="34705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419" dirty="0">
                <a:latin typeface="+mj-lt"/>
              </a:rPr>
              <a:t>DEVENGADOS CREDITOS BDE</a:t>
            </a:r>
          </a:p>
        </p:txBody>
      </p:sp>
      <p:sp>
        <p:nvSpPr>
          <p:cNvPr id="15" name="Marcador de contenido 2">
            <a:extLst>
              <a:ext uri="{FF2B5EF4-FFF2-40B4-BE49-F238E27FC236}">
                <a16:creationId xmlns:a16="http://schemas.microsoft.com/office/drawing/2014/main" id="{1C5E6D83-DCF5-4E13-A855-4AE4D2A334D8}"/>
              </a:ext>
            </a:extLst>
          </p:cNvPr>
          <p:cNvSpPr txBox="1">
            <a:spLocks/>
          </p:cNvSpPr>
          <p:nvPr/>
        </p:nvSpPr>
        <p:spPr>
          <a:xfrm>
            <a:off x="6560633" y="4901813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$12.074.74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6" name="Rectángulo: esquinas redondeadas 15">
            <a:extLst>
              <a:ext uri="{FF2B5EF4-FFF2-40B4-BE49-F238E27FC236}">
                <a16:creationId xmlns:a16="http://schemas.microsoft.com/office/drawing/2014/main" id="{52870E28-72CB-3F9D-D678-314C1F882390}"/>
              </a:ext>
            </a:extLst>
          </p:cNvPr>
          <p:cNvSpPr/>
          <p:nvPr/>
        </p:nvSpPr>
        <p:spPr>
          <a:xfrm>
            <a:off x="6891222" y="3924036"/>
            <a:ext cx="3657075" cy="2030506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53736BC7-0B49-EC7D-ACCD-46681B07E374}"/>
              </a:ext>
            </a:extLst>
          </p:cNvPr>
          <p:cNvSpPr txBox="1"/>
          <p:nvPr/>
        </p:nvSpPr>
        <p:spPr>
          <a:xfrm>
            <a:off x="6984477" y="3949275"/>
            <a:ext cx="347056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419" dirty="0">
                <a:latin typeface="+mj-lt"/>
              </a:rPr>
              <a:t>PAGO DE EDUCADORAS CONVENIO 2023 – NO REGULARIZADAS</a:t>
            </a:r>
          </a:p>
        </p:txBody>
      </p:sp>
    </p:spTree>
    <p:extLst>
      <p:ext uri="{BB962C8B-B14F-4D97-AF65-F5344CB8AC3E}">
        <p14:creationId xmlns:p14="http://schemas.microsoft.com/office/powerpoint/2010/main" val="336903134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C8BB29-8B59-4F77-9977-BD506917B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3256C3CD-BAEB-4B16-663B-3A917D2FBB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98" y="-10945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831715D3-C58A-E9AE-315E-2B9531505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34" y="261192"/>
            <a:ext cx="10486663" cy="1769294"/>
          </a:xfrm>
        </p:spPr>
        <p:txBody>
          <a:bodyPr>
            <a:noAutofit/>
          </a:bodyPr>
          <a:lstStyle/>
          <a:p>
            <a:pPr algn="ctr"/>
            <a:r>
              <a:rPr lang="es-ES" sz="3200" dirty="0">
                <a:solidFill>
                  <a:srgbClr val="0A7633"/>
                </a:solidFill>
              </a:rPr>
              <a:t>OTROS RUBROS </a:t>
            </a:r>
            <a:br>
              <a:rPr lang="es-ES" sz="3200" dirty="0">
                <a:solidFill>
                  <a:srgbClr val="0A7633"/>
                </a:solidFill>
              </a:rPr>
            </a:br>
            <a:r>
              <a:rPr lang="es-ES" sz="3200" dirty="0">
                <a:solidFill>
                  <a:srgbClr val="0A7633"/>
                </a:solidFill>
              </a:rPr>
              <a:t>COMPROMETIDOS POR INVERSION</a:t>
            </a:r>
            <a:endParaRPr lang="es-EC" sz="3600" dirty="0">
              <a:solidFill>
                <a:srgbClr val="213262"/>
              </a:solidFill>
            </a:endParaRPr>
          </a:p>
        </p:txBody>
      </p:sp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26E0DED7-5A2D-1E51-191F-B80BF438C413}"/>
              </a:ext>
            </a:extLst>
          </p:cNvPr>
          <p:cNvSpPr txBox="1">
            <a:spLocks/>
          </p:cNvSpPr>
          <p:nvPr/>
        </p:nvSpPr>
        <p:spPr>
          <a:xfrm>
            <a:off x="3875616" y="2646426"/>
            <a:ext cx="4504764" cy="1769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solidFill>
                  <a:srgbClr val="0A7633"/>
                </a:solidFill>
                <a:latin typeface="+mj-lt"/>
              </a:rPr>
              <a:t>MONTO</a:t>
            </a:r>
            <a:r>
              <a:rPr lang="es-EC" sz="4800" dirty="0">
                <a:solidFill>
                  <a:srgbClr val="0A7633"/>
                </a:solidFill>
                <a:latin typeface="+mj-lt"/>
              </a:rPr>
              <a:t>:</a:t>
            </a:r>
            <a:endParaRPr lang="es-EC" sz="3500" dirty="0">
              <a:solidFill>
                <a:srgbClr val="0A7633"/>
              </a:solidFill>
              <a:latin typeface="+mj-lt"/>
            </a:endParaRPr>
          </a:p>
          <a:p>
            <a:pPr marL="0" indent="0" algn="ct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s-EC" sz="3500" dirty="0">
                <a:latin typeface="+mj-lt"/>
              </a:rPr>
              <a:t>$350.101.91</a:t>
            </a:r>
            <a:endParaRPr lang="es-EC" sz="4800" dirty="0"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s-EC" sz="2000" dirty="0"/>
          </a:p>
        </p:txBody>
      </p:sp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1135F755-DED4-F583-8378-5EFD32DD72E4}"/>
              </a:ext>
            </a:extLst>
          </p:cNvPr>
          <p:cNvSpPr/>
          <p:nvPr/>
        </p:nvSpPr>
        <p:spPr>
          <a:xfrm>
            <a:off x="3999097" y="1710176"/>
            <a:ext cx="4214901" cy="2518923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34507F04-2833-19FC-BEDA-76A57BA6B27A}"/>
              </a:ext>
            </a:extLst>
          </p:cNvPr>
          <p:cNvSpPr txBox="1"/>
          <p:nvPr/>
        </p:nvSpPr>
        <p:spPr>
          <a:xfrm>
            <a:off x="4392716" y="2014171"/>
            <a:ext cx="34705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419" dirty="0">
                <a:latin typeface="+mj-lt"/>
              </a:rPr>
              <a:t>PAGO AÑO 2023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3FDD9BBF-3096-1F25-59A7-FAEED519EA9C}"/>
              </a:ext>
            </a:extLst>
          </p:cNvPr>
          <p:cNvSpPr txBox="1"/>
          <p:nvPr/>
        </p:nvSpPr>
        <p:spPr>
          <a:xfrm>
            <a:off x="2351501" y="4492022"/>
            <a:ext cx="794674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s-419" dirty="0">
                <a:latin typeface="+mj-lt"/>
              </a:rPr>
              <a:t>SUELDOS AGOSTO-SEPTIEMBRE-OCTUBRE-NOVIEMBRE Y DICIEMBRE EDUCADORAS 2023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s-419" dirty="0">
                <a:latin typeface="+mj-lt"/>
              </a:rPr>
              <a:t>PAGO DE ALIMENTACION SEPTIEMBRE-OCTUBRE-NOVIEMBRE Y DICIEMBRE 2023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s-419" dirty="0">
                <a:latin typeface="+mj-lt"/>
              </a:rPr>
              <a:t>TECNICOS OTROS PROYECTOS DICIEMBRE 2023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s-419" dirty="0">
                <a:latin typeface="+mj-lt"/>
              </a:rPr>
              <a:t>SUELDOS DICIEBRE 2023 – PERSONAL INVERSION GAD </a:t>
            </a:r>
          </a:p>
        </p:txBody>
      </p:sp>
    </p:spTree>
    <p:extLst>
      <p:ext uri="{BB962C8B-B14F-4D97-AF65-F5344CB8AC3E}">
        <p14:creationId xmlns:p14="http://schemas.microsoft.com/office/powerpoint/2010/main" val="69595116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7E1EB-1585-646C-CD01-A7016BD5E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13A5EEB3-99DF-51CF-7BB3-CE28920416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79D9500D-42C2-5223-6CFB-46C2A7223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144800"/>
            <a:ext cx="9197788" cy="1325563"/>
          </a:xfrm>
        </p:spPr>
        <p:txBody>
          <a:bodyPr/>
          <a:lstStyle/>
          <a:p>
            <a:pPr algn="ctr"/>
            <a:r>
              <a:rPr lang="es-EC" dirty="0"/>
              <a:t>PAC - 2024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1BD449C4-A8C5-B70A-DDBA-984237E75F1F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id="{43995B69-F2BF-54C3-EC77-F4F8C1DB85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390494"/>
              </p:ext>
            </p:extLst>
          </p:nvPr>
        </p:nvGraphicFramePr>
        <p:xfrm>
          <a:off x="1800275" y="1311160"/>
          <a:ext cx="8894619" cy="4351645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4214665">
                  <a:extLst>
                    <a:ext uri="{9D8B030D-6E8A-4147-A177-3AD203B41FA5}">
                      <a16:colId xmlns:a16="http://schemas.microsoft.com/office/drawing/2014/main" val="1570965839"/>
                    </a:ext>
                  </a:extLst>
                </a:gridCol>
                <a:gridCol w="2298340">
                  <a:extLst>
                    <a:ext uri="{9D8B030D-6E8A-4147-A177-3AD203B41FA5}">
                      <a16:colId xmlns:a16="http://schemas.microsoft.com/office/drawing/2014/main" val="3762290382"/>
                    </a:ext>
                  </a:extLst>
                </a:gridCol>
                <a:gridCol w="2381614">
                  <a:extLst>
                    <a:ext uri="{9D8B030D-6E8A-4147-A177-3AD203B41FA5}">
                      <a16:colId xmlns:a16="http://schemas.microsoft.com/office/drawing/2014/main" val="2465070914"/>
                    </a:ext>
                  </a:extLst>
                </a:gridCol>
              </a:tblGrid>
              <a:tr h="514158"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s-419" sz="2400">
                          <a:effectLst/>
                        </a:rPr>
                        <a:t>TIPO DE CONTRATACIÓN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s-419" sz="2400" dirty="0">
                          <a:effectLst/>
                        </a:rPr>
                        <a:t>CANTIDAD</a:t>
                      </a:r>
                      <a:endParaRPr lang="es-419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s-419" sz="2400">
                          <a:effectLst/>
                        </a:rPr>
                        <a:t>MONTO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61608114"/>
                  </a:ext>
                </a:extLst>
              </a:tr>
              <a:tr h="514158"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CATALOGO ELECTRONICO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6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$19,048.49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32150045"/>
                  </a:ext>
                </a:extLst>
              </a:tr>
              <a:tr h="514158"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CONTRATACION DIRECTA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4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$45,850.00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20933088"/>
                  </a:ext>
                </a:extLst>
              </a:tr>
              <a:tr h="514158"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INFIMA CUANTIA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42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$146.105,69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852478199"/>
                  </a:ext>
                </a:extLst>
              </a:tr>
              <a:tr h="514158"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MENOR CUANTIA SERVICIOS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$91,844.00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7253208"/>
                  </a:ext>
                </a:extLst>
              </a:tr>
              <a:tr h="514158"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MENOR CUANTIA OBRAS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3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$431,410.23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00339339"/>
                  </a:ext>
                </a:extLst>
              </a:tr>
              <a:tr h="514158"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SUBASTA INVERSA ELECTRONICA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$23,724.00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693812115"/>
                  </a:ext>
                </a:extLst>
              </a:tr>
              <a:tr h="514158"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FERIA INCLUSIVA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s-419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05000"/>
                        </a:lnSpc>
                        <a:buNone/>
                      </a:pPr>
                      <a:r>
                        <a:rPr lang="en-US" sz="2400" dirty="0">
                          <a:effectLst/>
                        </a:rPr>
                        <a:t>$272,463.84</a:t>
                      </a:r>
                      <a:endParaRPr lang="es-419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919152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412117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E8591-1FE3-3589-BBFC-8F69684385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cador de contenido 6">
            <a:extLst>
              <a:ext uri="{FF2B5EF4-FFF2-40B4-BE49-F238E27FC236}">
                <a16:creationId xmlns:a16="http://schemas.microsoft.com/office/drawing/2014/main" id="{83D6B8F3-F82B-219B-2B90-EA0F2E04A4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B8EE429B-4AF5-BBD8-449E-B8B0E2453973}"/>
              </a:ext>
            </a:extLst>
          </p:cNvPr>
          <p:cNvSpPr txBox="1">
            <a:spLocks/>
          </p:cNvSpPr>
          <p:nvPr/>
        </p:nvSpPr>
        <p:spPr>
          <a:xfrm>
            <a:off x="1746501" y="1266556"/>
            <a:ext cx="9197788" cy="38751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7200" dirty="0">
                <a:solidFill>
                  <a:srgbClr val="213262"/>
                </a:solidFill>
              </a:rPr>
              <a:t>GESTIONES REALIZADAS</a:t>
            </a:r>
            <a:endParaRPr lang="es-EC" sz="7200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06279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571" y="350371"/>
            <a:ext cx="9005047" cy="1036694"/>
          </a:xfrm>
        </p:spPr>
        <p:txBody>
          <a:bodyPr>
            <a:noAutofit/>
          </a:bodyPr>
          <a:lstStyle/>
          <a:p>
            <a:pPr algn="ctr"/>
            <a:r>
              <a:rPr lang="es-ES" sz="2800" dirty="0"/>
              <a:t>LOGROS ALCANZADOS - MEDIO AMBIENTE 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7C7E108-6E03-4C3C-B2DD-68D52A53CA9D}"/>
              </a:ext>
            </a:extLst>
          </p:cNvPr>
          <p:cNvSpPr txBox="1"/>
          <p:nvPr/>
        </p:nvSpPr>
        <p:spPr>
          <a:xfrm>
            <a:off x="1707775" y="1316438"/>
            <a:ext cx="90050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dirty="0">
                <a:latin typeface="+mj-lt"/>
              </a:rPr>
              <a:t>El Gobierno autónomo descentralizado municipal de Santa Elena, resuelve: </a:t>
            </a:r>
            <a:endParaRPr lang="es-EC" dirty="0">
              <a:latin typeface="+mj-lt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A26ECB14-861E-47B8-B655-45B8147A597E}"/>
              </a:ext>
            </a:extLst>
          </p:cNvPr>
          <p:cNvSpPr txBox="1"/>
          <p:nvPr/>
        </p:nvSpPr>
        <p:spPr>
          <a:xfrm>
            <a:off x="3953656" y="1685770"/>
            <a:ext cx="61677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>
                <a:solidFill>
                  <a:srgbClr val="0A7633"/>
                </a:solidFill>
              </a:rPr>
              <a:t>RESOLUCIÓN N°0129052024-GADMSE-CM.-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CFB61AFE-3F5C-43C9-BBFD-1901B1AAFC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050"/>
          <a:stretch/>
        </p:blipFill>
        <p:spPr>
          <a:xfrm>
            <a:off x="1805044" y="3428999"/>
            <a:ext cx="4727530" cy="3205821"/>
          </a:xfrm>
          <a:prstGeom prst="rect">
            <a:avLst/>
          </a:prstGeom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B0624764-F766-4249-B15F-49D910197173}"/>
              </a:ext>
            </a:extLst>
          </p:cNvPr>
          <p:cNvSpPr txBox="1"/>
          <p:nvPr/>
        </p:nvSpPr>
        <p:spPr>
          <a:xfrm>
            <a:off x="1805044" y="1984475"/>
            <a:ext cx="873826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Declaratoria del área protegida de interés municipal del Manglar de la parroquia Manglaralto, bajo la categoría de Reserva Municipal de Manglar. Con </a:t>
            </a:r>
            <a:r>
              <a:rPr lang="es-ES" sz="2800" b="1" dirty="0">
                <a:solidFill>
                  <a:srgbClr val="213262"/>
                </a:solidFill>
              </a:rPr>
              <a:t>6,67 ha</a:t>
            </a:r>
            <a:r>
              <a:rPr lang="es-ES" sz="2800" dirty="0">
                <a:solidFill>
                  <a:srgbClr val="213262"/>
                </a:solidFill>
              </a:rPr>
              <a:t>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E44D61D-9243-4B5A-B753-E7B5E5AA6D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8" b="2059"/>
          <a:stretch/>
        </p:blipFill>
        <p:spPr bwMode="auto">
          <a:xfrm>
            <a:off x="6822140" y="3429000"/>
            <a:ext cx="3890682" cy="320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46719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271022"/>
            <a:ext cx="9197788" cy="1325563"/>
          </a:xfrm>
        </p:spPr>
        <p:txBody>
          <a:bodyPr>
            <a:noAutofit/>
          </a:bodyPr>
          <a:lstStyle/>
          <a:p>
            <a:pPr algn="ctr"/>
            <a:r>
              <a:rPr lang="es-ES" sz="3200" dirty="0">
                <a:solidFill>
                  <a:srgbClr val="213262"/>
                </a:solidFill>
              </a:rPr>
              <a:t>Fomentar y fortalecer los sistemas productivos de la parroquia Manglaralto </a:t>
            </a:r>
            <a:endParaRPr lang="es-EC" sz="32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818589" y="1390146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s-ES" sz="24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Mediante la articulación efectiva de las políticas propuestas por el Gobierno Central y el Gobierno Provincial, con el fin de potenciar el desarrollo turístico sostenible.</a:t>
            </a:r>
            <a:endParaRPr lang="es-EC" sz="24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2A15D888-8D7B-461C-A355-658B125360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237" r="6402"/>
          <a:stretch/>
        </p:blipFill>
        <p:spPr>
          <a:xfrm>
            <a:off x="6236071" y="2235439"/>
            <a:ext cx="4347883" cy="3652404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A1CFBAD2-473F-4D10-87BC-508C8F4E97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20" r="11020"/>
          <a:stretch/>
        </p:blipFill>
        <p:spPr>
          <a:xfrm>
            <a:off x="1418663" y="2235439"/>
            <a:ext cx="4347882" cy="3652404"/>
          </a:xfrm>
          <a:prstGeom prst="rect">
            <a:avLst/>
          </a:prstGeom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A9801587-9C84-7DF8-F114-25C22DF4ABBC}"/>
              </a:ext>
            </a:extLst>
          </p:cNvPr>
          <p:cNvSpPr txBox="1">
            <a:spLocks/>
          </p:cNvSpPr>
          <p:nvPr/>
        </p:nvSpPr>
        <p:spPr>
          <a:xfrm>
            <a:off x="1258981" y="5644499"/>
            <a:ext cx="48174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400" dirty="0">
                <a:solidFill>
                  <a:srgbClr val="213262"/>
                </a:solidFill>
              </a:rPr>
              <a:t>CREACION DE MARCA </a:t>
            </a:r>
          </a:p>
          <a:p>
            <a:pPr algn="ctr"/>
            <a:r>
              <a:rPr lang="es-ES" sz="2400" dirty="0">
                <a:solidFill>
                  <a:srgbClr val="213262"/>
                </a:solidFill>
              </a:rPr>
              <a:t>CAFÉ MI FINCA</a:t>
            </a:r>
            <a:endParaRPr lang="es-EC" sz="2400" dirty="0">
              <a:solidFill>
                <a:srgbClr val="213262"/>
              </a:solidFill>
            </a:endParaRPr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id="{7AB6762E-1FBC-F3C0-9C91-84BB7E28A7E6}"/>
              </a:ext>
            </a:extLst>
          </p:cNvPr>
          <p:cNvSpPr txBox="1">
            <a:spLocks/>
          </p:cNvSpPr>
          <p:nvPr/>
        </p:nvSpPr>
        <p:spPr>
          <a:xfrm>
            <a:off x="5963667" y="5608223"/>
            <a:ext cx="48174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400" dirty="0">
                <a:solidFill>
                  <a:srgbClr val="213262"/>
                </a:solidFill>
              </a:rPr>
              <a:t>FERIAS ARTESANALES Y PARTICIPACION PROVINCIAL</a:t>
            </a:r>
            <a:endParaRPr lang="es-EC" sz="2400" dirty="0">
              <a:solidFill>
                <a:srgbClr val="21326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02603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144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1325563"/>
          </a:xfrm>
        </p:spPr>
        <p:txBody>
          <a:bodyPr>
            <a:noAutofit/>
          </a:bodyPr>
          <a:lstStyle/>
          <a:p>
            <a:pPr algn="ctr"/>
            <a:r>
              <a:rPr lang="es-ES" sz="3600" dirty="0">
                <a:solidFill>
                  <a:srgbClr val="213262"/>
                </a:solidFill>
              </a:rPr>
              <a:t>MESA INSTERSECTORIAL CONTRA LA </a:t>
            </a:r>
            <a:br>
              <a:rPr lang="es-ES" sz="3600" dirty="0">
                <a:solidFill>
                  <a:srgbClr val="213262"/>
                </a:solidFill>
              </a:rPr>
            </a:br>
            <a:r>
              <a:rPr lang="es-ES" sz="3600" dirty="0">
                <a:solidFill>
                  <a:srgbClr val="213262"/>
                </a:solidFill>
              </a:rPr>
              <a:t>DESNUTRICION CRONICA INFANTIL</a:t>
            </a:r>
            <a:endParaRPr lang="es-EC" sz="36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720436" y="2064327"/>
            <a:ext cx="3911504" cy="36169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s-ES" sz="1800" b="1" dirty="0"/>
              <a:t>(MESAS) BAJO LA POLÍTICA PUBLICA SE ESTABLECIERON MESAS TÉCNICAS EN CONJUNTO CON EL MSP Y DEMÁS ORGANIZACIONES.</a:t>
            </a:r>
          </a:p>
          <a:p>
            <a:pPr algn="just">
              <a:lnSpc>
                <a:spcPct val="100000"/>
              </a:lnSpc>
            </a:pPr>
            <a:r>
              <a:rPr lang="es-EC" sz="1800" b="1" dirty="0"/>
              <a:t>Aumento el acceso de niños al paquete priorizado.</a:t>
            </a:r>
          </a:p>
          <a:p>
            <a:pPr algn="just">
              <a:lnSpc>
                <a:spcPct val="100000"/>
              </a:lnSpc>
            </a:pPr>
            <a:r>
              <a:rPr lang="es-EC" sz="1800" b="1" dirty="0"/>
              <a:t>Articulación con fundaciones aliadas para la atención de casos urgentes.</a:t>
            </a:r>
          </a:p>
          <a:p>
            <a:pPr algn="just">
              <a:lnSpc>
                <a:spcPct val="100000"/>
              </a:lnSpc>
            </a:pPr>
            <a:r>
              <a:rPr lang="es-EC" sz="1800" b="1" dirty="0"/>
              <a:t>Plan piloto con 30 niños para evaluar la incidencia del proyecto el NIDO sobre el DCI.</a:t>
            </a:r>
          </a:p>
          <a:p>
            <a:pPr algn="just">
              <a:lnSpc>
                <a:spcPct val="100000"/>
              </a:lnSpc>
            </a:pPr>
            <a:endParaRPr lang="es-EC" b="1" dirty="0">
              <a:latin typeface="EtruscoClassic 20 Nero" panose="00000600000000000000" pitchFamily="50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9F1098BC-0A3B-4524-A8EA-C0B5829A49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657" y="1971049"/>
            <a:ext cx="3342122" cy="2227537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FFD721B1-AAA3-400D-9807-1B84DB4012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349" y="1968587"/>
            <a:ext cx="2591301" cy="2225075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69CDFB1C-2151-4B3F-A161-CDA35317646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24" b="19774"/>
          <a:stretch/>
        </p:blipFill>
        <p:spPr>
          <a:xfrm>
            <a:off x="4800349" y="4340042"/>
            <a:ext cx="6354430" cy="180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49618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769" y="340968"/>
            <a:ext cx="9197788" cy="1325563"/>
          </a:xfrm>
        </p:spPr>
        <p:txBody>
          <a:bodyPr/>
          <a:lstStyle/>
          <a:p>
            <a:pPr algn="ctr"/>
            <a:r>
              <a:rPr lang="es-ES" dirty="0">
                <a:solidFill>
                  <a:srgbClr val="213262"/>
                </a:solidFill>
              </a:rPr>
              <a:t>ACTIVACIÓN DEL COPAE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4285748" y="1744325"/>
            <a:ext cx="4827494" cy="4668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7FA32B5B-17AB-467E-A988-C6AFD3BB49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5456" y="1593640"/>
            <a:ext cx="3748775" cy="2499185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281DE4DB-79EE-4FEB-9578-4F74E77F861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4" b="5584"/>
          <a:stretch/>
        </p:blipFill>
        <p:spPr>
          <a:xfrm>
            <a:off x="6945456" y="4227391"/>
            <a:ext cx="3748775" cy="2421228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FF796293-0954-4E67-AD63-2ACE85E6F1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5908" y="4227391"/>
            <a:ext cx="4985799" cy="2421228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3BAB5CE2-4622-44AF-83A5-9DBF3C0C93E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09"/>
          <a:stretch/>
        </p:blipFill>
        <p:spPr>
          <a:xfrm>
            <a:off x="1725908" y="1593640"/>
            <a:ext cx="4985799" cy="247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63777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188641"/>
            <a:ext cx="9197788" cy="1325563"/>
          </a:xfrm>
        </p:spPr>
        <p:txBody>
          <a:bodyPr/>
          <a:lstStyle/>
          <a:p>
            <a:pPr algn="ctr"/>
            <a:r>
              <a:rPr lang="es-ES" dirty="0">
                <a:solidFill>
                  <a:srgbClr val="213262"/>
                </a:solidFill>
              </a:rPr>
              <a:t>PROYECTO EL HOSPITAL</a:t>
            </a:r>
            <a:endParaRPr lang="es-EC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3616814" y="1111401"/>
            <a:ext cx="4737847" cy="591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Gestión para el fraccionamiento  </a:t>
            </a:r>
            <a:endParaRPr lang="es-EC" sz="2400" dirty="0">
              <a:latin typeface="EtruscoClassic 20 Nero" panose="00000600000000000000" pitchFamily="50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FE1AC277-2001-44CE-BB2A-E90F7BBECF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2"/>
          <a:stretch/>
        </p:blipFill>
        <p:spPr>
          <a:xfrm>
            <a:off x="6374905" y="2436964"/>
            <a:ext cx="5335375" cy="2995648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2FE3842F-724D-45D7-992E-511A5B33993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59" b="9936"/>
          <a:stretch/>
        </p:blipFill>
        <p:spPr>
          <a:xfrm>
            <a:off x="642651" y="2436964"/>
            <a:ext cx="5651720" cy="2995648"/>
          </a:xfrm>
          <a:prstGeom prst="rect">
            <a:avLst/>
          </a:prstGeom>
        </p:spPr>
      </p:pic>
      <p:sp>
        <p:nvSpPr>
          <p:cNvPr id="3" name="Flecha: a la derecha 2">
            <a:extLst>
              <a:ext uri="{FF2B5EF4-FFF2-40B4-BE49-F238E27FC236}">
                <a16:creationId xmlns:a16="http://schemas.microsoft.com/office/drawing/2014/main" id="{03758A82-DC59-CE82-DA39-DBB983BB9831}"/>
              </a:ext>
            </a:extLst>
          </p:cNvPr>
          <p:cNvSpPr/>
          <p:nvPr/>
        </p:nvSpPr>
        <p:spPr>
          <a:xfrm>
            <a:off x="8188036" y="5539157"/>
            <a:ext cx="2341419" cy="753468"/>
          </a:xfrm>
          <a:prstGeom prst="right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419"/>
          </a:p>
        </p:txBody>
      </p:sp>
    </p:spTree>
    <p:extLst>
      <p:ext uri="{BB962C8B-B14F-4D97-AF65-F5344CB8AC3E}">
        <p14:creationId xmlns:p14="http://schemas.microsoft.com/office/powerpoint/2010/main" val="398798658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D506AB04-A7D3-422A-A195-01A59985AF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79"/>
          <a:stretch/>
        </p:blipFill>
        <p:spPr>
          <a:xfrm>
            <a:off x="6095999" y="160473"/>
            <a:ext cx="5063713" cy="2884585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D55D8434-9471-4430-B4A7-05CF2AFA910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94" b="8085"/>
          <a:stretch/>
        </p:blipFill>
        <p:spPr>
          <a:xfrm>
            <a:off x="838199" y="152400"/>
            <a:ext cx="5063713" cy="2892658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76C0E806-C107-442A-BA77-613644445BD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5" t="8203" r="5883" b="6076"/>
          <a:stretch/>
        </p:blipFill>
        <p:spPr>
          <a:xfrm>
            <a:off x="838198" y="3473326"/>
            <a:ext cx="5063713" cy="3334161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477D558E-5273-4BDE-97C8-88715C0C18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469" y="3473326"/>
            <a:ext cx="5001243" cy="333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02624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877" y="254000"/>
            <a:ext cx="8708246" cy="1325563"/>
          </a:xfrm>
        </p:spPr>
        <p:txBody>
          <a:bodyPr>
            <a:normAutofit/>
          </a:bodyPr>
          <a:lstStyle/>
          <a:p>
            <a:pPr algn="ctr"/>
            <a:r>
              <a:rPr lang="es-ES" sz="3200" dirty="0">
                <a:solidFill>
                  <a:srgbClr val="213262"/>
                </a:solidFill>
              </a:rPr>
              <a:t>MEJORAMIENTO INTEGRAL DE BARRIOS</a:t>
            </a:r>
            <a:endParaRPr lang="es-EC" sz="32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1741877" y="1255396"/>
            <a:ext cx="8708246" cy="10306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PARTICIPACION EN PROGRAMA MIDUVI –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s-ES" sz="2400" dirty="0">
                <a:latin typeface="EtruscoClassic 20 Nero" panose="00000600000000000000" pitchFamily="50" charset="0"/>
              </a:rPr>
              <a:t> CON BARRIO LOS CARACOLES Y BARRIO 10 DE AGOSTO DE LA CABECERA PARROQUIAL</a:t>
            </a:r>
            <a:endParaRPr lang="es-EC" sz="2400" dirty="0">
              <a:latin typeface="EtruscoClassic 20 Nero" panose="00000600000000000000" pitchFamily="50" charset="0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F23F0709-D898-4E84-88C8-94A5BA6D5F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092" y="2538976"/>
            <a:ext cx="5348444" cy="3565629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5E98D6A3-811B-431D-9A28-BDF646016F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2124" y="2538976"/>
            <a:ext cx="5348444" cy="3565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29561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719"/>
            <a:ext cx="10424160" cy="1325563"/>
          </a:xfrm>
        </p:spPr>
        <p:txBody>
          <a:bodyPr>
            <a:noAutofit/>
          </a:bodyPr>
          <a:lstStyle/>
          <a:p>
            <a:pPr algn="ctr"/>
            <a:r>
              <a:rPr lang="es-ES" sz="2800" dirty="0"/>
              <a:t>ARTICULACIÓN CON PREFECTURA DE SANTA ELENA PARA EL FORTALECIMIENTO DEL SECTOR AGRÍCOLA</a:t>
            </a:r>
            <a:endParaRPr lang="es-EC" sz="2800" dirty="0">
              <a:solidFill>
                <a:srgbClr val="213262"/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6645EB1D-171A-43C2-8D5B-34EADD34C2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978" y="4142674"/>
            <a:ext cx="3750973" cy="2500649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888A1815-EC9E-4EE6-99B7-C3122A07D4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978" y="1465001"/>
            <a:ext cx="3741702" cy="2494468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A4451163-97A6-4882-A8D6-2E28EE63FF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4546" y="4148855"/>
            <a:ext cx="3741702" cy="2494468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3559DBC7-AC6E-4485-96AE-9BC8553E4E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97" y="1463040"/>
            <a:ext cx="3747803" cy="249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50571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571" y="350371"/>
            <a:ext cx="9005047" cy="1036694"/>
          </a:xfrm>
        </p:spPr>
        <p:txBody>
          <a:bodyPr>
            <a:noAutofit/>
          </a:bodyPr>
          <a:lstStyle/>
          <a:p>
            <a:pPr algn="ctr"/>
            <a:r>
              <a:rPr lang="es-ES" sz="2800" dirty="0"/>
              <a:t>LOGROS ALCANZADOS - DEPORTE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7C7E108-6E03-4C3C-B2DD-68D52A53CA9D}"/>
              </a:ext>
            </a:extLst>
          </p:cNvPr>
          <p:cNvSpPr txBox="1"/>
          <p:nvPr/>
        </p:nvSpPr>
        <p:spPr>
          <a:xfrm>
            <a:off x="1707775" y="1240317"/>
            <a:ext cx="90050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400" dirty="0">
                <a:solidFill>
                  <a:srgbClr val="213262"/>
                </a:solidFill>
                <a:latin typeface="+mj-lt"/>
              </a:rPr>
              <a:t>ENTREGA DE ESTATUTOS AL CLUB 19 DE MARZO</a:t>
            </a:r>
            <a:endParaRPr lang="es-EC" sz="2400" dirty="0">
              <a:solidFill>
                <a:srgbClr val="213262"/>
              </a:solidFill>
              <a:latin typeface="+mj-lt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A26ECB14-861E-47B8-B655-45B8147A597E}"/>
              </a:ext>
            </a:extLst>
          </p:cNvPr>
          <p:cNvSpPr txBox="1"/>
          <p:nvPr/>
        </p:nvSpPr>
        <p:spPr>
          <a:xfrm>
            <a:off x="1479178" y="1672146"/>
            <a:ext cx="969533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2800" dirty="0">
                <a:solidFill>
                  <a:srgbClr val="0A7633"/>
                </a:solidFill>
              </a:rPr>
              <a:t>Trabajo articulado con el concejal Valentín Soriano</a:t>
            </a:r>
          </a:p>
          <a:p>
            <a:pPr algn="ctr"/>
            <a:r>
              <a:rPr lang="es-EC" sz="2800" dirty="0">
                <a:solidFill>
                  <a:srgbClr val="0A7633"/>
                </a:solidFill>
              </a:rPr>
              <a:t> y la Prefectura de Santa Elena 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AB928BFA-F8A0-4E6B-B9F9-9C33D26BEC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141" y="2656089"/>
            <a:ext cx="6167718" cy="4111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37808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AC9E0398-DCA9-433E-9FD2-12428A3EB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705" y="3078100"/>
            <a:ext cx="5144294" cy="3429529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571" y="350371"/>
            <a:ext cx="9005047" cy="1036694"/>
          </a:xfrm>
        </p:spPr>
        <p:txBody>
          <a:bodyPr>
            <a:noAutofit/>
          </a:bodyPr>
          <a:lstStyle/>
          <a:p>
            <a:pPr algn="ctr"/>
            <a:r>
              <a:rPr lang="es-EC" sz="2800" dirty="0">
                <a:solidFill>
                  <a:srgbClr val="213262"/>
                </a:solidFill>
              </a:rPr>
              <a:t>CONVENIO ESPOL Y GAD MANGLARALTO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7C7E108-6E03-4C3C-B2DD-68D52A53CA9D}"/>
              </a:ext>
            </a:extLst>
          </p:cNvPr>
          <p:cNvSpPr txBox="1"/>
          <p:nvPr/>
        </p:nvSpPr>
        <p:spPr>
          <a:xfrm>
            <a:off x="1593476" y="1240317"/>
            <a:ext cx="90050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400" dirty="0">
                <a:solidFill>
                  <a:srgbClr val="213262"/>
                </a:solidFill>
                <a:latin typeface="+mj-lt"/>
              </a:rPr>
              <a:t>Talleres de Educación Digital y Conectividad 2.0</a:t>
            </a:r>
            <a:endParaRPr lang="es-EC" sz="2400" dirty="0">
              <a:solidFill>
                <a:srgbClr val="213262"/>
              </a:solidFill>
              <a:latin typeface="+mj-lt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A26ECB14-861E-47B8-B655-45B8147A597E}"/>
              </a:ext>
            </a:extLst>
          </p:cNvPr>
          <p:cNvSpPr txBox="1"/>
          <p:nvPr/>
        </p:nvSpPr>
        <p:spPr>
          <a:xfrm>
            <a:off x="2123151" y="1991838"/>
            <a:ext cx="86807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2400" dirty="0">
                <a:solidFill>
                  <a:srgbClr val="0A7633"/>
                </a:solidFill>
              </a:rPr>
              <a:t>Beneficiarios: más de 50 jóvenes de la parroquia Manglaralto</a:t>
            </a:r>
          </a:p>
        </p:txBody>
      </p:sp>
      <p:pic>
        <p:nvPicPr>
          <p:cNvPr id="2050" name="Picture 2" descr="Puede ser una imagen de 2 personas y texto que dice &quot;TT B&quot;">
            <a:extLst>
              <a:ext uri="{FF2B5EF4-FFF2-40B4-BE49-F238E27FC236}">
                <a16:creationId xmlns:a16="http://schemas.microsoft.com/office/drawing/2014/main" id="{E22948CA-225C-46B9-927F-BD1EAE1177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229" y="3078099"/>
            <a:ext cx="5141912" cy="342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3BB9766B-06F4-494F-9197-AA6B92AF19C2}"/>
              </a:ext>
            </a:extLst>
          </p:cNvPr>
          <p:cNvSpPr/>
          <p:nvPr/>
        </p:nvSpPr>
        <p:spPr>
          <a:xfrm>
            <a:off x="1934146" y="1840405"/>
            <a:ext cx="8323705" cy="784353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</p:spTree>
    <p:extLst>
      <p:ext uri="{BB962C8B-B14F-4D97-AF65-F5344CB8AC3E}">
        <p14:creationId xmlns:p14="http://schemas.microsoft.com/office/powerpoint/2010/main" val="171419969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rcador de contenido 6">
            <a:extLst>
              <a:ext uri="{FF2B5EF4-FFF2-40B4-BE49-F238E27FC236}">
                <a16:creationId xmlns:a16="http://schemas.microsoft.com/office/drawing/2014/main" id="{BC27FFFA-2EEE-4518-BD09-E1180AD41F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C6B6BADC-6D8F-4B5A-A618-4C09F4827B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5858" y="933315"/>
            <a:ext cx="5497158" cy="1259822"/>
          </a:xfrm>
        </p:spPr>
        <p:txBody>
          <a:bodyPr>
            <a:noAutofit/>
          </a:bodyPr>
          <a:lstStyle/>
          <a:p>
            <a:pPr algn="l"/>
            <a:r>
              <a:rPr lang="es-EC" sz="2000" dirty="0">
                <a:solidFill>
                  <a:srgbClr val="213262"/>
                </a:solidFill>
                <a:latin typeface="EtruscoClassic 30 Nerissimo" panose="00000900000000000000" pitchFamily="50" charset="0"/>
              </a:rPr>
              <a:t>TALLER</a:t>
            </a:r>
            <a:br>
              <a:rPr lang="es-EC" sz="2000" dirty="0">
                <a:solidFill>
                  <a:srgbClr val="213262"/>
                </a:solidFill>
                <a:latin typeface="EtruscoClassic 20 Nero" panose="00000600000000000000" pitchFamily="50" charset="0"/>
              </a:rPr>
            </a:br>
            <a:r>
              <a:rPr lang="es-EC" sz="2000" dirty="0">
                <a:solidFill>
                  <a:srgbClr val="213262"/>
                </a:solidFill>
                <a:latin typeface="EtruscoClassic 20 Nero" panose="00000600000000000000" pitchFamily="50" charset="0"/>
              </a:rPr>
              <a:t>Equipo de Alto Rendimiento</a:t>
            </a:r>
            <a:br>
              <a:rPr lang="es-EC" sz="2000" dirty="0">
                <a:solidFill>
                  <a:srgbClr val="213262"/>
                </a:solidFill>
                <a:latin typeface="EtruscoClassic 20 Nero" panose="00000600000000000000" pitchFamily="50" charset="0"/>
              </a:rPr>
            </a:br>
            <a:r>
              <a:rPr lang="es-EC" sz="20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32 personas 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DCB9109E-9CA5-4F07-ACC4-54092240344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49" b="11593"/>
          <a:stretch/>
        </p:blipFill>
        <p:spPr>
          <a:xfrm>
            <a:off x="7100530" y="2711705"/>
            <a:ext cx="4024553" cy="179070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E444F58C-93C6-4F57-9568-176DE6CE44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44" b="11728"/>
          <a:stretch/>
        </p:blipFill>
        <p:spPr>
          <a:xfrm>
            <a:off x="7122734" y="4755352"/>
            <a:ext cx="3980147" cy="1790702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0944BE97-8F15-458A-AE7C-3CF2BDD657A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67" b="12005"/>
          <a:stretch/>
        </p:blipFill>
        <p:spPr>
          <a:xfrm>
            <a:off x="7100530" y="667876"/>
            <a:ext cx="3980146" cy="1790700"/>
          </a:xfrm>
          <a:prstGeom prst="rect">
            <a:avLst/>
          </a:prstGeom>
        </p:spPr>
      </p:pic>
      <p:sp>
        <p:nvSpPr>
          <p:cNvPr id="9" name="Título 1">
            <a:extLst>
              <a:ext uri="{FF2B5EF4-FFF2-40B4-BE49-F238E27FC236}">
                <a16:creationId xmlns:a16="http://schemas.microsoft.com/office/drawing/2014/main" id="{78C015FD-C517-4BAE-95CC-FD32813188FE}"/>
              </a:ext>
            </a:extLst>
          </p:cNvPr>
          <p:cNvSpPr txBox="1">
            <a:spLocks/>
          </p:cNvSpPr>
          <p:nvPr/>
        </p:nvSpPr>
        <p:spPr>
          <a:xfrm>
            <a:off x="1305858" y="2542615"/>
            <a:ext cx="5497158" cy="163297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C" sz="2400" dirty="0">
                <a:solidFill>
                  <a:srgbClr val="213262"/>
                </a:solidFill>
                <a:latin typeface="EtruscoClassic 30 Nerissimo" panose="00000900000000000000" pitchFamily="50" charset="0"/>
              </a:rPr>
              <a:t>Capacitación.</a:t>
            </a:r>
          </a:p>
          <a:p>
            <a:pPr algn="l"/>
            <a:r>
              <a:rPr lang="es-EC" sz="2000" dirty="0">
                <a:solidFill>
                  <a:srgbClr val="213262"/>
                </a:solidFill>
                <a:latin typeface="EtruscoClassic 20 Nero" panose="00000600000000000000" pitchFamily="50" charset="0"/>
              </a:rPr>
              <a:t>En </a:t>
            </a:r>
            <a:r>
              <a:rPr lang="es-EC" sz="2000">
                <a:solidFill>
                  <a:srgbClr val="213262"/>
                </a:solidFill>
                <a:latin typeface="EtruscoClassic 20 Nero" panose="00000600000000000000" pitchFamily="50" charset="0"/>
              </a:rPr>
              <a:t>Nutrición Infantil para Promover el Bienestar y Desarrollo </a:t>
            </a:r>
            <a:r>
              <a:rPr lang="es-EC" sz="2000" dirty="0">
                <a:solidFill>
                  <a:srgbClr val="213262"/>
                </a:solidFill>
                <a:latin typeface="EtruscoClassic 20 Nero" panose="00000600000000000000" pitchFamily="50" charset="0"/>
              </a:rPr>
              <a:t>S</a:t>
            </a:r>
            <a:r>
              <a:rPr lang="es-EC" sz="2000">
                <a:solidFill>
                  <a:srgbClr val="213262"/>
                </a:solidFill>
                <a:latin typeface="EtruscoClassic 20 Nero" panose="00000600000000000000" pitchFamily="50" charset="0"/>
              </a:rPr>
              <a:t>aludable</a:t>
            </a:r>
            <a:r>
              <a:rPr lang="es-EC" sz="2000" dirty="0">
                <a:solidFill>
                  <a:srgbClr val="213262"/>
                </a:solidFill>
                <a:latin typeface="EtruscoClassic 20 Nero" panose="00000600000000000000" pitchFamily="50" charset="0"/>
              </a:rPr>
              <a:t>.</a:t>
            </a:r>
            <a:br>
              <a:rPr lang="es-EC" sz="2000" dirty="0">
                <a:solidFill>
                  <a:srgbClr val="213262"/>
                </a:solidFill>
                <a:latin typeface="EtruscoClassic 20 Nero" panose="00000600000000000000" pitchFamily="50" charset="0"/>
              </a:rPr>
            </a:br>
            <a:r>
              <a:rPr lang="es-EC" sz="20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30 personas del catering </a:t>
            </a:r>
          </a:p>
        </p:txBody>
      </p:sp>
      <p:sp>
        <p:nvSpPr>
          <p:cNvPr id="10" name="Título 1">
            <a:extLst>
              <a:ext uri="{FF2B5EF4-FFF2-40B4-BE49-F238E27FC236}">
                <a16:creationId xmlns:a16="http://schemas.microsoft.com/office/drawing/2014/main" id="{60B5DFC4-88F9-4416-9BC8-5E864164C002}"/>
              </a:ext>
            </a:extLst>
          </p:cNvPr>
          <p:cNvSpPr txBox="1">
            <a:spLocks/>
          </p:cNvSpPr>
          <p:nvPr/>
        </p:nvSpPr>
        <p:spPr>
          <a:xfrm>
            <a:off x="1305858" y="5020792"/>
            <a:ext cx="5497158" cy="12598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EC" sz="2400" dirty="0">
                <a:solidFill>
                  <a:srgbClr val="213262"/>
                </a:solidFill>
                <a:latin typeface="EtruscoClassic 30 Nerissimo" panose="00000900000000000000" pitchFamily="50" charset="0"/>
              </a:rPr>
              <a:t>Capacitación</a:t>
            </a:r>
          </a:p>
          <a:p>
            <a:pPr algn="l"/>
            <a:r>
              <a:rPr lang="es-EC" sz="2000" dirty="0">
                <a:solidFill>
                  <a:srgbClr val="213262"/>
                </a:solidFill>
                <a:latin typeface="EtruscoClassic 20 Nero" panose="00000600000000000000" pitchFamily="50" charset="0"/>
              </a:rPr>
              <a:t>Actividades Pedagógicas para Planificación y Manejo de Emociones en Niños y Niñas.</a:t>
            </a:r>
            <a:br>
              <a:rPr lang="es-EC" sz="2400" dirty="0">
                <a:solidFill>
                  <a:srgbClr val="213262"/>
                </a:solidFill>
                <a:latin typeface="EtruscoClassic 20 Nero" panose="00000600000000000000" pitchFamily="50" charset="0"/>
              </a:rPr>
            </a:br>
            <a:r>
              <a:rPr lang="es-EC" sz="2000" dirty="0">
                <a:solidFill>
                  <a:srgbClr val="0A7633"/>
                </a:solidFill>
                <a:latin typeface="EtruscoClassic 20 Nero" panose="00000600000000000000" pitchFamily="50" charset="0"/>
              </a:rPr>
              <a:t>46 educadoras</a:t>
            </a:r>
            <a:endParaRPr lang="es-EC" sz="28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87287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5DD119-4C9D-F4AD-E056-8FEF78D9B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2BD979BA-38BC-DB88-17EF-92E966BBCD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705" y="3078100"/>
            <a:ext cx="5144294" cy="3429529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CA3D77D7-56B5-B9A8-9A5F-8A3E231BAB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E6ED17B1-C271-E4E4-F64D-7CD7B66DD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571" y="350371"/>
            <a:ext cx="9005047" cy="1036694"/>
          </a:xfrm>
        </p:spPr>
        <p:txBody>
          <a:bodyPr>
            <a:noAutofit/>
          </a:bodyPr>
          <a:lstStyle/>
          <a:p>
            <a:pPr algn="ctr"/>
            <a:r>
              <a:rPr lang="es-EC" sz="2800" dirty="0">
                <a:solidFill>
                  <a:srgbClr val="213262"/>
                </a:solidFill>
              </a:rPr>
              <a:t>CONVENIO ESPOL Y GAD MANGLARALTO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DCB8E91-4392-9221-BD8D-7AEDB8BAB0C4}"/>
              </a:ext>
            </a:extLst>
          </p:cNvPr>
          <p:cNvSpPr txBox="1"/>
          <p:nvPr/>
        </p:nvSpPr>
        <p:spPr>
          <a:xfrm>
            <a:off x="1593476" y="1240317"/>
            <a:ext cx="90050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400" dirty="0">
                <a:solidFill>
                  <a:srgbClr val="213262"/>
                </a:solidFill>
                <a:latin typeface="+mj-lt"/>
              </a:rPr>
              <a:t>Talleres de Educación Digital y Conectividad 2.0</a:t>
            </a:r>
            <a:endParaRPr lang="es-EC" sz="2400" dirty="0">
              <a:solidFill>
                <a:srgbClr val="213262"/>
              </a:solidFill>
              <a:latin typeface="+mj-lt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74EC7167-9B60-6EC1-92F9-0792E0FF213A}"/>
              </a:ext>
            </a:extLst>
          </p:cNvPr>
          <p:cNvSpPr txBox="1"/>
          <p:nvPr/>
        </p:nvSpPr>
        <p:spPr>
          <a:xfrm>
            <a:off x="2123151" y="1991838"/>
            <a:ext cx="86807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sz="2400" dirty="0">
                <a:solidFill>
                  <a:srgbClr val="0A7633"/>
                </a:solidFill>
              </a:rPr>
              <a:t>Beneficiarios: más de 50 jóvenes de la parroquia Manglaralto</a:t>
            </a:r>
          </a:p>
        </p:txBody>
      </p:sp>
      <p:pic>
        <p:nvPicPr>
          <p:cNvPr id="2050" name="Picture 2" descr="Puede ser una imagen de 2 personas y texto que dice &quot;TT B&quot;">
            <a:extLst>
              <a:ext uri="{FF2B5EF4-FFF2-40B4-BE49-F238E27FC236}">
                <a16:creationId xmlns:a16="http://schemas.microsoft.com/office/drawing/2014/main" id="{4BCA510D-4DDD-7ECD-5F67-A2E3421EDA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229" y="3078099"/>
            <a:ext cx="5141912" cy="342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ángulo: esquinas redondeadas 9">
            <a:extLst>
              <a:ext uri="{FF2B5EF4-FFF2-40B4-BE49-F238E27FC236}">
                <a16:creationId xmlns:a16="http://schemas.microsoft.com/office/drawing/2014/main" id="{1B3026F6-82BE-4BBF-3F71-E513E327AE15}"/>
              </a:ext>
            </a:extLst>
          </p:cNvPr>
          <p:cNvSpPr/>
          <p:nvPr/>
        </p:nvSpPr>
        <p:spPr>
          <a:xfrm>
            <a:off x="1934146" y="1840405"/>
            <a:ext cx="8323705" cy="784353"/>
          </a:xfrm>
          <a:prstGeom prst="roundRect">
            <a:avLst/>
          </a:prstGeom>
          <a:noFill/>
          <a:ln w="28575">
            <a:solidFill>
              <a:srgbClr val="0A7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 dirty="0"/>
          </a:p>
        </p:txBody>
      </p:sp>
    </p:spTree>
    <p:extLst>
      <p:ext uri="{BB962C8B-B14F-4D97-AF65-F5344CB8AC3E}">
        <p14:creationId xmlns:p14="http://schemas.microsoft.com/office/powerpoint/2010/main" val="146068516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12">
            <a:extLst>
              <a:ext uri="{FF2B5EF4-FFF2-40B4-BE49-F238E27FC236}">
                <a16:creationId xmlns:a16="http://schemas.microsoft.com/office/drawing/2014/main" id="{7FABEA73-FC8D-407A-B6A0-FE1772A1B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796" y="3637947"/>
            <a:ext cx="1813829" cy="1813829"/>
          </a:xfrm>
          <a:prstGeom prst="rect">
            <a:avLst/>
          </a:prstGeom>
        </p:spPr>
      </p:pic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0395" y="150818"/>
            <a:ext cx="9005047" cy="1036694"/>
          </a:xfrm>
        </p:spPr>
        <p:txBody>
          <a:bodyPr>
            <a:no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CAMPAÑAS DE SALUD</a:t>
            </a:r>
            <a:endParaRPr lang="es-EC" sz="2800" dirty="0">
              <a:solidFill>
                <a:srgbClr val="213262"/>
              </a:solidFill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7C7E108-6E03-4C3C-B2DD-68D52A53CA9D}"/>
              </a:ext>
            </a:extLst>
          </p:cNvPr>
          <p:cNvSpPr txBox="1"/>
          <p:nvPr/>
        </p:nvSpPr>
        <p:spPr>
          <a:xfrm>
            <a:off x="1702736" y="965988"/>
            <a:ext cx="900504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000" dirty="0">
                <a:solidFill>
                  <a:srgbClr val="213262"/>
                </a:solidFill>
              </a:rPr>
              <a:t>Trabajo Articulado con la Unidad Oncológica </a:t>
            </a:r>
            <a:r>
              <a:rPr lang="es-ES" sz="2000" dirty="0" err="1">
                <a:solidFill>
                  <a:srgbClr val="213262"/>
                </a:solidFill>
              </a:rPr>
              <a:t>Penínsular</a:t>
            </a:r>
            <a:r>
              <a:rPr lang="es-ES" sz="2000" dirty="0">
                <a:solidFill>
                  <a:srgbClr val="213262"/>
                </a:solidFill>
              </a:rPr>
              <a:t> - Solca, Ministerio de Salud Pública y </a:t>
            </a:r>
            <a:r>
              <a:rPr lang="es-ES" sz="2000" dirty="0" err="1">
                <a:solidFill>
                  <a:srgbClr val="213262"/>
                </a:solidFill>
              </a:rPr>
              <a:t>Conagopare</a:t>
            </a:r>
            <a:r>
              <a:rPr lang="es-ES" sz="2000" dirty="0">
                <a:solidFill>
                  <a:srgbClr val="213262"/>
                </a:solidFill>
              </a:rPr>
              <a:t> Santa Elena</a:t>
            </a:r>
            <a:endParaRPr lang="es-EC" sz="2000" dirty="0">
              <a:solidFill>
                <a:srgbClr val="213262"/>
              </a:solidFill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A26ECB14-861E-47B8-B655-45B8147A597E}"/>
              </a:ext>
            </a:extLst>
          </p:cNvPr>
          <p:cNvSpPr txBox="1"/>
          <p:nvPr/>
        </p:nvSpPr>
        <p:spPr>
          <a:xfrm>
            <a:off x="836703" y="1945788"/>
            <a:ext cx="560070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dirty="0">
                <a:solidFill>
                  <a:srgbClr val="0A7633"/>
                </a:solidFill>
              </a:rPr>
              <a:t>Campaña</a:t>
            </a:r>
          </a:p>
          <a:p>
            <a:pPr algn="ctr"/>
            <a:r>
              <a:rPr lang="es-ES" dirty="0">
                <a:solidFill>
                  <a:srgbClr val="0A7633"/>
                </a:solidFill>
              </a:rPr>
              <a:t>Prevención de Cáncer de Cuello Uterino.  </a:t>
            </a:r>
            <a:endParaRPr lang="es-EC" dirty="0">
              <a:solidFill>
                <a:srgbClr val="0A7633"/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14C0605D-394C-406E-8188-9BE9DF8BF2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321" y="2994958"/>
            <a:ext cx="4709468" cy="3139645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32A03B76-1032-4FC1-8AD5-9FC732FC9F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944" y="2955122"/>
            <a:ext cx="4769222" cy="3179481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4DE230B2-16B1-4FD5-AC6E-441F1FB48926}"/>
              </a:ext>
            </a:extLst>
          </p:cNvPr>
          <p:cNvSpPr txBox="1"/>
          <p:nvPr/>
        </p:nvSpPr>
        <p:spPr>
          <a:xfrm>
            <a:off x="6806268" y="2189518"/>
            <a:ext cx="38865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>
                <a:solidFill>
                  <a:srgbClr val="0A7633"/>
                </a:solidFill>
              </a:rPr>
              <a:t>Brigada de Atención Integral Rural   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A56E62CB-9792-4254-8BC4-EF09F2876F9E}"/>
              </a:ext>
            </a:extLst>
          </p:cNvPr>
          <p:cNvSpPr txBox="1"/>
          <p:nvPr/>
        </p:nvSpPr>
        <p:spPr>
          <a:xfrm>
            <a:off x="6992474" y="2572320"/>
            <a:ext cx="3514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Beneficiarios: 247 niños y niñas   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722949CB-5BCD-491A-874C-F7CDC97B9B39}"/>
              </a:ext>
            </a:extLst>
          </p:cNvPr>
          <p:cNvSpPr txBox="1"/>
          <p:nvPr/>
        </p:nvSpPr>
        <p:spPr>
          <a:xfrm>
            <a:off x="2085796" y="2625626"/>
            <a:ext cx="3514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Beneficiarios: 150 mujeres   </a:t>
            </a:r>
          </a:p>
        </p:txBody>
      </p:sp>
    </p:spTree>
    <p:extLst>
      <p:ext uri="{BB962C8B-B14F-4D97-AF65-F5344CB8AC3E}">
        <p14:creationId xmlns:p14="http://schemas.microsoft.com/office/powerpoint/2010/main" val="367935727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571" y="174470"/>
            <a:ext cx="9005047" cy="1036694"/>
          </a:xfrm>
        </p:spPr>
        <p:txBody>
          <a:bodyPr>
            <a:noAutofit/>
          </a:bodyPr>
          <a:lstStyle/>
          <a:p>
            <a:pPr algn="ctr"/>
            <a:r>
              <a:rPr lang="es-ES" sz="2800" dirty="0">
                <a:solidFill>
                  <a:srgbClr val="213262"/>
                </a:solidFill>
              </a:rPr>
              <a:t>E</a:t>
            </a:r>
            <a:r>
              <a:rPr lang="es-EC" sz="2800" dirty="0">
                <a:solidFill>
                  <a:srgbClr val="213262"/>
                </a:solidFill>
              </a:rPr>
              <a:t>NTREGA DE MATERIALES</a:t>
            </a: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87B3B3F7-5D87-4E77-9AA6-BF4D8670F7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59" b="3296"/>
          <a:stretch/>
        </p:blipFill>
        <p:spPr>
          <a:xfrm>
            <a:off x="6306153" y="1577553"/>
            <a:ext cx="3891125" cy="2185398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E4CC067A-B564-4746-8FF5-FE11E011A84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98" b="5309"/>
          <a:stretch/>
        </p:blipFill>
        <p:spPr>
          <a:xfrm>
            <a:off x="2206304" y="4563035"/>
            <a:ext cx="3889696" cy="2157298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691B938F-30BA-4192-A90B-C9D3F1E673C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1" b="13077"/>
          <a:stretch/>
        </p:blipFill>
        <p:spPr>
          <a:xfrm>
            <a:off x="2206304" y="1605653"/>
            <a:ext cx="3879995" cy="2157298"/>
          </a:xfrm>
          <a:prstGeom prst="rect">
            <a:avLst/>
          </a:prstGeom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40E483A8-9851-4BCF-95BF-BC62007A7F0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51" b="6448"/>
          <a:stretch/>
        </p:blipFill>
        <p:spPr>
          <a:xfrm>
            <a:off x="6306153" y="4563035"/>
            <a:ext cx="3879995" cy="2157298"/>
          </a:xfrm>
          <a:prstGeom prst="rect">
            <a:avLst/>
          </a:prstGeom>
        </p:spPr>
      </p:pic>
      <p:sp>
        <p:nvSpPr>
          <p:cNvPr id="19" name="CuadroTexto 18">
            <a:extLst>
              <a:ext uri="{FF2B5EF4-FFF2-40B4-BE49-F238E27FC236}">
                <a16:creationId xmlns:a16="http://schemas.microsoft.com/office/drawing/2014/main" id="{14E05878-2AB0-460D-B71C-50565516801D}"/>
              </a:ext>
            </a:extLst>
          </p:cNvPr>
          <p:cNvSpPr txBox="1"/>
          <p:nvPr/>
        </p:nvSpPr>
        <p:spPr>
          <a:xfrm>
            <a:off x="3290050" y="1165866"/>
            <a:ext cx="25280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UE, Manglaralto   </a:t>
            </a:r>
          </a:p>
        </p:txBody>
      </p:sp>
      <p:sp>
        <p:nvSpPr>
          <p:cNvPr id="21" name="CuadroTexto 20">
            <a:extLst>
              <a:ext uri="{FF2B5EF4-FFF2-40B4-BE49-F238E27FC236}">
                <a16:creationId xmlns:a16="http://schemas.microsoft.com/office/drawing/2014/main" id="{3ECCB63B-307D-4302-8766-868FA5CEAE56}"/>
              </a:ext>
            </a:extLst>
          </p:cNvPr>
          <p:cNvSpPr txBox="1"/>
          <p:nvPr/>
        </p:nvSpPr>
        <p:spPr>
          <a:xfrm>
            <a:off x="6295021" y="1200728"/>
            <a:ext cx="38911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Escuela Ángel Simón Yagual-Pajiza  </a:t>
            </a: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0D2F750F-3647-4327-AE5C-5D5269F32FA8}"/>
              </a:ext>
            </a:extLst>
          </p:cNvPr>
          <p:cNvSpPr txBox="1"/>
          <p:nvPr/>
        </p:nvSpPr>
        <p:spPr>
          <a:xfrm>
            <a:off x="2547590" y="4157440"/>
            <a:ext cx="36828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Torre salva vidas Manglaralto   </a:t>
            </a:r>
          </a:p>
        </p:txBody>
      </p:sp>
      <p:sp>
        <p:nvSpPr>
          <p:cNvPr id="25" name="CuadroTexto 24">
            <a:extLst>
              <a:ext uri="{FF2B5EF4-FFF2-40B4-BE49-F238E27FC236}">
                <a16:creationId xmlns:a16="http://schemas.microsoft.com/office/drawing/2014/main" id="{6D9E34E3-40A3-4C60-B588-E40B41EC44F7}"/>
              </a:ext>
            </a:extLst>
          </p:cNvPr>
          <p:cNvSpPr txBox="1"/>
          <p:nvPr/>
        </p:nvSpPr>
        <p:spPr>
          <a:xfrm>
            <a:off x="6515557" y="4157440"/>
            <a:ext cx="34500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C" dirty="0"/>
              <a:t>Barrio Víctor Emilio - Valdivia    </a:t>
            </a:r>
          </a:p>
        </p:txBody>
      </p:sp>
    </p:spTree>
    <p:extLst>
      <p:ext uri="{BB962C8B-B14F-4D97-AF65-F5344CB8AC3E}">
        <p14:creationId xmlns:p14="http://schemas.microsoft.com/office/powerpoint/2010/main" val="61197502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50854699-F537-4E39-ADC1-7829391E66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2DA853E-E5CD-4970-84C6-9D686301E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544419"/>
            <a:ext cx="9197788" cy="5381252"/>
          </a:xfrm>
        </p:spPr>
        <p:txBody>
          <a:bodyPr>
            <a:normAutofit/>
          </a:bodyPr>
          <a:lstStyle/>
          <a:p>
            <a:pPr algn="ctr"/>
            <a:r>
              <a:rPr lang="es-EC" sz="5400" dirty="0"/>
              <a:t>PREGUNTAS</a:t>
            </a:r>
            <a:br>
              <a:rPr lang="es-EC" sz="5400" dirty="0"/>
            </a:br>
            <a:r>
              <a:rPr lang="es-EC" sz="5400" dirty="0"/>
              <a:t>DE CIUDADANIA</a:t>
            </a:r>
            <a:endParaRPr lang="es-EC" sz="5400" dirty="0">
              <a:solidFill>
                <a:srgbClr val="213262"/>
              </a:solidFill>
            </a:endParaRP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3E2F0908-A512-4EDC-91A3-6D474652182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786958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C9744-47AD-61A7-0429-9A612AE8E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D13134F7-A521-A49F-34CA-C5724CED5B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9DE82997-6C7D-53B6-1837-D9BD1EE2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6181" y="170007"/>
            <a:ext cx="6447681" cy="1655618"/>
          </a:xfrm>
        </p:spPr>
        <p:txBody>
          <a:bodyPr>
            <a:normAutofit/>
          </a:bodyPr>
          <a:lstStyle/>
          <a:p>
            <a:pPr algn="ctr"/>
            <a:r>
              <a:rPr lang="es-EC" sz="4000" dirty="0">
                <a:solidFill>
                  <a:srgbClr val="213262"/>
                </a:solidFill>
              </a:rPr>
              <a:t>CONSULTA CIUDADANA</a:t>
            </a: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E2E3BD11-B93C-D1E8-54FD-3E096C634587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4219F111-3C23-5584-90A0-DE92502C73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762" y="2068150"/>
            <a:ext cx="4978342" cy="2826185"/>
          </a:xfrm>
          <a:prstGeom prst="rect">
            <a:avLst/>
          </a:prstGeom>
        </p:spPr>
      </p:pic>
      <p:sp>
        <p:nvSpPr>
          <p:cNvPr id="6" name="Título 1">
            <a:extLst>
              <a:ext uri="{FF2B5EF4-FFF2-40B4-BE49-F238E27FC236}">
                <a16:creationId xmlns:a16="http://schemas.microsoft.com/office/drawing/2014/main" id="{A15ED7B0-06F5-0D99-47FD-B4AFB3210074}"/>
              </a:ext>
            </a:extLst>
          </p:cNvPr>
          <p:cNvSpPr txBox="1">
            <a:spLocks/>
          </p:cNvSpPr>
          <p:nvPr/>
        </p:nvSpPr>
        <p:spPr>
          <a:xfrm>
            <a:off x="1277146" y="4506949"/>
            <a:ext cx="4524047" cy="12598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C" sz="2000" dirty="0">
                <a:solidFill>
                  <a:srgbClr val="213262"/>
                </a:solidFill>
                <a:latin typeface="EtruscoClassic 30 Nerissimo" panose="00000900000000000000" pitchFamily="50" charset="0"/>
              </a:rPr>
              <a:t>ENLACE EN LA PAGINA WEB Y FANPAGE</a:t>
            </a:r>
            <a:endParaRPr lang="es-EC" sz="2000" dirty="0">
              <a:solidFill>
                <a:srgbClr val="0A7633"/>
              </a:solidFill>
              <a:latin typeface="EtruscoClassic 20 Nero" panose="00000600000000000000" pitchFamily="50" charset="0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7BC48A1A-9139-F548-D156-22DAAED918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0021" y="2958624"/>
            <a:ext cx="5375910" cy="104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79712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EF211B-2411-084E-A522-89EF09C55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contenido 6">
            <a:extLst>
              <a:ext uri="{FF2B5EF4-FFF2-40B4-BE49-F238E27FC236}">
                <a16:creationId xmlns:a16="http://schemas.microsoft.com/office/drawing/2014/main" id="{94DD4DEB-0837-7937-7C26-13936B27D4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285"/>
            <a:ext cx="12192000" cy="6860607"/>
          </a:xfr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12C27CB-D60E-7B04-D4AA-F4DF9C668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736" y="-175031"/>
            <a:ext cx="10244528" cy="1655618"/>
          </a:xfrm>
        </p:spPr>
        <p:txBody>
          <a:bodyPr>
            <a:normAutofit/>
          </a:bodyPr>
          <a:lstStyle/>
          <a:p>
            <a:pPr algn="ctr"/>
            <a:r>
              <a:rPr lang="es-EC" sz="4000" dirty="0">
                <a:solidFill>
                  <a:srgbClr val="213262"/>
                </a:solidFill>
              </a:rPr>
              <a:t>PREGUNTAS DE ASAMBLEA LOCAL</a:t>
            </a: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D5375C60-61F1-3222-D476-B6A1653075B9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s-EC" sz="2400" dirty="0">
              <a:latin typeface="EtruscoClassic 20 Nero" panose="00000600000000000000" pitchFamily="50" charset="0"/>
            </a:endParaRPr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id="{8BB210AD-8537-B0D1-781A-296A515943BC}"/>
              </a:ext>
            </a:extLst>
          </p:cNvPr>
          <p:cNvSpPr txBox="1">
            <a:spLocks/>
          </p:cNvSpPr>
          <p:nvPr/>
        </p:nvSpPr>
        <p:spPr>
          <a:xfrm>
            <a:off x="1265904" y="957365"/>
            <a:ext cx="10076654" cy="13105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dist"/>
            <a:r>
              <a:rPr lang="es-ES" sz="1800" dirty="0">
                <a:latin typeface="+mn-lt"/>
                <a:ea typeface="+mn-ea"/>
                <a:cs typeface="+mn-cs"/>
              </a:rPr>
              <a:t>Entre las estrategias planteadas para lograr el cumplimento de los objetivos, metas, programas y proyectos de su gestión pública y debido a la problémica de seguridad que vivimos todos en esta parroquia queremos que nos explique cuando se implementó y quienes conforman el comité de</a:t>
            </a:r>
          </a:p>
          <a:p>
            <a:r>
              <a:rPr lang="es-ES" sz="1800" dirty="0">
                <a:latin typeface="+mn-lt"/>
                <a:ea typeface="+mn-ea"/>
                <a:cs typeface="+mn-cs"/>
              </a:rPr>
              <a:t>emergencia por seguridad de la parroquia?</a:t>
            </a:r>
            <a:endParaRPr lang="es-EC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id="{827FE372-0B93-AD39-93DE-FCA7566B0E1A}"/>
              </a:ext>
            </a:extLst>
          </p:cNvPr>
          <p:cNvSpPr txBox="1">
            <a:spLocks/>
          </p:cNvSpPr>
          <p:nvPr/>
        </p:nvSpPr>
        <p:spPr>
          <a:xfrm>
            <a:off x="1277146" y="2157078"/>
            <a:ext cx="10076654" cy="97912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s-ES" sz="1800" dirty="0">
                <a:latin typeface="+mn-lt"/>
                <a:ea typeface="+mn-ea"/>
                <a:cs typeface="+mn-cs"/>
              </a:rPr>
              <a:t>El </a:t>
            </a:r>
            <a:r>
              <a:rPr lang="es-ES" sz="1800" dirty="0" err="1">
                <a:latin typeface="+mn-lt"/>
                <a:ea typeface="+mn-ea"/>
                <a:cs typeface="+mn-cs"/>
              </a:rPr>
              <a:t>Pac</a:t>
            </a:r>
            <a:r>
              <a:rPr lang="es-ES" sz="1800" dirty="0">
                <a:latin typeface="+mn-lt"/>
                <a:ea typeface="+mn-ea"/>
                <a:cs typeface="+mn-cs"/>
              </a:rPr>
              <a:t> 2024 tiene un valor asignado de $ 1’067.867,18 y el anteproyecto $913.855,10, por favor </a:t>
            </a:r>
            <a:r>
              <a:rPr lang="es-ES" sz="1800" dirty="0" err="1">
                <a:latin typeface="+mn-lt"/>
                <a:ea typeface="+mn-ea"/>
                <a:cs typeface="+mn-cs"/>
              </a:rPr>
              <a:t>expliquenos</a:t>
            </a:r>
            <a:r>
              <a:rPr lang="es-ES" sz="1800" dirty="0">
                <a:latin typeface="+mn-lt"/>
                <a:ea typeface="+mn-ea"/>
                <a:cs typeface="+mn-cs"/>
              </a:rPr>
              <a:t> esta </a:t>
            </a:r>
            <a:r>
              <a:rPr lang="es-ES" sz="1800" dirty="0" err="1">
                <a:latin typeface="+mn-lt"/>
                <a:ea typeface="+mn-ea"/>
                <a:cs typeface="+mn-cs"/>
              </a:rPr>
              <a:t>dierencia</a:t>
            </a:r>
            <a:r>
              <a:rPr lang="es-ES" sz="1800" dirty="0">
                <a:latin typeface="+mn-lt"/>
                <a:ea typeface="+mn-ea"/>
                <a:cs typeface="+mn-cs"/>
              </a:rPr>
              <a:t>?</a:t>
            </a:r>
            <a:endParaRPr lang="es-EC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0" name="Título 1">
            <a:extLst>
              <a:ext uri="{FF2B5EF4-FFF2-40B4-BE49-F238E27FC236}">
                <a16:creationId xmlns:a16="http://schemas.microsoft.com/office/drawing/2014/main" id="{912EA355-8A19-1351-6BC3-0E4AA5637EF9}"/>
              </a:ext>
            </a:extLst>
          </p:cNvPr>
          <p:cNvSpPr txBox="1">
            <a:spLocks/>
          </p:cNvSpPr>
          <p:nvPr/>
        </p:nvSpPr>
        <p:spPr>
          <a:xfrm>
            <a:off x="1277146" y="2865191"/>
            <a:ext cx="10076654" cy="97912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s-EC"/>
            </a:defPPr>
            <a:lvl1pPr algn="just">
              <a:lnSpc>
                <a:spcPct val="90000"/>
              </a:lnSpc>
              <a:spcBef>
                <a:spcPct val="0"/>
              </a:spcBef>
              <a:buNone/>
              <a:defRPr/>
            </a:lvl1pPr>
          </a:lstStyle>
          <a:p>
            <a:r>
              <a:rPr lang="es-ES" dirty="0"/>
              <a:t>El </a:t>
            </a:r>
            <a:r>
              <a:rPr lang="es-ES" dirty="0" err="1"/>
              <a:t>Pac</a:t>
            </a:r>
            <a:r>
              <a:rPr lang="es-ES" dirty="0"/>
              <a:t> 2024 tiene un valor asignado de $ 1’067.867,18 y el anteproyecto $913.855,10, por favor </a:t>
            </a:r>
            <a:r>
              <a:rPr lang="es-ES" dirty="0" err="1"/>
              <a:t>expliquenos</a:t>
            </a:r>
            <a:r>
              <a:rPr lang="es-ES" dirty="0"/>
              <a:t> esta </a:t>
            </a:r>
            <a:r>
              <a:rPr lang="es-ES" dirty="0" err="1"/>
              <a:t>dierencia</a:t>
            </a:r>
            <a:r>
              <a:rPr lang="es-ES" dirty="0"/>
              <a:t>?</a:t>
            </a:r>
            <a:endParaRPr lang="es-EC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4FA620F8-B87F-434F-B8CA-44E0110478D2}"/>
              </a:ext>
            </a:extLst>
          </p:cNvPr>
          <p:cNvSpPr txBox="1"/>
          <p:nvPr/>
        </p:nvSpPr>
        <p:spPr>
          <a:xfrm>
            <a:off x="1265904" y="3844318"/>
            <a:ext cx="9952360" cy="5909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s-EC"/>
            </a:defPPr>
            <a:lvl1pPr algn="just">
              <a:lnSpc>
                <a:spcPct val="90000"/>
              </a:lnSpc>
              <a:spcBef>
                <a:spcPct val="0"/>
              </a:spcBef>
              <a:buNone/>
              <a:defRPr/>
            </a:lvl1pPr>
          </a:lstStyle>
          <a:p>
            <a:r>
              <a:rPr lang="es-ES" dirty="0"/>
              <a:t>En el </a:t>
            </a:r>
            <a:r>
              <a:rPr lang="es-ES" dirty="0" err="1"/>
              <a:t>Pac</a:t>
            </a:r>
            <a:r>
              <a:rPr lang="es-ES" dirty="0"/>
              <a:t> 2024 en el rubro Bienes Materiales y Suministros para la construcción por un valor de </a:t>
            </a:r>
            <a:r>
              <a:rPr lang="es-419" dirty="0"/>
              <a:t>$25.000,oo, especifique en que obras se hizo este gasto?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2C080A0F-A2D2-B8B3-7649-D6243867A809}"/>
              </a:ext>
            </a:extLst>
          </p:cNvPr>
          <p:cNvSpPr txBox="1"/>
          <p:nvPr/>
        </p:nvSpPr>
        <p:spPr>
          <a:xfrm>
            <a:off x="1277146" y="4548975"/>
            <a:ext cx="100654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ES" sz="1800" b="0" i="0" u="none" strike="noStrike" baseline="0" dirty="0">
                <a:latin typeface="Calibri" panose="020F0502020204030204" pitchFamily="34" charset="0"/>
              </a:rPr>
              <a:t>En el </a:t>
            </a:r>
            <a:r>
              <a:rPr lang="es-ES" sz="1800" b="0" i="0" u="none" strike="noStrike" baseline="0" dirty="0" err="1">
                <a:latin typeface="Calibri" panose="020F0502020204030204" pitchFamily="34" charset="0"/>
              </a:rPr>
              <a:t>Pac</a:t>
            </a:r>
            <a:r>
              <a:rPr lang="es-ES" sz="1800" b="0" i="0" u="none" strike="noStrike" baseline="0" dirty="0">
                <a:latin typeface="Calibri" panose="020F0502020204030204" pitchFamily="34" charset="0"/>
              </a:rPr>
              <a:t> 2024 describe el rubro Mantel para mesa con logotipo por $800, especificar uso del </a:t>
            </a:r>
            <a:r>
              <a:rPr lang="es-419" sz="1800" b="0" i="0" u="none" strike="noStrike" baseline="0" dirty="0">
                <a:latin typeface="Calibri" panose="020F0502020204030204" pitchFamily="34" charset="0"/>
              </a:rPr>
              <a:t>mantel?</a:t>
            </a:r>
            <a:endParaRPr lang="es-419" dirty="0"/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1E5094F0-998C-4D34-544D-4D0603B4F61E}"/>
              </a:ext>
            </a:extLst>
          </p:cNvPr>
          <p:cNvSpPr txBox="1"/>
          <p:nvPr/>
        </p:nvSpPr>
        <p:spPr>
          <a:xfrm>
            <a:off x="1277147" y="5091210"/>
            <a:ext cx="99411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s-ES" sz="1800" b="0" i="0" u="none" strike="noStrike" baseline="0" dirty="0">
                <a:latin typeface="Calibri" panose="020F0502020204030204" pitchFamily="34" charset="0"/>
              </a:rPr>
              <a:t>Detalle que instituciones se han beneficiado de la inversión para fortalecer a las organizaciones civiles en lo que corresponde a sus estatutos del componente </a:t>
            </a:r>
            <a:r>
              <a:rPr lang="es-ES" sz="1800" b="0" i="0" u="none" strike="noStrike" baseline="0" dirty="0" err="1">
                <a:latin typeface="Calibri" panose="020F0502020204030204" pitchFamily="34" charset="0"/>
              </a:rPr>
              <a:t>Politico</a:t>
            </a:r>
            <a:r>
              <a:rPr lang="es-ES" sz="1800" b="0" i="0" u="none" strike="noStrike" baseline="0" dirty="0">
                <a:latin typeface="Calibri" panose="020F0502020204030204" pitchFamily="34" charset="0"/>
              </a:rPr>
              <a:t> instruccional.</a:t>
            </a:r>
            <a:endParaRPr lang="es-419" dirty="0"/>
          </a:p>
        </p:txBody>
      </p:sp>
    </p:spTree>
    <p:extLst>
      <p:ext uri="{BB962C8B-B14F-4D97-AF65-F5344CB8AC3E}">
        <p14:creationId xmlns:p14="http://schemas.microsoft.com/office/powerpoint/2010/main" val="226815780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659F842-5340-4618-93D6-AF3B8BF1F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C"/>
          </a:p>
        </p:txBody>
      </p:sp>
      <p:pic>
        <p:nvPicPr>
          <p:cNvPr id="5" name="Marcador de contenido 4">
            <a:extLst>
              <a:ext uri="{FF2B5EF4-FFF2-40B4-BE49-F238E27FC236}">
                <a16:creationId xmlns:a16="http://schemas.microsoft.com/office/drawing/2014/main" id="{0E49C896-760D-48FE-B1D0-AE0D0211A7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750"/>
            <a:ext cx="12189618" cy="6859267"/>
          </a:xfrm>
        </p:spPr>
      </p:pic>
    </p:spTree>
    <p:extLst>
      <p:ext uri="{BB962C8B-B14F-4D97-AF65-F5344CB8AC3E}">
        <p14:creationId xmlns:p14="http://schemas.microsoft.com/office/powerpoint/2010/main" val="276462304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Personalizado 2">
      <a:dk1>
        <a:srgbClr val="00206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2EF06F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o 2">
      <a:majorFont>
        <a:latin typeface="EtruscoClassic 30 Nerissimo"/>
        <a:ea typeface=""/>
        <a:cs typeface=""/>
      </a:majorFont>
      <a:minorFont>
        <a:latin typeface="EtruscoClassic 20 Ne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3461</TotalTime>
  <Words>2895</Words>
  <Application>Microsoft Office PowerPoint</Application>
  <PresentationFormat>Panorámica</PresentationFormat>
  <Paragraphs>417</Paragraphs>
  <Slides>79</Slides>
  <Notes>7</Notes>
  <HiddenSlides>0</HiddenSlides>
  <MMClips>0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79</vt:i4>
      </vt:variant>
    </vt:vector>
  </HeadingPairs>
  <TitlesOfParts>
    <vt:vector size="85" baseType="lpstr">
      <vt:lpstr>EtruscoClassic 20 Nero</vt:lpstr>
      <vt:lpstr>Aptos</vt:lpstr>
      <vt:lpstr>Arial</vt:lpstr>
      <vt:lpstr>Calibri</vt:lpstr>
      <vt:lpstr>EtruscoClassic 30 Nerissimo</vt:lpstr>
      <vt:lpstr>Tema de Office</vt:lpstr>
      <vt:lpstr>Presentación de PowerPoint</vt:lpstr>
      <vt:lpstr>Consejo Control de Participación Ciudadana y Social:</vt:lpstr>
      <vt:lpstr>Rendición de Cuentas 2024</vt:lpstr>
      <vt:lpstr>Rendición de Cuentas 2024</vt:lpstr>
      <vt:lpstr>Rendición de Cuentas 2024</vt:lpstr>
      <vt:lpstr>Rendición de Cuentas 2024</vt:lpstr>
      <vt:lpstr>COOTAD</vt:lpstr>
      <vt:lpstr>Rendición de Cuentas 2024</vt:lpstr>
      <vt:lpstr>Rendición de Cuentas 2024</vt:lpstr>
      <vt:lpstr>Rendición de Cuentas 2024</vt:lpstr>
      <vt:lpstr>Rendición de Cuentas 2024</vt:lpstr>
      <vt:lpstr>Rendición de Cuentas 2024</vt:lpstr>
      <vt:lpstr>Rendición de Cuentas 2024</vt:lpstr>
      <vt:lpstr>Rendición de Cuentas 2024</vt:lpstr>
      <vt:lpstr>ESTIMACION SOBRE PRESUPUESTO ACUERDO 039</vt:lpstr>
      <vt:lpstr>INGRESOS </vt:lpstr>
      <vt:lpstr>PROYECTOS-POA</vt:lpstr>
      <vt:lpstr>EJECUCIÓN DE 0BRAS,  PROYECTOS Y SERVICIOS 2024</vt:lpstr>
      <vt:lpstr>Presentación de PowerPoint</vt:lpstr>
      <vt:lpstr>CONVENIO ENTRE EL GAD MUNICIPAL Y CUERPO DE BOMBEROS DE SANTA ELENA ADQUISICIÓN DE UNA AMBULANCIA</vt:lpstr>
      <vt:lpstr>MEJORAMIENTO DE LAS INSTALACIONES DEL GAD PARROQUIAL </vt:lpstr>
      <vt:lpstr>MANTENIMIENTO GENERAL DE LA INFRAESTRUCTURA DEL ESPACIO RECREATIVO PARQUE DE LA CABECERA PARROQUIAL DE  MANGLARALTO</vt:lpstr>
      <vt:lpstr>CONTRATACIÓN DE LA CONSTRUCCIÓN DE ÁREA RECREATIVA EN EL SECTOR LAS PALMERAS, DE LA COMUNA OLÓN</vt:lpstr>
      <vt:lpstr>MANTENIMIENTO DE LA PLANTA  ALTA DE “EL NIDO”</vt:lpstr>
      <vt:lpstr>CONTRATACIÓN DE ESTUDIO  PARA LA CONSTRUCCIÓN DE UN PABELLÓN DE AULAS EN LA COMUNA CADEATE</vt:lpstr>
      <vt:lpstr>Presentación de PowerPoint</vt:lpstr>
      <vt:lpstr>OBRA: ÁREA  RECREATIVA DE LA COMUNA SINCHAL.</vt:lpstr>
      <vt:lpstr>CONSTRUCCIÓN DE LETRAS CORPÓREAS IDENTIFICATIVAS  DE LA COMUNA ATRAVEZADO LIBERTADOR BOLÍVAR Y DE LA COMUNA LA RINCONADA</vt:lpstr>
      <vt:lpstr>Presentación de PowerPoint</vt:lpstr>
      <vt:lpstr>CONTRATACIÓN DE LOGISTICA PARA LA CONSERVACION DEL MEDIO AMBIENTE SIEMBRA DE AGUA Y COSECHA DE AGUA EN EL RIO MANGLARALTO, FESTIVAL DE LA TORTUGA.</vt:lpstr>
      <vt:lpstr>Presentación de PowerPoint</vt:lpstr>
      <vt:lpstr>TRADICIONAL MESA DE MUERTOS POR EL DÍA DE LOS DIFUNTOS 2024</vt:lpstr>
      <vt:lpstr>FERIA ARTESANAL DEL CALZADO VALDIVIA 2024</vt:lpstr>
      <vt:lpstr>Presentación de PowerPoint</vt:lpstr>
      <vt:lpstr>EJECUCIÓN DEL PROYECTO RESCATE DE COSTUMBRES Y  TRADICIONES ANCESTRALES EN LAS COMUNAS DE LA PARROQUIA  MANGLARALTO:</vt:lpstr>
      <vt:lpstr> ACTIVIDADES ARTÍSTICAS Y CULTURALES DE INTEGRACIÓN POR  LOS 163 AÑOS DE PARROQUIALIZACIÓN DE MANGLARALTO</vt:lpstr>
      <vt:lpstr>ACTIVIDAD DEPORTIVA CAMPEONATO DE SURF MANGLARALTO 2024</vt:lpstr>
      <vt:lpstr>ENCENDIDO DEL ÁRBOL DE NAVIDAD PARA LA CABECERA  PARROQUIAL DE  MANGLARALTO</vt:lpstr>
      <vt:lpstr>CAMPAMENTO RESILIENTE 2024</vt:lpstr>
      <vt:lpstr>CAMPEONATO DE ECUAVOLEY</vt:lpstr>
      <vt:lpstr>Presentación de PowerPoint</vt:lpstr>
      <vt:lpstr>CURSOS VACACIONALES</vt:lpstr>
      <vt:lpstr>PROYECTOS SOCIALES DE COOPERACIÓN INTERINSTITUCIONAL CENTROS DE DESARROLLO INFANTIL. </vt:lpstr>
      <vt:lpstr>PROYECTOS SOCIALES DE COOPERACIÓN INTERINSTITUCIONAL CENTROS DE DESARROLLO INFANTIL. 414 NIÑOS (13 CDI)</vt:lpstr>
      <vt:lpstr>Presentación de PowerPoint</vt:lpstr>
      <vt:lpstr>Presentación de PowerPoint</vt:lpstr>
      <vt:lpstr>Presentación de PowerPoint</vt:lpstr>
      <vt:lpstr>Presentación de PowerPoint</vt:lpstr>
      <vt:lpstr>PROYECTOS SOCIALES DE COOPERACIÓN INTERINSTITUCIONAL GAD MANGLARALTO Y MIES</vt:lpstr>
      <vt:lpstr>PROYECTOS SOCIALES DE COOPERACION INTERINSTITUCIONAL  GAD MANGLARALTO, DIÓCESIS DE SANTA ELENA Y MANGLARALTO GIVING INC.  </vt:lpstr>
      <vt:lpstr>Presentación de PowerPoint</vt:lpstr>
      <vt:lpstr>Presentación de PowerPoint</vt:lpstr>
      <vt:lpstr>CREACIÓN DE LOS SÍMBOLOS PATRIOS DE LA PARROQUIA MANGLARALTO</vt:lpstr>
      <vt:lpstr>DE SÍMBOLOS PATRIOS DE LA PARROQUIA MANGLARALTO EN LAS UNIDADES EDUCATIVAS DE LA PARROQUIA.</vt:lpstr>
      <vt:lpstr> CONTRATACIÓN DE LA ACTUALIZACIÓN DEL PLAN DE DESARROLLO Y  ORDENAMIENTO TERRITORIAL DE LA PARROQUIA MANGLARALTO (PDOT) 2023 - 2027</vt:lpstr>
      <vt:lpstr>Presentación de PowerPoint</vt:lpstr>
      <vt:lpstr>Presentación de PowerPoint</vt:lpstr>
      <vt:lpstr>OTROS RUBROS  COMPROMETIDOS POR INVERSION</vt:lpstr>
      <vt:lpstr>OTROS RUBROS  COMPROMETIDOS POR INVERSION</vt:lpstr>
      <vt:lpstr>PAC - 2024</vt:lpstr>
      <vt:lpstr>Presentación de PowerPoint</vt:lpstr>
      <vt:lpstr>LOGROS ALCANZADOS - MEDIO AMBIENTE </vt:lpstr>
      <vt:lpstr>Fomentar y fortalecer los sistemas productivos de la parroquia Manglaralto </vt:lpstr>
      <vt:lpstr>MESA INSTERSECTORIAL CONTRA LA  DESNUTRICION CRONICA INFANTIL</vt:lpstr>
      <vt:lpstr>ACTIVACIÓN DEL COPAE</vt:lpstr>
      <vt:lpstr>PROYECTO EL HOSPITAL</vt:lpstr>
      <vt:lpstr>Presentación de PowerPoint</vt:lpstr>
      <vt:lpstr>MEJORAMIENTO INTEGRAL DE BARRIOS</vt:lpstr>
      <vt:lpstr>ARTICULACIÓN CON PREFECTURA DE SANTA ELENA PARA EL FORTALECIMIENTO DEL SECTOR AGRÍCOLA</vt:lpstr>
      <vt:lpstr>LOGROS ALCANZADOS - DEPORTE</vt:lpstr>
      <vt:lpstr>CONVENIO ESPOL Y GAD MANGLARALTO</vt:lpstr>
      <vt:lpstr>TALLER Equipo de Alto Rendimiento 32 personas </vt:lpstr>
      <vt:lpstr>CONVENIO ESPOL Y GAD MANGLARALTO</vt:lpstr>
      <vt:lpstr>CAMPAÑAS DE SALUD</vt:lpstr>
      <vt:lpstr>ENTREGA DE MATERIALES</vt:lpstr>
      <vt:lpstr>PREGUNTAS DE CIUDADANIA</vt:lpstr>
      <vt:lpstr>CONSULTA CIUDADANA</vt:lpstr>
      <vt:lpstr>PREGUNTAS DE ASAMBLEA LOCAL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Relaciones Publicas</dc:creator>
  <cp:lastModifiedBy>GAD MANGLARALTO</cp:lastModifiedBy>
  <cp:revision>228</cp:revision>
  <cp:lastPrinted>2025-06-18T20:33:22Z</cp:lastPrinted>
  <dcterms:created xsi:type="dcterms:W3CDTF">2025-06-02T21:52:01Z</dcterms:created>
  <dcterms:modified xsi:type="dcterms:W3CDTF">2025-06-19T19:57:46Z</dcterms:modified>
</cp:coreProperties>
</file>